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CCFF"/>
    <a:srgbClr val="99CCFF"/>
    <a:srgbClr val="FFCCCC"/>
    <a:srgbClr val="FFCCFF"/>
    <a:srgbClr val="CCFF99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4953E-6794-4139-B7C1-0B706ED6C96D}" type="datetimeFigureOut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5CE8A-A4B3-4EEA-B77B-AF87DDA9C6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1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661400" y="0"/>
            <a:ext cx="0" cy="6858000"/>
          </a:xfrm>
          <a:prstGeom prst="line">
            <a:avLst/>
          </a:prstGeom>
          <a:noFill/>
          <a:ln w="38100" algn="ctr">
            <a:solidFill>
              <a:srgbClr val="0000FF">
                <a:alpha val="9294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ctrTitle"/>
          </p:nvPr>
        </p:nvSpPr>
        <p:spPr bwMode="auto">
          <a:xfrm>
            <a:off x="228600" y="24384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 anchor="ctr" anchorCtr="1"/>
          <a:lstStyle>
            <a:lvl1pPr>
              <a:defRPr sz="39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409700" y="5524500"/>
            <a:ext cx="457200" cy="1905000"/>
          </a:xfrm>
          <a:noFill/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</a:lstStyle>
          <a:p>
            <a:fld id="{905B4C15-8A6D-4052-B2BE-13BBA68D4F24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4343400" y="5029200"/>
            <a:ext cx="457200" cy="28956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7150" cmpd="thickThin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8900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737600" y="0"/>
            <a:ext cx="304800" cy="6858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kumimoji="0" lang="zh-TW" altLang="zh-TW" sz="12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813800" y="0"/>
            <a:ext cx="0" cy="685800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7975600" y="5715000"/>
            <a:ext cx="549275" cy="5492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37525" y="5753100"/>
            <a:ext cx="228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4108" name="Picture 12" descr="C:\Documents and Settings\EDITOR31\Application Data\Microsoft\Media Catalog\Downloaded Clips\cla7\j04195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49413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219200" y="5486400"/>
            <a:ext cx="754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>
                <a:latin typeface="Times New Roman" charset="0"/>
                <a:ea typeface="標楷體" pitchFamily="65" charset="-120"/>
              </a:rPr>
              <a:t>行銷研究：企業研究方法實務應用．呂長民 著．前程文化 出版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4038600" y="4267200"/>
            <a:ext cx="4038600" cy="457200"/>
            <a:chOff x="2304" y="2592"/>
            <a:chExt cx="2544" cy="288"/>
          </a:xfrm>
        </p:grpSpPr>
        <p:sp>
          <p:nvSpPr>
            <p:cNvPr id="4111" name="Line 15"/>
            <p:cNvSpPr>
              <a:spLocks noChangeShapeType="1"/>
            </p:cNvSpPr>
            <p:nvPr userDrawn="1"/>
          </p:nvSpPr>
          <p:spPr bwMode="auto">
            <a:xfrm>
              <a:off x="3360" y="283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2" name="Text Box 16"/>
            <p:cNvSpPr txBox="1">
              <a:spLocks noChangeArrowheads="1"/>
            </p:cNvSpPr>
            <p:nvPr userDrawn="1"/>
          </p:nvSpPr>
          <p:spPr bwMode="auto">
            <a:xfrm>
              <a:off x="2304" y="259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2400">
                  <a:latin typeface="Times New Roman" charset="0"/>
                  <a:ea typeface="標楷體" pitchFamily="65" charset="-120"/>
                </a:rPr>
                <a:t> </a:t>
              </a:r>
              <a:r>
                <a:rPr kumimoji="0" lang="zh-TW" altLang="en-US" sz="2400">
                  <a:latin typeface="Times New Roman" charset="0"/>
                  <a:ea typeface="標楷體" pitchFamily="65" charset="-120"/>
                </a:rPr>
                <a:t>授課教師：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06279-4ED2-477A-84CC-1F46A835C3E5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56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5E60F-26D5-4B98-8114-6D81A88529C5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84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C6BC-DF06-4A1B-B48B-F5BD37D8A4F4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8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DD9E-D290-46F8-923E-C51DAD275A50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13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C14A2-078C-418C-9CBA-8DEC9EE27AD7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55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8A295-5F9A-434E-B811-E29A7F1CBE93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63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303E5-BEF3-4AAC-BA41-73C507B4C41D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70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135D4-FD9D-42CD-8337-16F8F6E5E985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49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E109C2-DF25-440D-9C1F-31DF467B781B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03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58FB5-9310-4923-A6EA-350029838A11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43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C12AD-6108-48CA-94C7-64F7E8A26CE7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76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7975600" y="5715000"/>
            <a:ext cx="549275" cy="5492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076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 bwMode="auto">
          <a:xfrm rot="5400000">
            <a:off x="7487445" y="1081881"/>
            <a:ext cx="2011362" cy="3841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fld id="{BF443558-1057-4CA9-B0EC-BF2846F1E37A}" type="datetime1">
              <a:rPr lang="zh-TW" altLang="en-US" smtClean="0"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888163" y="3736975"/>
            <a:ext cx="3200400" cy="365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 rot="5400000">
            <a:off x="4236244" y="-2255044"/>
            <a:ext cx="0" cy="7558088"/>
          </a:xfrm>
          <a:prstGeom prst="line">
            <a:avLst/>
          </a:prstGeom>
          <a:noFill/>
          <a:ln w="57150" cmpd="thickThin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8900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737600" y="0"/>
            <a:ext cx="304800" cy="6858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813800" y="0"/>
            <a:ext cx="0" cy="685800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 bwMode="auto">
          <a:xfrm>
            <a:off x="7950200" y="571500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latin typeface="Century Schoolbook" pitchFamily="18" charset="0"/>
              </a:defRPr>
            </a:lvl1pPr>
          </a:lstStyle>
          <a:p>
            <a:fld id="{2970FB41-D081-4EAE-A858-94C4537C92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661400" y="0"/>
            <a:ext cx="0" cy="6858000"/>
          </a:xfrm>
          <a:prstGeom prst="line">
            <a:avLst/>
          </a:prstGeom>
          <a:noFill/>
          <a:ln w="38100" algn="ctr">
            <a:solidFill>
              <a:srgbClr val="0000FF">
                <a:alpha val="9294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0099"/>
          </a:solidFill>
          <a:latin typeface="Times New Roman" charset="0"/>
          <a:ea typeface="標楷體" pitchFamily="65" charset="-12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003366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91928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37648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83368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29088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chemeClr val="tx2">
                    <a:lumMod val="75000"/>
                  </a:schemeClr>
                </a:solidFill>
              </a:rPr>
              <a:t>行銷企劃概論</a:t>
            </a:r>
            <a:endParaRPr lang="zh-TW" altLang="en-US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副標題 2"/>
          <p:cNvSpPr txBox="1">
            <a:spLocks noGrp="1"/>
          </p:cNvSpPr>
          <p:nvPr>
            <p:ph type="subTitle" idx="1"/>
          </p:nvPr>
        </p:nvSpPr>
        <p:spPr bwMode="auto">
          <a:xfrm>
            <a:off x="1331640" y="3717032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養生與健康行銷學系</a:t>
            </a:r>
            <a:r>
              <a:rPr lang="en-US" altLang="zh-TW" sz="2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2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健康行銷組</a:t>
            </a:r>
            <a:endParaRPr lang="en-US" altLang="zh-TW" sz="26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紀雪雲 主任</a:t>
            </a:r>
            <a:endParaRPr lang="en-US" altLang="zh-TW" sz="26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zh-TW" sz="2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chi420923@hotmail.com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103.09.16</a:t>
            </a:r>
            <a:endParaRPr lang="zh-TW" altLang="en-US" sz="26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79388" y="5797550"/>
            <a:ext cx="72729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課程簡報資料請上開南大學數位學習網下載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http://elearning.knu.edu.tw/</a:t>
            </a:r>
          </a:p>
          <a:p>
            <a:pPr eaLnBrk="1" hangingPunct="1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http://mail.knu.edu.tw/chi420923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健康行銷企劃實務</a:t>
            </a:r>
          </a:p>
        </p:txBody>
      </p:sp>
      <p:sp>
        <p:nvSpPr>
          <p:cNvPr id="6" name="矩形 5"/>
          <p:cNvSpPr/>
          <p:nvPr/>
        </p:nvSpPr>
        <p:spPr>
          <a:xfrm>
            <a:off x="2411760" y="476672"/>
            <a:ext cx="4288353" cy="707886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健康行銷企劃實務</a:t>
            </a:r>
            <a:endParaRPr lang="zh-TW" altLang="en-US" sz="4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388" y="332656"/>
            <a:ext cx="433388" cy="2952328"/>
          </a:xfrm>
        </p:spPr>
        <p:txBody>
          <a:bodyPr/>
          <a:lstStyle/>
          <a:p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9512" y="5477162"/>
            <a:ext cx="756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資料來源：圖解式成功</a:t>
            </a:r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撰寫 行銷企劃</a:t>
            </a:r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案，戴國良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828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矩形 28"/>
          <p:cNvSpPr/>
          <p:nvPr/>
        </p:nvSpPr>
        <p:spPr>
          <a:xfrm>
            <a:off x="323528" y="1268760"/>
            <a:ext cx="7704856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1066647" y="788420"/>
            <a:ext cx="6732176" cy="5544616"/>
            <a:chOff x="1115616" y="404664"/>
            <a:chExt cx="6732176" cy="5544616"/>
          </a:xfrm>
        </p:grpSpPr>
        <p:grpSp>
          <p:nvGrpSpPr>
            <p:cNvPr id="17" name="群組 16"/>
            <p:cNvGrpSpPr/>
            <p:nvPr/>
          </p:nvGrpSpPr>
          <p:grpSpPr>
            <a:xfrm>
              <a:off x="2699792" y="404664"/>
              <a:ext cx="5148000" cy="5544616"/>
              <a:chOff x="2699792" y="-603488"/>
              <a:chExt cx="5148000" cy="5544616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699792" y="-603488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行銷分析力 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 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思考力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  ( Thinking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699792" y="44584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</a:t>
                </a:r>
                <a:r>
                  <a:rPr lang="zh-TW" alt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洞察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In sighting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699792" y="692656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</a:t>
                </a:r>
                <a:r>
                  <a:rPr lang="zh-TW" alt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情報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Information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699792" y="1340728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4.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行銷策略力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Strategy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699792" y="1988840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5.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行銷報告撰寫力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Reporting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99792" y="2636912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6.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行銷決策力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Decision-Making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99792" y="3284984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7.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行銷執行力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Implementing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699792" y="3933056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行銷協調力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Coordinating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699792" y="4581128"/>
                <a:ext cx="5148000" cy="360000"/>
              </a:xfrm>
              <a:prstGeom prst="rect">
                <a:avLst/>
              </a:prstGeom>
              <a:solidFill>
                <a:srgbClr val="FFCCFF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9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.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行銷獲利賺錢力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 Making Money, Making Profit )</a:t>
                </a:r>
                <a:endParaRPr lang="zh-TW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圓角矩形 13"/>
            <p:cNvSpPr/>
            <p:nvPr/>
          </p:nvSpPr>
          <p:spPr>
            <a:xfrm>
              <a:off x="1115616" y="1061080"/>
              <a:ext cx="504056" cy="4168120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九種卓越行銷企劃之能力</a:t>
              </a:r>
            </a:p>
          </p:txBody>
        </p:sp>
        <p:cxnSp>
          <p:nvCxnSpPr>
            <p:cNvPr id="16" name="直線接點 15"/>
            <p:cNvCxnSpPr>
              <a:stCxn id="14" idx="3"/>
            </p:cNvCxnSpPr>
            <p:nvPr/>
          </p:nvCxnSpPr>
          <p:spPr>
            <a:xfrm>
              <a:off x="1619672" y="3145140"/>
              <a:ext cx="1080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2179487" y="586249"/>
              <a:ext cx="0" cy="51846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2159792" y="586249"/>
              <a:ext cx="540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159792" y="5769280"/>
              <a:ext cx="540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2159792" y="1232736"/>
              <a:ext cx="540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179487" y="1880808"/>
              <a:ext cx="540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2179633" y="2528880"/>
              <a:ext cx="504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2177792" y="3825064"/>
              <a:ext cx="504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2177216" y="4473136"/>
              <a:ext cx="504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2179633" y="5121208"/>
              <a:ext cx="504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80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90588" indent="-890588">
              <a:lnSpc>
                <a:spcPct val="12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一、「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行銷企劃」只是一個統稱，其職掌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分工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或企劃案分類，還可以再細分為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8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809625" indent="0">
              <a:lnSpc>
                <a:spcPct val="120000"/>
              </a:lnSpc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產品企劃案； </a:t>
            </a:r>
          </a:p>
          <a:p>
            <a:pPr marL="809625" indent="0">
              <a:lnSpc>
                <a:spcPct val="120000"/>
              </a:lnSpc>
              <a:buFontTx/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通路企劃案； </a:t>
            </a:r>
            <a:endParaRPr lang="zh-TW" altLang="en-US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9625" indent="0">
              <a:lnSpc>
                <a:spcPct val="120000"/>
              </a:lnSpc>
              <a:buFontTx/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促銷企劃案；</a:t>
            </a:r>
          </a:p>
          <a:p>
            <a:pPr marL="809625" indent="0">
              <a:lnSpc>
                <a:spcPct val="120000"/>
              </a:lnSpc>
              <a:buFontTx/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訂價企劃案；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9625" indent="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公關企劃案；</a:t>
            </a:r>
          </a:p>
          <a:p>
            <a:pPr marL="809625" indent="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服務企劃案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809625" indent="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(7)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廣告企劃案； </a:t>
            </a:r>
          </a:p>
          <a:p>
            <a:pPr marL="809625" indent="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(8)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媒體企劃案； 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zh-TW" altLang="en-US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25077" y="182096"/>
            <a:ext cx="2011362" cy="432000"/>
          </a:xfrm>
        </p:spPr>
        <p:txBody>
          <a:bodyPr/>
          <a:lstStyle/>
          <a:p>
            <a:r>
              <a:rPr lang="zh-TW" altLang="en-US" dirty="0"/>
              <a:t>圖解式</a:t>
            </a:r>
          </a:p>
          <a:p>
            <a:r>
              <a:rPr lang="zh-TW" altLang="en-US" dirty="0"/>
              <a:t>成功撰寫 行銷企劃案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84AC-F071-4640-83DF-D2E6AA11F4EB}" type="slidenum">
              <a:rPr lang="en-US" altLang="zh-TW"/>
              <a:pPr/>
              <a:t>11</a:t>
            </a:fld>
            <a:endParaRPr lang="en-US" altLang="zh-TW"/>
          </a:p>
        </p:txBody>
      </p:sp>
      <p:pic>
        <p:nvPicPr>
          <p:cNvPr id="8195" name="Picture 3" descr="j007895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24" y="5085184"/>
            <a:ext cx="16573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</a:rPr>
              <a:t>行銷計劃案撰寫的基礎架構</a:t>
            </a:r>
            <a:endParaRPr lang="zh-TW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矩形 6"/>
          <p:cNvSpPr/>
          <p:nvPr/>
        </p:nvSpPr>
        <p:spPr>
          <a:xfrm>
            <a:off x="395536" y="1340768"/>
            <a:ext cx="7632848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672"/>
            <a:ext cx="7467600" cy="4873625"/>
          </a:xfrm>
        </p:spPr>
        <p:txBody>
          <a:bodyPr/>
          <a:lstStyle/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(9)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公益企劃案； 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營業企劃； </a:t>
            </a:r>
            <a:endParaRPr lang="en-US" altLang="zh-TW" sz="24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(11)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現場店面環境企劃案； 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(12)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作業流程企劃案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(13)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市場調查企劃案； 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(14)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品牌企劃案； 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(15)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行銷研究企劃案； 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(16)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新事業拓展企劃案； 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(17)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營業組織改革； 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(18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行銷績效檢討企劃案；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(19)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自有品牌企劃案等，十數種之</a:t>
            </a:r>
          </a:p>
          <a:p>
            <a:pPr marL="446088" indent="-6350">
              <a:lnSpc>
                <a:spcPct val="120000"/>
              </a:lnSpc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多企劃案撰寫。 </a:t>
            </a:r>
          </a:p>
          <a:p>
            <a:pPr marL="446088" indent="-6350">
              <a:lnSpc>
                <a:spcPct val="120000"/>
              </a:lnSpc>
              <a:buNone/>
            </a:pP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D5C9-19C3-4A59-83A1-6BFD8AB6C011}" type="slidenum">
              <a:rPr lang="en-US" altLang="zh-TW"/>
              <a:pPr/>
              <a:t>12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04787" cy="22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363272" cy="1143000"/>
          </a:xfrm>
        </p:spPr>
        <p:txBody>
          <a:bodyPr>
            <a:noAutofit/>
          </a:bodyPr>
          <a:lstStyle/>
          <a:p>
            <a:pPr marL="890588" indent="-890588">
              <a:lnSpc>
                <a:spcPct val="120000"/>
              </a:lnSpc>
              <a:spcBef>
                <a:spcPts val="600"/>
              </a:spcBef>
              <a:buClr>
                <a:srgbClr val="003366"/>
              </a:buClr>
            </a:pP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二、行銷企劃案撰寫完整架構項目圖示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3E6B-8C74-4736-880F-0C1AC7A2FC8A}" type="slidenum">
              <a:rPr lang="en-US" altLang="zh-TW"/>
              <a:pPr/>
              <a:t>13</a:t>
            </a:fld>
            <a:endParaRPr lang="en-US" altLang="zh-TW"/>
          </a:p>
        </p:txBody>
      </p:sp>
      <p:pic>
        <p:nvPicPr>
          <p:cNvPr id="11267" name="Picture 3" descr="P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24335" r="9465" b="10864"/>
          <a:stretch>
            <a:fillRect/>
          </a:stretch>
        </p:blipFill>
        <p:spPr bwMode="auto">
          <a:xfrm>
            <a:off x="1619250" y="765175"/>
            <a:ext cx="5905500" cy="5545138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31913" y="6281738"/>
            <a:ext cx="68405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</a:t>
            </a: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行銷企劃案撰寫完整架構九大項目內容</a:t>
            </a:r>
          </a:p>
        </p:txBody>
      </p:sp>
    </p:spTree>
    <p:extLst>
      <p:ext uri="{BB962C8B-B14F-4D97-AF65-F5344CB8AC3E}">
        <p14:creationId xmlns:p14="http://schemas.microsoft.com/office/powerpoint/2010/main" val="12250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6477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企劃的目標與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目的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E37EA-99F4-481E-92D2-95877644CC15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24075" y="6353175"/>
            <a:ext cx="48958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1-4</a:t>
            </a: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類可能的行銷目標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9938"/>
            <a:ext cx="7704855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CEBF-0717-4C0C-A06D-BAC6B3F406D4}" type="slidenum">
              <a:rPr lang="en-US" altLang="zh-TW"/>
              <a:pPr/>
              <a:t>15</a:t>
            </a:fld>
            <a:endParaRPr lang="en-US" altLang="zh-TW"/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395536" y="0"/>
            <a:ext cx="7632847" cy="6858000"/>
            <a:chOff x="1070" y="391"/>
            <a:chExt cx="3619" cy="3834"/>
          </a:xfrm>
        </p:grpSpPr>
        <p:pic>
          <p:nvPicPr>
            <p:cNvPr id="5735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391"/>
              <a:ext cx="3619" cy="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2024"/>
              <a:ext cx="3619" cy="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3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D57E-CFD3-418F-9370-79DEAB973386}" type="slidenum">
              <a:rPr lang="en-US" altLang="zh-TW"/>
              <a:pPr/>
              <a:t>16</a:t>
            </a:fld>
            <a:endParaRPr lang="en-US" altLang="zh-TW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5608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8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EA2A-5967-4994-BE82-046A9433ECD6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564582" y="6381328"/>
            <a:ext cx="4895850" cy="42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1-5</a:t>
            </a:r>
          </a:p>
        </p:txBody>
      </p:sp>
      <p:pic>
        <p:nvPicPr>
          <p:cNvPr id="59398" name="Picture 6" descr="P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19989" r="19872" b="28723"/>
          <a:stretch>
            <a:fillRect/>
          </a:stretch>
        </p:blipFill>
        <p:spPr bwMode="auto">
          <a:xfrm>
            <a:off x="323528" y="116632"/>
            <a:ext cx="8136904" cy="6315124"/>
          </a:xfrm>
          <a:prstGeom prst="rect">
            <a:avLst/>
          </a:prstGeom>
          <a:solidFill>
            <a:srgbClr val="FFCC99"/>
          </a:solidFill>
        </p:spPr>
      </p:pic>
    </p:spTree>
    <p:extLst>
      <p:ext uri="{BB962C8B-B14F-4D97-AF65-F5344CB8AC3E}">
        <p14:creationId xmlns:p14="http://schemas.microsoft.com/office/powerpoint/2010/main" val="15295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4C73-693B-46EB-A4FD-40651CC32A7E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88913"/>
            <a:ext cx="4608512" cy="7207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二</a:t>
            </a: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行銷與市場環境分析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24075" y="6281738"/>
            <a:ext cx="48958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1-6</a:t>
            </a:r>
          </a:p>
        </p:txBody>
      </p:sp>
      <p:pic>
        <p:nvPicPr>
          <p:cNvPr id="13317" name="Picture 5" descr="P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2597" r="20576" b="40022"/>
          <a:stretch>
            <a:fillRect/>
          </a:stretch>
        </p:blipFill>
        <p:spPr bwMode="auto">
          <a:xfrm>
            <a:off x="395537" y="925513"/>
            <a:ext cx="7632452" cy="5383212"/>
          </a:xfrm>
          <a:prstGeom prst="rect">
            <a:avLst/>
          </a:prstGeo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29509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27-772C-4772-AFEB-F9FFF2F4BE62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647700" cy="6048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US" altLang="zh-TW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1.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市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場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體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環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境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析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564582" y="6381328"/>
            <a:ext cx="48958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1-7</a:t>
            </a:r>
          </a:p>
        </p:txBody>
      </p:sp>
      <p:pic>
        <p:nvPicPr>
          <p:cNvPr id="62469" name="Picture 5" descr="P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8251" r="9995" b="8778"/>
          <a:stretch>
            <a:fillRect/>
          </a:stretch>
        </p:blipFill>
        <p:spPr bwMode="auto">
          <a:xfrm>
            <a:off x="1187624" y="-28266"/>
            <a:ext cx="6840760" cy="6552000"/>
          </a:xfrm>
          <a:prstGeom prst="rect">
            <a:avLst/>
          </a:prstGeo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14113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行銷企劃部門的工作職掌與功能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2"/>
              </a:buBlip>
            </a:pPr>
            <a:r>
              <a:rPr lang="zh-TW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行銷企劃人員工作內容：</a:t>
            </a:r>
            <a:endParaRPr lang="en-US" altLang="zh-TW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產品企劃、產品改善、產品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創新、新產品上市。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產品的定價與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機動性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、調整價格的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變化。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產品的通路策略規劃、通路加強、通路多元化及通路改善、通路創新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產品的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廣告與宣傳的策略規劃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品牌的媒體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公關報導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促銷活動規劃與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80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圖解式</a:t>
            </a:r>
          </a:p>
          <a:p>
            <a:r>
              <a:rPr lang="zh-TW" altLang="en-US"/>
              <a:t>成功撰寫 行銷企劃案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7D77-3EFD-4CE4-8E1D-70CCD86CDEE4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2664420" cy="71948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競爭者分析</a:t>
            </a:r>
            <a:endParaRPr lang="zh-TW" altLang="en-US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635375" y="6381328"/>
            <a:ext cx="4895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1-8</a:t>
            </a:r>
          </a:p>
        </p:txBody>
      </p:sp>
      <p:pic>
        <p:nvPicPr>
          <p:cNvPr id="63493" name="Picture 5" descr="P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7729" r="18872" b="23857"/>
          <a:stretch>
            <a:fillRect/>
          </a:stretch>
        </p:blipFill>
        <p:spPr bwMode="auto">
          <a:xfrm>
            <a:off x="2771800" y="44624"/>
            <a:ext cx="6264696" cy="649381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1876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1C87-662A-4BB6-8D2E-EAD7327597C0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-27384"/>
            <a:ext cx="7559675" cy="79216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z="3400" b="1" dirty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競爭對手可能採取的</a:t>
            </a:r>
            <a:r>
              <a:rPr lang="en-US" altLang="zh-TW" sz="3400" b="1" dirty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400" b="1" dirty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種行銷攻擊戰</a:t>
            </a:r>
            <a:r>
              <a:rPr lang="zh-TW" altLang="en-US" sz="3600" dirty="0">
                <a:solidFill>
                  <a:srgbClr val="9966FF"/>
                </a:solidFill>
              </a:rPr>
              <a:t> </a:t>
            </a:r>
            <a:r>
              <a:rPr lang="zh-TW" altLang="en-US" sz="3500" dirty="0">
                <a:solidFill>
                  <a:srgbClr val="9966FF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79613" y="6417499"/>
            <a:ext cx="4895850" cy="32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1-9</a:t>
            </a:r>
          </a:p>
        </p:txBody>
      </p:sp>
      <p:pic>
        <p:nvPicPr>
          <p:cNvPr id="14340" name="Picture 4" descr="P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7381" r="10052" b="11385"/>
          <a:stretch>
            <a:fillRect/>
          </a:stretch>
        </p:blipFill>
        <p:spPr bwMode="auto">
          <a:xfrm>
            <a:off x="2327807" y="692696"/>
            <a:ext cx="5556561" cy="5868000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2238923" cy="198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50A6-36D3-49DE-B8E9-4593B47EA29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124075" y="6381328"/>
            <a:ext cx="48958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1-9(</a:t>
            </a: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續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4518" name="Picture 6" descr="P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3905" r="9465" b="43498"/>
          <a:stretch>
            <a:fillRect/>
          </a:stretch>
        </p:blipFill>
        <p:spPr bwMode="auto">
          <a:xfrm>
            <a:off x="251520" y="53770"/>
            <a:ext cx="8343153" cy="6444000"/>
          </a:xfrm>
          <a:prstGeom prst="rect">
            <a:avLst/>
          </a:prstGeom>
          <a:solidFill>
            <a:srgbClr val="CCFF99"/>
          </a:solidFill>
        </p:spPr>
      </p:pic>
    </p:spTree>
    <p:extLst>
      <p:ext uri="{BB962C8B-B14F-4D97-AF65-F5344CB8AC3E}">
        <p14:creationId xmlns:p14="http://schemas.microsoft.com/office/powerpoint/2010/main" val="21366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FE13-1CB1-4D4E-8DA0-FDE84178D3AD}" type="slidenum">
              <a:rPr lang="en-US" altLang="zh-TW"/>
              <a:pPr/>
              <a:t>23</a:t>
            </a:fld>
            <a:endParaRPr lang="en-US" altLang="zh-TW"/>
          </a:p>
        </p:txBody>
      </p:sp>
      <p:sp useBgFill="1"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720079" cy="3889176"/>
          </a:xfrm>
        </p:spPr>
        <p:txBody>
          <a:bodyPr/>
          <a:lstStyle/>
          <a:p>
            <a:pPr algn="ctr">
              <a:lnSpc>
                <a:spcPct val="120000"/>
              </a:lnSpc>
              <a:buNone/>
            </a:pP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商品力分析 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79613" y="6310313"/>
            <a:ext cx="4895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1-10</a:t>
            </a:r>
          </a:p>
        </p:txBody>
      </p:sp>
      <p:pic>
        <p:nvPicPr>
          <p:cNvPr id="15364" name="Picture 4" descr="P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9641" r="18225" b="21033"/>
          <a:stretch>
            <a:fillRect/>
          </a:stretch>
        </p:blipFill>
        <p:spPr bwMode="auto">
          <a:xfrm>
            <a:off x="1837184" y="23464"/>
            <a:ext cx="6191200" cy="6358286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" y="4365104"/>
            <a:ext cx="2332921" cy="23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829-D7B4-42B7-AA0E-D82CB84ECD44}" type="slidenum">
              <a:rPr lang="en-US" altLang="zh-TW"/>
              <a:pPr/>
              <a:t>24</a:t>
            </a:fld>
            <a:endParaRPr lang="en-US" altLang="zh-TW"/>
          </a:p>
        </p:txBody>
      </p:sp>
      <p:sp useBgFill="1"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8032" y="-1"/>
            <a:ext cx="971600" cy="6454155"/>
          </a:xfrm>
        </p:spPr>
        <p:txBody>
          <a:bodyPr/>
          <a:lstStyle/>
          <a:p>
            <a:pPr algn="ctr">
              <a:lnSpc>
                <a:spcPct val="120000"/>
              </a:lnSpc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消費群與客層分析 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979613" y="6454155"/>
            <a:ext cx="4895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1-11</a:t>
            </a:r>
          </a:p>
        </p:txBody>
      </p:sp>
      <p:pic>
        <p:nvPicPr>
          <p:cNvPr id="65541" name="Picture 5" descr="P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9641" r="19402" b="11472"/>
          <a:stretch>
            <a:fillRect/>
          </a:stretch>
        </p:blipFill>
        <p:spPr bwMode="auto">
          <a:xfrm>
            <a:off x="1259632" y="0"/>
            <a:ext cx="6768752" cy="6597351"/>
          </a:xfrm>
          <a:prstGeom prst="rect">
            <a:avLst/>
          </a:prstGeom>
          <a:solidFill>
            <a:srgbClr val="FFCC99"/>
          </a:solidFill>
        </p:spPr>
      </p:pic>
    </p:spTree>
    <p:extLst>
      <p:ext uri="{BB962C8B-B14F-4D97-AF65-F5344CB8AC3E}">
        <p14:creationId xmlns:p14="http://schemas.microsoft.com/office/powerpoint/2010/main" val="23037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8D11-3B27-4EB6-AED8-101C2EA72147}" type="slidenum">
              <a:rPr lang="en-US" altLang="zh-TW"/>
              <a:pPr/>
              <a:t>25</a:t>
            </a:fld>
            <a:endParaRPr lang="en-US" altLang="zh-TW"/>
          </a:p>
        </p:txBody>
      </p:sp>
      <p:sp useBgFill="1"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791369" cy="5805834"/>
          </a:xfrm>
        </p:spPr>
        <p:txBody>
          <a:bodyPr/>
          <a:lstStyle/>
          <a:p>
            <a:pPr algn="ctr">
              <a:lnSpc>
                <a:spcPct val="120000"/>
              </a:lnSpc>
              <a:buNone/>
            </a:pP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外部環境變化分析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051050" y="6454154"/>
            <a:ext cx="48958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1-13</a:t>
            </a:r>
          </a:p>
        </p:txBody>
      </p:sp>
      <p:pic>
        <p:nvPicPr>
          <p:cNvPr id="67589" name="Picture 5" descr="P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20511" r="17696" b="11690"/>
          <a:stretch>
            <a:fillRect/>
          </a:stretch>
        </p:blipFill>
        <p:spPr bwMode="auto">
          <a:xfrm>
            <a:off x="1547664" y="0"/>
            <a:ext cx="6192688" cy="6560344"/>
          </a:xfrm>
          <a:prstGeom prst="rect">
            <a:avLst/>
          </a:prstGeom>
          <a:solidFill>
            <a:srgbClr val="CCFF99"/>
          </a:solidFill>
        </p:spPr>
      </p:pic>
    </p:spTree>
    <p:extLst>
      <p:ext uri="{BB962C8B-B14F-4D97-AF65-F5344CB8AC3E}">
        <p14:creationId xmlns:p14="http://schemas.microsoft.com/office/powerpoint/2010/main" val="37419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0867-30C6-473A-A482-5C0D0224BCEB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49275"/>
            <a:ext cx="5616550" cy="7921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三</a:t>
            </a:r>
            <a:r>
              <a:rPr lang="en-US" altLang="zh-TW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問題點與機會點分析 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51050" y="5684145"/>
            <a:ext cx="48958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1-14</a:t>
            </a:r>
          </a:p>
        </p:txBody>
      </p:sp>
      <p:pic>
        <p:nvPicPr>
          <p:cNvPr id="16388" name="Picture 4" descr="P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7035" r="19460" b="63835"/>
          <a:stretch>
            <a:fillRect/>
          </a:stretch>
        </p:blipFill>
        <p:spPr bwMode="auto">
          <a:xfrm>
            <a:off x="395536" y="1641474"/>
            <a:ext cx="7992887" cy="3944950"/>
          </a:xfrm>
          <a:prstGeom prst="rect">
            <a:avLst/>
          </a:prstGeom>
          <a:solidFill>
            <a:srgbClr val="CCFF99"/>
          </a:solidFill>
        </p:spPr>
      </p:pic>
    </p:spTree>
    <p:extLst>
      <p:ext uri="{BB962C8B-B14F-4D97-AF65-F5344CB8AC3E}">
        <p14:creationId xmlns:p14="http://schemas.microsoft.com/office/powerpoint/2010/main" val="20466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E28-CF7F-4FDA-BC20-682B40495E44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51050" y="6237288"/>
            <a:ext cx="4895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1-15</a:t>
            </a:r>
          </a:p>
        </p:txBody>
      </p:sp>
      <p:pic>
        <p:nvPicPr>
          <p:cNvPr id="68612" name="Picture 4" descr="P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43150" r="18225" b="11690"/>
          <a:stretch>
            <a:fillRect/>
          </a:stretch>
        </p:blipFill>
        <p:spPr bwMode="auto">
          <a:xfrm>
            <a:off x="1547813" y="909638"/>
            <a:ext cx="6121400" cy="5395912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044575" y="115888"/>
            <a:ext cx="45354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市場機會點如何洞察</a:t>
            </a:r>
            <a:r>
              <a:rPr lang="zh-TW" altLang="en-US" b="0" dirty="0">
                <a:solidFill>
                  <a:srgbClr val="FF0000"/>
                </a:solidFill>
              </a:rPr>
              <a:t>  </a:t>
            </a:r>
            <a:r>
              <a:rPr lang="zh-TW" altLang="en-US" sz="3100" b="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3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34F-BBC4-49D0-A748-800ED3502E30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8675" y="115888"/>
            <a:ext cx="4535488" cy="792162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None/>
            </a:pPr>
            <a:r>
              <a:rPr kumimoji="1" lang="en-US" altLang="zh-TW" sz="30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1" lang="zh-TW" altLang="en-US" sz="30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市場商機型態來源    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051050" y="6382147"/>
            <a:ext cx="4895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1-16</a:t>
            </a:r>
          </a:p>
        </p:txBody>
      </p:sp>
      <p:pic>
        <p:nvPicPr>
          <p:cNvPr id="69638" name="Picture 6" descr="P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6948" r="17638" b="42628"/>
          <a:stretch>
            <a:fillRect/>
          </a:stretch>
        </p:blipFill>
        <p:spPr bwMode="auto">
          <a:xfrm>
            <a:off x="1115616" y="901700"/>
            <a:ext cx="6840538" cy="5480447"/>
          </a:xfrm>
          <a:prstGeom prst="rect">
            <a:avLst/>
          </a:prstGeo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31970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4723-D63A-413D-93CE-FCF07CE60774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15888"/>
            <a:ext cx="6335712" cy="720725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None/>
            </a:pPr>
            <a:r>
              <a:rPr kumimoji="1" lang="en-US" altLang="zh-TW" sz="30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1" lang="zh-TW" altLang="en-US" sz="30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市場問題點（危機點）洞察來源 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51050" y="6310313"/>
            <a:ext cx="4895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1-17</a:t>
            </a:r>
          </a:p>
        </p:txBody>
      </p:sp>
      <p:pic>
        <p:nvPicPr>
          <p:cNvPr id="17412" name="Picture 4" descr="P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7035" r="18225" b="35286"/>
          <a:stretch>
            <a:fillRect/>
          </a:stretch>
        </p:blipFill>
        <p:spPr bwMode="auto">
          <a:xfrm>
            <a:off x="1549400" y="849313"/>
            <a:ext cx="6118225" cy="5532437"/>
          </a:xfrm>
          <a:prstGeom prst="rect">
            <a:avLst/>
          </a:prstGeo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28063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行銷企劃部門的工作職掌與功能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贈品包裝與試吃試喝促銷活動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精緻服務規劃與執行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會員經營、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VIP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經營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現場環境與作業流程之規劃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產品市場調查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1" indent="-433388">
              <a:spcAft>
                <a:spcPts val="1200"/>
              </a:spcAft>
              <a:buFont typeface="Wingdings" panose="05000000000000000000" pitchFamily="2" charset="2"/>
              <a:buChar char="p"/>
              <a:tabLst>
                <a:tab pos="809625" algn="l"/>
              </a:tabLs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各種資訊情報的蒐集、彙整、分析。</a:t>
            </a:r>
          </a:p>
        </p:txBody>
      </p:sp>
      <p:pic>
        <p:nvPicPr>
          <p:cNvPr id="2052" name="Picture 4" descr="http://www.myprincessyoyo.com/images/20120111/d42ebdb1ca1de3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897">
            <a:off x="6176816" y="3623484"/>
            <a:ext cx="2274399" cy="17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699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F54F-A217-486C-AD2D-93DE3B48334E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4938" y="115888"/>
            <a:ext cx="6335712" cy="720725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None/>
            </a:pPr>
            <a:r>
              <a:rPr kumimoji="1" lang="en-US" altLang="zh-TW" sz="30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1" lang="zh-TW" altLang="en-US" sz="30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企業面對各種威脅與危機來源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051050" y="6453336"/>
            <a:ext cx="4895850" cy="25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1-18</a:t>
            </a:r>
          </a:p>
        </p:txBody>
      </p:sp>
      <p:pic>
        <p:nvPicPr>
          <p:cNvPr id="70661" name="Picture 5" descr="P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15643" r="18225" b="8778"/>
          <a:stretch>
            <a:fillRect/>
          </a:stretch>
        </p:blipFill>
        <p:spPr bwMode="auto">
          <a:xfrm>
            <a:off x="1043608" y="836613"/>
            <a:ext cx="6408712" cy="5742532"/>
          </a:xfrm>
          <a:prstGeom prst="rect">
            <a:avLst/>
          </a:prstGeo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18058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9A03-43B7-4944-A530-A06FD0E7EC27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7992888" cy="8651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四</a:t>
            </a:r>
            <a:r>
              <a:rPr lang="en-US" altLang="zh-TW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產品及市場定位與區隔目標市場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051050" y="6310313"/>
            <a:ext cx="4895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1-19</a:t>
            </a:r>
          </a:p>
        </p:txBody>
      </p:sp>
      <p:pic>
        <p:nvPicPr>
          <p:cNvPr id="71685" name="Picture 5" descr="P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8251" r="18225" b="36545"/>
          <a:stretch>
            <a:fillRect/>
          </a:stretch>
        </p:blipFill>
        <p:spPr bwMode="auto">
          <a:xfrm>
            <a:off x="1547813" y="901700"/>
            <a:ext cx="6119812" cy="548005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6677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B424-BE1D-487E-A90D-A9839FB7D5D8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4624"/>
            <a:ext cx="8569325" cy="10795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「行銷組合」（</a:t>
            </a: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Marketing Mix</a:t>
            </a:r>
            <a:r>
              <a:rPr lang="zh-TW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）策略與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計畫</a:t>
            </a:r>
            <a:endParaRPr lang="zh-TW" altLang="en-US" b="1" dirty="0">
              <a:solidFill>
                <a:srgbClr val="0070C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「產品」策略與計畫（</a:t>
            </a:r>
            <a:r>
              <a:rPr lang="en-US" altLang="zh-TW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Product Strategy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546224" y="6454154"/>
            <a:ext cx="60499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1-20</a:t>
            </a:r>
          </a:p>
        </p:txBody>
      </p:sp>
      <p:pic>
        <p:nvPicPr>
          <p:cNvPr id="72709" name="Picture 5" descr="P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22249" r="19402" b="8430"/>
          <a:stretch>
            <a:fillRect/>
          </a:stretch>
        </p:blipFill>
        <p:spPr bwMode="auto">
          <a:xfrm>
            <a:off x="2123728" y="1052736"/>
            <a:ext cx="5184576" cy="5805264"/>
          </a:xfrm>
          <a:prstGeom prst="rect">
            <a:avLst/>
          </a:prstGeo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39861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0E7-5D7F-4886-AD61-710B69B1400D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-27384"/>
            <a:ext cx="7848600" cy="575791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「訂價」策略與計畫（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Pricing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124075" y="6454154"/>
            <a:ext cx="48958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1-21</a:t>
            </a:r>
          </a:p>
        </p:txBody>
      </p:sp>
      <p:pic>
        <p:nvPicPr>
          <p:cNvPr id="74757" name="Picture 5" descr="P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9121" r="18225" b="12210"/>
          <a:stretch>
            <a:fillRect/>
          </a:stretch>
        </p:blipFill>
        <p:spPr bwMode="auto">
          <a:xfrm>
            <a:off x="1403872" y="548680"/>
            <a:ext cx="6120456" cy="5905474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" y="5301208"/>
            <a:ext cx="1181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97E-99FA-4F94-A33C-218D5537E786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23528" y="-27384"/>
            <a:ext cx="9144000" cy="1008062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「通路」策略與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計畫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Place Strategy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）（</a:t>
            </a:r>
            <a:r>
              <a:rPr lang="en-US" altLang="zh-TW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Channel Strategy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476375" y="6310313"/>
            <a:ext cx="60483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1-22</a:t>
            </a:r>
          </a:p>
        </p:txBody>
      </p:sp>
      <p:pic>
        <p:nvPicPr>
          <p:cNvPr id="75781" name="Picture 5" descr="P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7035" r="19402" b="15166"/>
          <a:stretch>
            <a:fillRect/>
          </a:stretch>
        </p:blipFill>
        <p:spPr bwMode="auto">
          <a:xfrm>
            <a:off x="1763688" y="476672"/>
            <a:ext cx="5832648" cy="6336878"/>
          </a:xfrm>
          <a:prstGeom prst="rect">
            <a:avLst/>
          </a:prstGeom>
          <a:solidFill>
            <a:srgbClr val="CCFF99"/>
          </a:solidFill>
        </p:spPr>
      </p:pic>
    </p:spTree>
    <p:extLst>
      <p:ext uri="{BB962C8B-B14F-4D97-AF65-F5344CB8AC3E}">
        <p14:creationId xmlns:p14="http://schemas.microsoft.com/office/powerpoint/2010/main" val="19083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31F4-73F3-495E-A17A-61851A3084E8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-27384"/>
            <a:ext cx="8497887" cy="865187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「促銷」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策略與計畫（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Promotion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47813" y="6382147"/>
            <a:ext cx="59769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1-23</a:t>
            </a: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</a:t>
            </a:r>
          </a:p>
        </p:txBody>
      </p:sp>
      <p:pic>
        <p:nvPicPr>
          <p:cNvPr id="76805" name="Picture 5" descr="P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7035" r="18872" b="21249"/>
          <a:stretch>
            <a:fillRect/>
          </a:stretch>
        </p:blipFill>
        <p:spPr bwMode="auto">
          <a:xfrm>
            <a:off x="1908076" y="548680"/>
            <a:ext cx="5256212" cy="5976664"/>
          </a:xfrm>
          <a:prstGeom prst="rect">
            <a:avLst/>
          </a:prstGeo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34890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4731-063A-4462-821C-C3B02FC14E59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-99392"/>
            <a:ext cx="7200900" cy="792162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對「消費者促銷」活動的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種方式   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547813" y="6454154"/>
            <a:ext cx="59769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1-24</a:t>
            </a:r>
          </a:p>
        </p:txBody>
      </p:sp>
      <p:pic>
        <p:nvPicPr>
          <p:cNvPr id="77829" name="Picture 5" descr="P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16209" r="9995" b="7344"/>
          <a:stretch>
            <a:fillRect/>
          </a:stretch>
        </p:blipFill>
        <p:spPr bwMode="auto">
          <a:xfrm>
            <a:off x="1270521" y="476672"/>
            <a:ext cx="6397823" cy="6120680"/>
          </a:xfrm>
          <a:prstGeom prst="rect">
            <a:avLst/>
          </a:prstGeom>
          <a:solidFill>
            <a:srgbClr val="FFCC99"/>
          </a:solidFill>
        </p:spPr>
      </p:pic>
    </p:spTree>
    <p:extLst>
      <p:ext uri="{BB962C8B-B14F-4D97-AF65-F5344CB8AC3E}">
        <p14:creationId xmlns:p14="http://schemas.microsoft.com/office/powerpoint/2010/main" val="3227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30B1-BA33-48A2-9643-271445E3CECC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3350" y="-99392"/>
            <a:ext cx="7200900" cy="792162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各種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促銷活動節慶的時機   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547813" y="6454154"/>
            <a:ext cx="59769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1-25</a:t>
            </a:r>
          </a:p>
        </p:txBody>
      </p:sp>
      <p:pic>
        <p:nvPicPr>
          <p:cNvPr id="78853" name="Picture 5" descr="P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16209" r="9995" b="8170"/>
          <a:stretch>
            <a:fillRect/>
          </a:stretch>
        </p:blipFill>
        <p:spPr bwMode="auto">
          <a:xfrm>
            <a:off x="1547664" y="476672"/>
            <a:ext cx="6408712" cy="6120680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3" y="5002713"/>
            <a:ext cx="1912037" cy="159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3885"/>
          <a:stretch/>
        </p:blipFill>
        <p:spPr bwMode="auto">
          <a:xfrm>
            <a:off x="139683" y="3883085"/>
            <a:ext cx="1912037" cy="103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FE4F-C6C1-44E6-AED9-9E2A8A219C80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5888"/>
            <a:ext cx="7991475" cy="792162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「廣告」策略與計畫（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Advertising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    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547813" y="6382146"/>
            <a:ext cx="59769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1-26</a:t>
            </a:r>
          </a:p>
        </p:txBody>
      </p:sp>
      <p:pic>
        <p:nvPicPr>
          <p:cNvPr id="79877" name="Picture 5" descr="P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7035" r="17049" b="42976"/>
          <a:stretch>
            <a:fillRect/>
          </a:stretch>
        </p:blipFill>
        <p:spPr bwMode="auto">
          <a:xfrm>
            <a:off x="467544" y="904875"/>
            <a:ext cx="7416824" cy="5477271"/>
          </a:xfrm>
          <a:prstGeom prst="rect">
            <a:avLst/>
          </a:prstGeom>
          <a:solidFill>
            <a:srgbClr val="00FFFF"/>
          </a:solidFill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/>
          <a:stretch/>
        </p:blipFill>
        <p:spPr bwMode="auto">
          <a:xfrm>
            <a:off x="4536280" y="3501008"/>
            <a:ext cx="2471261" cy="21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EA7B-CE02-435A-B813-44844DD07578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7991475" cy="792163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8. 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「媒體傳播」策略與計畫（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Media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    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19250" y="6021388"/>
            <a:ext cx="59769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1-27</a:t>
            </a:r>
          </a:p>
        </p:txBody>
      </p:sp>
      <p:pic>
        <p:nvPicPr>
          <p:cNvPr id="80900" name="Picture 4" descr="P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66617" r="17049" b="11690"/>
          <a:stretch>
            <a:fillRect/>
          </a:stretch>
        </p:blipFill>
        <p:spPr bwMode="auto">
          <a:xfrm>
            <a:off x="323528" y="1343025"/>
            <a:ext cx="7775575" cy="4462463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63" y="1772816"/>
            <a:ext cx="30548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5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行銷企劃部門的工作職掌與功能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zh-TW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企劃部門工作：</a:t>
            </a:r>
            <a:endParaRPr lang="en-US" altLang="zh-TW" sz="3300" b="1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58825" lvl="1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3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市場分析與策略規劃</a:t>
            </a:r>
            <a:endParaRPr lang="en-US" altLang="zh-TW" sz="33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產業、市場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、產品及客戶分析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競爭對手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國外最新發展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出國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參展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市調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分析業務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分析價格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變化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協助新產品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開發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49363" lvl="2" indent="-358775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訂定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年度行銷策略主軸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29210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39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93A5-232B-4E27-A668-72F28B27C55A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188913"/>
            <a:ext cx="7991475" cy="792162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「現場環境設計」策略（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Physical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827088" y="6092825"/>
            <a:ext cx="79200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1-28</a:t>
            </a:r>
          </a:p>
        </p:txBody>
      </p:sp>
      <p:pic>
        <p:nvPicPr>
          <p:cNvPr id="81925" name="Picture 5" descr="P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8251" r="18225" b="52884"/>
          <a:stretch>
            <a:fillRect/>
          </a:stretch>
        </p:blipFill>
        <p:spPr bwMode="auto">
          <a:xfrm>
            <a:off x="323528" y="1036638"/>
            <a:ext cx="7632848" cy="4913312"/>
          </a:xfrm>
          <a:prstGeom prst="rect">
            <a:avLst/>
          </a:prstGeo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41810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D28C-0000-49D8-8D67-2B2E1BA3197C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333375"/>
            <a:ext cx="8062913" cy="1079500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「作業流程」策略與計畫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Operation Process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 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84213" y="6092825"/>
            <a:ext cx="79200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1-29</a:t>
            </a:r>
          </a:p>
        </p:txBody>
      </p:sp>
      <p:pic>
        <p:nvPicPr>
          <p:cNvPr id="82948" name="Picture 4" descr="P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59315" r="18225" b="17035"/>
          <a:stretch>
            <a:fillRect/>
          </a:stretch>
        </p:blipFill>
        <p:spPr bwMode="auto">
          <a:xfrm>
            <a:off x="467544" y="1556792"/>
            <a:ext cx="7992887" cy="4140000"/>
          </a:xfrm>
          <a:prstGeom prst="rect">
            <a:avLst/>
          </a:prstGeom>
          <a:solidFill>
            <a:srgbClr val="FFCC99"/>
          </a:solidFill>
        </p:spPr>
      </p:pic>
    </p:spTree>
    <p:extLst>
      <p:ext uri="{BB962C8B-B14F-4D97-AF65-F5344CB8AC3E}">
        <p14:creationId xmlns:p14="http://schemas.microsoft.com/office/powerpoint/2010/main" val="26346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B75D-E555-4ED8-9C05-EA4A0E5DF8C9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44624"/>
            <a:ext cx="8062913" cy="719138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「服務」策略與計畫（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Service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4213" y="6381328"/>
            <a:ext cx="79200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1-30</a:t>
            </a:r>
          </a:p>
        </p:txBody>
      </p:sp>
      <p:pic>
        <p:nvPicPr>
          <p:cNvPr id="83973" name="Picture 5" descr="P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7035" r="18225" b="20815"/>
          <a:stretch>
            <a:fillRect/>
          </a:stretch>
        </p:blipFill>
        <p:spPr bwMode="auto">
          <a:xfrm>
            <a:off x="1549028" y="620687"/>
            <a:ext cx="5903292" cy="5904657"/>
          </a:xfrm>
          <a:prstGeom prst="rect">
            <a:avLst/>
          </a:prstGeo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42913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142-5FA8-4BEE-9BA6-25C24377F898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188913"/>
            <a:ext cx="8062913" cy="1152525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12.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「業務組織及人力」策略及計畫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Sales Force Strategy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11188" y="6238875"/>
            <a:ext cx="79200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1-31</a:t>
            </a:r>
          </a:p>
        </p:txBody>
      </p:sp>
      <p:pic>
        <p:nvPicPr>
          <p:cNvPr id="84997" name="Picture 5" descr="P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6513" r="18225" b="46106"/>
          <a:stretch>
            <a:fillRect/>
          </a:stretch>
        </p:blipFill>
        <p:spPr bwMode="auto">
          <a:xfrm>
            <a:off x="1258888" y="1343025"/>
            <a:ext cx="6551612" cy="4822825"/>
          </a:xfrm>
          <a:prstGeom prst="rect">
            <a:avLst/>
          </a:prstGeom>
          <a:solidFill>
            <a:srgbClr val="FFCC00"/>
          </a:solidFill>
        </p:spPr>
      </p:pic>
    </p:spTree>
    <p:extLst>
      <p:ext uri="{BB962C8B-B14F-4D97-AF65-F5344CB8AC3E}">
        <p14:creationId xmlns:p14="http://schemas.microsoft.com/office/powerpoint/2010/main" val="25568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4D4E-A6E1-493B-8269-4E75E89EDFFC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-99392"/>
            <a:ext cx="8062913" cy="719137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13.</a:t>
            </a:r>
            <a:r>
              <a:rPr lang="zh-TW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「整合行銷傳播」（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IMC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）的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種方式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84213" y="6454155"/>
            <a:ext cx="79200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1-32</a:t>
            </a:r>
          </a:p>
        </p:txBody>
      </p:sp>
      <p:pic>
        <p:nvPicPr>
          <p:cNvPr id="86021" name="Picture 5" descr="P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9121" r="9995" b="12210"/>
          <a:stretch>
            <a:fillRect/>
          </a:stretch>
        </p:blipFill>
        <p:spPr bwMode="auto">
          <a:xfrm>
            <a:off x="1625797" y="548681"/>
            <a:ext cx="5682507" cy="600870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0594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3C57-D150-47D9-86A9-AFCF6EBA0AFA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08520" y="-27384"/>
            <a:ext cx="8784975" cy="7191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行銷費用預算計畫（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Marketing Budget Plan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4213" y="6454154"/>
            <a:ext cx="79200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1-33</a:t>
            </a:r>
          </a:p>
        </p:txBody>
      </p:sp>
      <p:pic>
        <p:nvPicPr>
          <p:cNvPr id="87045" name="Picture 5" descr="P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9641" r="18813" b="14296"/>
          <a:stretch>
            <a:fillRect/>
          </a:stretch>
        </p:blipFill>
        <p:spPr bwMode="auto">
          <a:xfrm>
            <a:off x="1835696" y="764704"/>
            <a:ext cx="5400600" cy="5844631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t="15031" r="10141"/>
          <a:stretch/>
        </p:blipFill>
        <p:spPr bwMode="auto">
          <a:xfrm>
            <a:off x="179512" y="4509121"/>
            <a:ext cx="223224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982F-FFB0-4B6E-80B1-5DD7BEA20D4B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062913" cy="7191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七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工作進度、規劃（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Schedule Plan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97306" y="4803775"/>
            <a:ext cx="79200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1-34</a:t>
            </a:r>
          </a:p>
        </p:txBody>
      </p:sp>
      <p:pic>
        <p:nvPicPr>
          <p:cNvPr id="88069" name="Picture 5" descr="P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8251" r="17049" b="65225"/>
          <a:stretch>
            <a:fillRect/>
          </a:stretch>
        </p:blipFill>
        <p:spPr bwMode="auto">
          <a:xfrm>
            <a:off x="720725" y="2052638"/>
            <a:ext cx="7812088" cy="2751137"/>
          </a:xfrm>
          <a:prstGeom prst="rect">
            <a:avLst/>
          </a:prstGeom>
          <a:solidFill>
            <a:srgbClr val="00FFFF"/>
          </a:solidFill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55394"/>
            <a:ext cx="3672408" cy="163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EE56-9F45-4D30-938D-B9E12CA19F56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406400"/>
            <a:ext cx="9144000" cy="719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八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專案小組組織（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Task Force / Project Team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21916" y="5513516"/>
            <a:ext cx="79200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1-35</a:t>
            </a:r>
          </a:p>
        </p:txBody>
      </p:sp>
      <p:pic>
        <p:nvPicPr>
          <p:cNvPr id="89092" name="Picture 4" descr="P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45193" r="17049" b="29593"/>
          <a:stretch>
            <a:fillRect/>
          </a:stretch>
        </p:blipFill>
        <p:spPr bwMode="auto">
          <a:xfrm>
            <a:off x="251520" y="1341438"/>
            <a:ext cx="8064896" cy="4064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43181" r="31165" b="11721"/>
          <a:stretch/>
        </p:blipFill>
        <p:spPr bwMode="auto">
          <a:xfrm>
            <a:off x="5220072" y="4440924"/>
            <a:ext cx="2183722" cy="214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D0E1-2E6B-4F3B-B118-8AB2527962CE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8207375" cy="1008062"/>
          </a:xfrm>
        </p:spPr>
        <p:txBody>
          <a:bodyPr/>
          <a:lstStyle/>
          <a:p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常見的行銷專案小組工作名稱，至少有下列</a:t>
            </a:r>
            <a:r>
              <a:rPr lang="en-US" altLang="zh-TW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31</a:t>
            </a:r>
          </a:p>
          <a:p>
            <a:pPr>
              <a:buFontTx/>
              <a:buNone/>
            </a:pPr>
            <a:r>
              <a:rPr lang="en-US" altLang="zh-TW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種之多。</a:t>
            </a:r>
            <a:r>
              <a:rPr lang="zh-TW" altLang="en-US" sz="3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828675" y="6454154"/>
            <a:ext cx="79200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1-36</a:t>
            </a:r>
          </a:p>
        </p:txBody>
      </p:sp>
      <p:pic>
        <p:nvPicPr>
          <p:cNvPr id="90117" name="Picture 5" descr="P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15295" r="9995" b="10820"/>
          <a:stretch>
            <a:fillRect/>
          </a:stretch>
        </p:blipFill>
        <p:spPr bwMode="auto">
          <a:xfrm>
            <a:off x="2843808" y="724754"/>
            <a:ext cx="5112568" cy="5800590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896965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EEA-1BBE-4B9F-BD5C-47199B48F981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4624"/>
            <a:ext cx="6769100" cy="7191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九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效益分析／損益預估／業績預估</a:t>
            </a:r>
            <a:endParaRPr lang="zh-TW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11188" y="6454155"/>
            <a:ext cx="79200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1-37</a:t>
            </a:r>
          </a:p>
        </p:txBody>
      </p:sp>
      <p:pic>
        <p:nvPicPr>
          <p:cNvPr id="91142" name="Picture 6" descr="P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7381" r="18225" b="19164"/>
          <a:stretch>
            <a:fillRect/>
          </a:stretch>
        </p:blipFill>
        <p:spPr bwMode="auto">
          <a:xfrm>
            <a:off x="1835696" y="692696"/>
            <a:ext cx="5184576" cy="5871866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3" b="5571"/>
          <a:stretch/>
        </p:blipFill>
        <p:spPr bwMode="auto">
          <a:xfrm>
            <a:off x="4788023" y="2780928"/>
            <a:ext cx="3743201" cy="213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行銷企劃部門的工作職掌與功能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0" lvl="1" indent="-3175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公關活動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撰寫新聞稿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舉辦記者會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舉辦大型活動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舉辦會員經營活動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舉辦公益活動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主辦老闆接受報章雜誌專訪活動</a:t>
            </a:r>
          </a:p>
        </p:txBody>
      </p:sp>
      <p:pic>
        <p:nvPicPr>
          <p:cNvPr id="1026" name="Picture 2" descr="http://img3.epochtimes.com.tw/20120207/a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080658" cy="2052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15464" r="10507" b="5767"/>
          <a:stretch/>
        </p:blipFill>
        <p:spPr bwMode="auto">
          <a:xfrm>
            <a:off x="5148064" y="5005708"/>
            <a:ext cx="2360578" cy="1739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538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7C3-0066-431B-B9C3-3918F4C4F4DD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459788" cy="7191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十</a:t>
            </a: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「大企業」在行銷企劃上的「相對優勢」分析 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539750" y="6454155"/>
            <a:ext cx="79200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400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1-38</a:t>
            </a:r>
          </a:p>
        </p:txBody>
      </p:sp>
      <p:pic>
        <p:nvPicPr>
          <p:cNvPr id="92166" name="Picture 6" descr="P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18816" r="8818" b="23293"/>
          <a:stretch>
            <a:fillRect/>
          </a:stretch>
        </p:blipFill>
        <p:spPr bwMode="auto">
          <a:xfrm>
            <a:off x="1187624" y="764704"/>
            <a:ext cx="6192093" cy="5845159"/>
          </a:xfrm>
          <a:prstGeom prst="rect">
            <a:avLst/>
          </a:prstGeo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8452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b="6169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結語：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187624" y="1297479"/>
            <a:ext cx="6984776" cy="18002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掌握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「完整架構」的全方位整合行銷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能力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zh-TW" altLang="en-US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3D17-7C60-459B-9DA7-FF24B4980003}" type="slidenum">
              <a:rPr lang="en-US" altLang="zh-TW"/>
              <a:pPr/>
              <a:t>51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5609"/>
            <a:ext cx="3147582" cy="26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74874" y="1988840"/>
            <a:ext cx="7145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本架構內涵提出的主要目的：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希望行銷企劃人員在撰寫各種企劃案，或是行銷主管在督導指示部屬撰寫企劃案時，應具備一個「完整架構」能力的理論思路與實務技能。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08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行銷企劃部門的工作職掌與功能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pPr marL="717550" lvl="1" indent="-31750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51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廣告宣傳與整合行銷活動</a:t>
            </a:r>
            <a:endParaRPr lang="en-US" altLang="zh-TW" sz="51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廣告活動及媒體發稿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網路行銷活動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尋找最佳代言人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異業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合作</a:t>
            </a:r>
            <a:endParaRPr lang="en-US" altLang="zh-TW" sz="4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0588" lvl="2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17550" lvl="1" indent="-31750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51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協助、支援業務部工作推動</a:t>
            </a:r>
            <a:endParaRPr lang="en-US" altLang="zh-TW" sz="51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全國經銷大會召開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店頭行銷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人員教育訓練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貿協展銷會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84250" lvl="2" indent="-358775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舉辦促銷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行銷企劃部門的工作職掌與功能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其他老闆及長官臨時、機動交辦之各項專案事宜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例如：國內外策略聯盟合作事宜、專刊編輯、公司簡介撰寫、簡介帶拍攝、海外市場規劃、參加競賽規劃等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 bwMode="auto">
          <a:xfrm>
            <a:off x="2771799" y="3861048"/>
            <a:ext cx="2939529" cy="27120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矩形 36"/>
          <p:cNvSpPr/>
          <p:nvPr/>
        </p:nvSpPr>
        <p:spPr>
          <a:xfrm>
            <a:off x="359532" y="1268760"/>
            <a:ext cx="781286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 useBgFill="1">
        <p:nvSpPr>
          <p:cNvPr id="38" name="矩形 37"/>
          <p:cNvSpPr/>
          <p:nvPr/>
        </p:nvSpPr>
        <p:spPr>
          <a:xfrm>
            <a:off x="8604448" y="0"/>
            <a:ext cx="5395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107504" y="116632"/>
            <a:ext cx="8928992" cy="6624736"/>
            <a:chOff x="107504" y="44624"/>
            <a:chExt cx="8928992" cy="6624736"/>
          </a:xfrm>
        </p:grpSpPr>
        <p:sp>
          <p:nvSpPr>
            <p:cNvPr id="12" name="矩形 11"/>
            <p:cNvSpPr/>
            <p:nvPr/>
          </p:nvSpPr>
          <p:spPr>
            <a:xfrm>
              <a:off x="5724496" y="44624"/>
              <a:ext cx="3312000" cy="223200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產業、市場、產品及客戶分析</a:t>
              </a:r>
              <a:endPara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競爭對手分析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國外最新發展分析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出國參展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市調執行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分析業務數據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分析價格變化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協助新產品開發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訂定年度行銷策略主軸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724496" y="2421048"/>
              <a:ext cx="3312000" cy="144000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撰寫新聞稿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舉辦記者會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舉辦大型活動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舉辦會員經營活動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舉辦公益活動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主辦老闆接受報章雜誌專訪活動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724496" y="4005064"/>
              <a:ext cx="3312000" cy="108012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廣告活動及媒體發稿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網路行銷活動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尋找最佳代言人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異業合作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724496" y="5229200"/>
              <a:ext cx="3312000" cy="1224136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召開全國經銷大會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協辦店頭行銷布置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協辦直營門市人員教育訓練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舉辦貿協展銷會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>
                <a:buFont typeface="Wingdings" panose="05000000000000000000" pitchFamily="2" charset="2"/>
                <a:buAutoNum type="circleNumWdWhitePlain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舉辦促銷活動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107504" y="908720"/>
              <a:ext cx="5625024" cy="5760640"/>
              <a:chOff x="107504" y="908720"/>
              <a:chExt cx="5625024" cy="5760640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107504" y="908720"/>
                <a:ext cx="5328592" cy="5760640"/>
                <a:chOff x="107504" y="980728"/>
                <a:chExt cx="5328592" cy="5760640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107504" y="1484784"/>
                  <a:ext cx="504056" cy="482453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 smtClean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行銷企劃人員在做些什麼事</a:t>
                  </a:r>
                  <a:endParaRPr lang="en-US" altLang="zh-TW" sz="24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grpSp>
              <p:nvGrpSpPr>
                <p:cNvPr id="28" name="群組 27"/>
                <p:cNvGrpSpPr/>
                <p:nvPr/>
              </p:nvGrpSpPr>
              <p:grpSpPr>
                <a:xfrm>
                  <a:off x="899592" y="980728"/>
                  <a:ext cx="4536504" cy="5760640"/>
                  <a:chOff x="827584" y="980728"/>
                  <a:chExt cx="4536504" cy="5760640"/>
                </a:xfrm>
              </p:grpSpPr>
              <p:sp>
                <p:nvSpPr>
                  <p:cNvPr id="7" name="矩形 6"/>
                  <p:cNvSpPr/>
                  <p:nvPr/>
                </p:nvSpPr>
                <p:spPr>
                  <a:xfrm>
                    <a:off x="1187624" y="980728"/>
                    <a:ext cx="4176464" cy="43204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TW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1.</a:t>
                    </a:r>
                    <a:r>
                      <a: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市場分析與策略規劃</a:t>
                    </a:r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1187624" y="2924944"/>
                    <a:ext cx="4176464" cy="43204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TW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2.</a:t>
                    </a:r>
                    <a:r>
                      <a: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公關活動</a:t>
                    </a: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>
                    <a:off x="1203204" y="4365104"/>
                    <a:ext cx="4160884" cy="43204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TW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3.</a:t>
                    </a:r>
                    <a:r>
                      <a: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廣告宣傳與整合行銷活動</a:t>
                    </a: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1203204" y="5377059"/>
                    <a:ext cx="4160884" cy="43204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TW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4.</a:t>
                    </a:r>
                    <a:r>
                      <a: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協助、支援業務部工作推動</a:t>
                    </a: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1203204" y="6309320"/>
                    <a:ext cx="4160884" cy="43204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TW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5.</a:t>
                    </a:r>
                    <a:r>
                      <a: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其他上級臨時交辦事項</a:t>
                    </a:r>
                  </a:p>
                </p:txBody>
              </p:sp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827584" y="1196752"/>
                    <a:ext cx="360040" cy="5364000"/>
                    <a:chOff x="683568" y="1196752"/>
                    <a:chExt cx="360040" cy="5364000"/>
                  </a:xfrm>
                </p:grpSpPr>
                <p:cxnSp>
                  <p:nvCxnSpPr>
                    <p:cNvPr id="17" name="直線接點 16"/>
                    <p:cNvCxnSpPr/>
                    <p:nvPr/>
                  </p:nvCxnSpPr>
                  <p:spPr>
                    <a:xfrm>
                      <a:off x="683568" y="1196752"/>
                      <a:ext cx="360040" cy="0"/>
                    </a:xfrm>
                    <a:prstGeom prst="line">
                      <a:avLst/>
                    </a:prstGeom>
                    <a:ln w="635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直線接點 17"/>
                    <p:cNvCxnSpPr/>
                    <p:nvPr/>
                  </p:nvCxnSpPr>
                  <p:spPr>
                    <a:xfrm>
                      <a:off x="683568" y="3140968"/>
                      <a:ext cx="360040" cy="0"/>
                    </a:xfrm>
                    <a:prstGeom prst="line">
                      <a:avLst/>
                    </a:prstGeom>
                    <a:ln w="635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直線接點 18"/>
                    <p:cNvCxnSpPr/>
                    <p:nvPr/>
                  </p:nvCxnSpPr>
                  <p:spPr>
                    <a:xfrm>
                      <a:off x="683568" y="4581128"/>
                      <a:ext cx="360040" cy="0"/>
                    </a:xfrm>
                    <a:prstGeom prst="line">
                      <a:avLst/>
                    </a:prstGeom>
                    <a:ln w="635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直線接點 19"/>
                    <p:cNvCxnSpPr/>
                    <p:nvPr/>
                  </p:nvCxnSpPr>
                  <p:spPr>
                    <a:xfrm>
                      <a:off x="683568" y="5589240"/>
                      <a:ext cx="360040" cy="0"/>
                    </a:xfrm>
                    <a:prstGeom prst="line">
                      <a:avLst/>
                    </a:prstGeom>
                    <a:ln w="635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683568" y="6525344"/>
                      <a:ext cx="360040" cy="0"/>
                    </a:xfrm>
                    <a:prstGeom prst="line">
                      <a:avLst/>
                    </a:prstGeom>
                    <a:ln w="635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線接點 22"/>
                    <p:cNvCxnSpPr/>
                    <p:nvPr/>
                  </p:nvCxnSpPr>
                  <p:spPr>
                    <a:xfrm>
                      <a:off x="683568" y="1196752"/>
                      <a:ext cx="0" cy="5364000"/>
                    </a:xfrm>
                    <a:prstGeom prst="line">
                      <a:avLst/>
                    </a:prstGeom>
                    <a:ln w="635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9" name="直線接點 28"/>
                <p:cNvCxnSpPr/>
                <p:nvPr/>
              </p:nvCxnSpPr>
              <p:spPr>
                <a:xfrm>
                  <a:off x="611592" y="3861048"/>
                  <a:ext cx="288000" cy="0"/>
                </a:xfrm>
                <a:prstGeom prst="line">
                  <a:avLst/>
                </a:prstGeom>
                <a:ln w="635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線接點 30"/>
              <p:cNvCxnSpPr/>
              <p:nvPr/>
            </p:nvCxnSpPr>
            <p:spPr>
              <a:xfrm>
                <a:off x="5436128" y="1124624"/>
                <a:ext cx="288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>
                <a:off x="5436496" y="3061114"/>
                <a:ext cx="288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5444528" y="4473116"/>
                <a:ext cx="288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>
                <a:off x="5436128" y="5521075"/>
                <a:ext cx="288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投影片編號版面配置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0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3" name="矩形 5122"/>
          <p:cNvSpPr/>
          <p:nvPr/>
        </p:nvSpPr>
        <p:spPr>
          <a:xfrm>
            <a:off x="323528" y="1268760"/>
            <a:ext cx="784887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21" name="群組 5120"/>
          <p:cNvGrpSpPr/>
          <p:nvPr/>
        </p:nvGrpSpPr>
        <p:grpSpPr>
          <a:xfrm>
            <a:off x="179512" y="332656"/>
            <a:ext cx="8245164" cy="6277167"/>
            <a:chOff x="251520" y="364652"/>
            <a:chExt cx="8245164" cy="6277167"/>
          </a:xfrm>
        </p:grpSpPr>
        <p:grpSp>
          <p:nvGrpSpPr>
            <p:cNvPr id="5120" name="群組 5119"/>
            <p:cNvGrpSpPr/>
            <p:nvPr/>
          </p:nvGrpSpPr>
          <p:grpSpPr>
            <a:xfrm>
              <a:off x="251520" y="364652"/>
              <a:ext cx="8245164" cy="6277167"/>
              <a:chOff x="251520" y="364652"/>
              <a:chExt cx="8245164" cy="6277167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2664036" y="364652"/>
                <a:ext cx="5832648" cy="6048672"/>
                <a:chOff x="899232" y="626145"/>
                <a:chExt cx="5832648" cy="6048672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3491880" y="626145"/>
                  <a:ext cx="3240000" cy="3528000"/>
                </a:xfrm>
                <a:prstGeom prst="rect">
                  <a:avLst/>
                </a:prstGeom>
                <a:gradFill>
                  <a:gsLst>
                    <a:gs pos="0">
                      <a:srgbClr val="FFCCCC"/>
                    </a:gs>
                    <a:gs pos="35000">
                      <a:srgbClr val="FFCCCC"/>
                    </a:gs>
                    <a:gs pos="100000">
                      <a:srgbClr val="FFCCCC"/>
                    </a:gs>
                  </a:gsLst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產品企劃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通路企劃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定價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廣告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促銷活動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公關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賣場</a:t>
                  </a:r>
                  <a:r>
                    <a:rPr lang="en-US" altLang="zh-TW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店頭</a:t>
                  </a:r>
                  <a:r>
                    <a:rPr lang="en-US" altLang="zh-TW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行銷企劃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服務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事件行銷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會員經營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現場實體環境企劃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行銷研究與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市場調查企劃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網路行銷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流程企劃</a:t>
                  </a: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3487184" y="4730801"/>
                  <a:ext cx="3240360" cy="1800000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產、銷、存協調企劃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與</a:t>
                  </a:r>
                  <a:r>
                    <a:rPr lang="en-US" altLang="zh-TW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R&amp;D</a:t>
                  </a: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或商品開發部門協調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與業務部門協調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與資訊部門協調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與總公司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策略規劃部門協調企劃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與財務部門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損益分析及獲利企劃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73038" indent="-173038">
                    <a:buFont typeface="+mj-lt"/>
                    <a:buAutoNum type="arabicPeriod"/>
                  </a:pPr>
                  <a:r>
                    <a:rPr lang="zh-TW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與外部協力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廠商協調企劃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" name="群組 8"/>
                <p:cNvGrpSpPr/>
                <p:nvPr/>
              </p:nvGrpSpPr>
              <p:grpSpPr>
                <a:xfrm>
                  <a:off x="899232" y="1412776"/>
                  <a:ext cx="2592404" cy="5262041"/>
                  <a:chOff x="899232" y="1412776"/>
                  <a:chExt cx="2592404" cy="5262041"/>
                </a:xfrm>
              </p:grpSpPr>
              <p:grpSp>
                <p:nvGrpSpPr>
                  <p:cNvPr id="10" name="群組 9"/>
                  <p:cNvGrpSpPr/>
                  <p:nvPr/>
                </p:nvGrpSpPr>
                <p:grpSpPr>
                  <a:xfrm>
                    <a:off x="899232" y="1412776"/>
                    <a:ext cx="2052404" cy="5262041"/>
                    <a:chOff x="899232" y="1484784"/>
                    <a:chExt cx="2052404" cy="5262041"/>
                  </a:xfrm>
                </p:grpSpPr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899232" y="1688077"/>
                      <a:ext cx="504056" cy="4824536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99CCFF"/>
                        </a:gs>
                        <a:gs pos="35000">
                          <a:srgbClr val="99CCFF"/>
                        </a:gs>
                        <a:gs pos="100000">
                          <a:srgbClr val="00B0F0"/>
                        </a:gs>
                      </a:gsLst>
                    </a:gradFill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行銷企劃的工作內容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grpSp>
                  <p:nvGrpSpPr>
                    <p:cNvPr id="16" name="群組 15"/>
                    <p:cNvGrpSpPr/>
                    <p:nvPr/>
                  </p:nvGrpSpPr>
                  <p:grpSpPr>
                    <a:xfrm>
                      <a:off x="1943596" y="1484784"/>
                      <a:ext cx="1008040" cy="5262041"/>
                      <a:chOff x="1871588" y="1484784"/>
                      <a:chExt cx="1008040" cy="5262041"/>
                    </a:xfrm>
                  </p:grpSpPr>
                  <p:sp>
                    <p:nvSpPr>
                      <p:cNvPr id="18" name="矩形 17"/>
                      <p:cNvSpPr/>
                      <p:nvPr/>
                    </p:nvSpPr>
                    <p:spPr>
                      <a:xfrm>
                        <a:off x="2231628" y="1484784"/>
                        <a:ext cx="648000" cy="1980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CCFFCC"/>
                          </a:gs>
                          <a:gs pos="35000">
                            <a:srgbClr val="CCFF99"/>
                          </a:gs>
                          <a:gs pos="100000">
                            <a:srgbClr val="92D050"/>
                          </a:gs>
                        </a:gsLst>
                      </a:gradFill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zh-TW" altLang="en-US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a:t>行銷企劃面</a:t>
                        </a:r>
                        <a:endParaRPr lang="zh-TW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9" name="矩形 18"/>
                      <p:cNvSpPr/>
                      <p:nvPr/>
                    </p:nvSpPr>
                    <p:spPr>
                      <a:xfrm>
                        <a:off x="2231628" y="4766825"/>
                        <a:ext cx="648000" cy="1980000"/>
                      </a:xfrm>
                      <a:prstGeom prst="rect">
                        <a:avLst/>
                      </a:prstGeom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zh-TW" alt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a:t>管理協調面</a:t>
                        </a:r>
                      </a:p>
                    </p:txBody>
                  </p:sp>
                  <p:grpSp>
                    <p:nvGrpSpPr>
                      <p:cNvPr id="23" name="群組 22"/>
                      <p:cNvGrpSpPr/>
                      <p:nvPr/>
                    </p:nvGrpSpPr>
                    <p:grpSpPr>
                      <a:xfrm>
                        <a:off x="1871588" y="2426345"/>
                        <a:ext cx="360040" cy="3348000"/>
                        <a:chOff x="1727572" y="2426345"/>
                        <a:chExt cx="360040" cy="3348000"/>
                      </a:xfrm>
                    </p:grpSpPr>
                    <p:cxnSp>
                      <p:nvCxnSpPr>
                        <p:cNvPr id="24" name="直線接點 23"/>
                        <p:cNvCxnSpPr/>
                        <p:nvPr/>
                      </p:nvCxnSpPr>
                      <p:spPr>
                        <a:xfrm>
                          <a:off x="1727572" y="2449850"/>
                          <a:ext cx="360040" cy="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直線接點 24"/>
                        <p:cNvCxnSpPr/>
                        <p:nvPr/>
                      </p:nvCxnSpPr>
                      <p:spPr>
                        <a:xfrm>
                          <a:off x="1727572" y="5756825"/>
                          <a:ext cx="360040" cy="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線接點 28"/>
                        <p:cNvCxnSpPr/>
                        <p:nvPr/>
                      </p:nvCxnSpPr>
                      <p:spPr>
                        <a:xfrm>
                          <a:off x="1727572" y="2426345"/>
                          <a:ext cx="0" cy="33480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7" name="直線接點 16"/>
                    <p:cNvCxnSpPr/>
                    <p:nvPr/>
                  </p:nvCxnSpPr>
                  <p:spPr>
                    <a:xfrm>
                      <a:off x="1403524" y="4100345"/>
                      <a:ext cx="540000" cy="0"/>
                    </a:xfrm>
                    <a:prstGeom prst="line">
                      <a:avLst/>
                    </a:prstGeom>
                    <a:ln w="635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" name="直線接點 10"/>
                  <p:cNvCxnSpPr/>
                  <p:nvPr/>
                </p:nvCxnSpPr>
                <p:spPr>
                  <a:xfrm>
                    <a:off x="2951636" y="2390145"/>
                    <a:ext cx="540000" cy="0"/>
                  </a:xfrm>
                  <a:prstGeom prst="line">
                    <a:avLst/>
                  </a:prstGeom>
                  <a:ln w="635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接點 11"/>
                  <p:cNvCxnSpPr/>
                  <p:nvPr/>
                </p:nvCxnSpPr>
                <p:spPr>
                  <a:xfrm>
                    <a:off x="2951636" y="5666705"/>
                    <a:ext cx="540000" cy="0"/>
                  </a:xfrm>
                  <a:prstGeom prst="line">
                    <a:avLst/>
                  </a:prstGeom>
                  <a:ln w="635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364652"/>
                <a:ext cx="2222307" cy="6277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文字方塊 30"/>
            <p:cNvSpPr txBox="1"/>
            <p:nvPr/>
          </p:nvSpPr>
          <p:spPr>
            <a:xfrm>
              <a:off x="461640" y="1268760"/>
              <a:ext cx="17340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實務上</a:t>
              </a:r>
              <a:endPara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行銷企劃作些什麼事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124" name="投影片編號版面配置區 5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B41-D081-4EAE-A858-94C4537C92A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3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1">
  <a:themeElements>
    <a:clrScheme name="行銷母片5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行銷母片5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行銷母片5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佈景主題11</Template>
  <TotalTime>436</TotalTime>
  <Words>1459</Words>
  <Application>Microsoft Office PowerPoint</Application>
  <PresentationFormat>如螢幕大小 (4:3)</PresentationFormat>
  <Paragraphs>289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佈景主題11</vt:lpstr>
      <vt:lpstr>行銷企劃概論</vt:lpstr>
      <vt:lpstr>行銷企劃部門的工作職掌與功能</vt:lpstr>
      <vt:lpstr>行銷企劃部門的工作職掌與功能</vt:lpstr>
      <vt:lpstr>行銷企劃部門的工作職掌與功能</vt:lpstr>
      <vt:lpstr>行銷企劃部門的工作職掌與功能</vt:lpstr>
      <vt:lpstr>行銷企劃部門的工作職掌與功能</vt:lpstr>
      <vt:lpstr>行銷企劃部門的工作職掌與功能</vt:lpstr>
      <vt:lpstr>PowerPoint 簡報</vt:lpstr>
      <vt:lpstr>PowerPoint 簡報</vt:lpstr>
      <vt:lpstr>PowerPoint 簡報</vt:lpstr>
      <vt:lpstr>行銷計劃案撰寫的基礎架構</vt:lpstr>
      <vt:lpstr>PowerPoint 簡報</vt:lpstr>
      <vt:lpstr>二、行銷企劃案撰寫完整架構項目圖示</vt:lpstr>
      <vt:lpstr>(一)企劃的目標與目的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結語：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2014-09-11T03:55:17Z</dcterms:created>
  <dcterms:modified xsi:type="dcterms:W3CDTF">2014-09-15T07:01:24Z</dcterms:modified>
</cp:coreProperties>
</file>