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91"/>
  </p:notesMasterIdLst>
  <p:sldIdLst>
    <p:sldId id="261" r:id="rId2"/>
    <p:sldId id="376" r:id="rId3"/>
    <p:sldId id="263" r:id="rId4"/>
    <p:sldId id="264" r:id="rId5"/>
    <p:sldId id="266" r:id="rId6"/>
    <p:sldId id="351" r:id="rId7"/>
    <p:sldId id="268" r:id="rId8"/>
    <p:sldId id="352" r:id="rId9"/>
    <p:sldId id="353" r:id="rId10"/>
    <p:sldId id="270" r:id="rId11"/>
    <p:sldId id="271" r:id="rId12"/>
    <p:sldId id="273" r:id="rId13"/>
    <p:sldId id="274" r:id="rId14"/>
    <p:sldId id="267" r:id="rId15"/>
    <p:sldId id="277" r:id="rId16"/>
    <p:sldId id="278" r:id="rId17"/>
    <p:sldId id="279" r:id="rId18"/>
    <p:sldId id="280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4" r:id="rId31"/>
    <p:sldId id="295" r:id="rId32"/>
    <p:sldId id="296" r:id="rId33"/>
    <p:sldId id="297" r:id="rId34"/>
    <p:sldId id="298" r:id="rId35"/>
    <p:sldId id="299" r:id="rId36"/>
    <p:sldId id="355" r:id="rId37"/>
    <p:sldId id="356" r:id="rId38"/>
    <p:sldId id="301" r:id="rId39"/>
    <p:sldId id="357" r:id="rId40"/>
    <p:sldId id="303" r:id="rId41"/>
    <p:sldId id="358" r:id="rId42"/>
    <p:sldId id="359" r:id="rId43"/>
    <p:sldId id="305" r:id="rId44"/>
    <p:sldId id="306" r:id="rId45"/>
    <p:sldId id="307" r:id="rId46"/>
    <p:sldId id="308" r:id="rId47"/>
    <p:sldId id="361" r:id="rId48"/>
    <p:sldId id="362" r:id="rId49"/>
    <p:sldId id="363" r:id="rId50"/>
    <p:sldId id="360" r:id="rId51"/>
    <p:sldId id="364" r:id="rId52"/>
    <p:sldId id="315" r:id="rId53"/>
    <p:sldId id="366" r:id="rId54"/>
    <p:sldId id="317" r:id="rId55"/>
    <p:sldId id="316" r:id="rId56"/>
    <p:sldId id="318" r:id="rId57"/>
    <p:sldId id="319" r:id="rId58"/>
    <p:sldId id="320" r:id="rId59"/>
    <p:sldId id="367" r:id="rId60"/>
    <p:sldId id="322" r:id="rId61"/>
    <p:sldId id="321" r:id="rId62"/>
    <p:sldId id="325" r:id="rId63"/>
    <p:sldId id="323" r:id="rId64"/>
    <p:sldId id="368" r:id="rId65"/>
    <p:sldId id="327" r:id="rId66"/>
    <p:sldId id="328" r:id="rId67"/>
    <p:sldId id="326" r:id="rId68"/>
    <p:sldId id="330" r:id="rId69"/>
    <p:sldId id="369" r:id="rId70"/>
    <p:sldId id="332" r:id="rId71"/>
    <p:sldId id="333" r:id="rId72"/>
    <p:sldId id="334" r:id="rId73"/>
    <p:sldId id="335" r:id="rId74"/>
    <p:sldId id="370" r:id="rId75"/>
    <p:sldId id="336" r:id="rId76"/>
    <p:sldId id="337" r:id="rId77"/>
    <p:sldId id="371" r:id="rId78"/>
    <p:sldId id="372" r:id="rId79"/>
    <p:sldId id="341" r:id="rId80"/>
    <p:sldId id="342" r:id="rId81"/>
    <p:sldId id="343" r:id="rId82"/>
    <p:sldId id="344" r:id="rId83"/>
    <p:sldId id="345" r:id="rId84"/>
    <p:sldId id="346" r:id="rId85"/>
    <p:sldId id="347" r:id="rId86"/>
    <p:sldId id="348" r:id="rId87"/>
    <p:sldId id="373" r:id="rId88"/>
    <p:sldId id="374" r:id="rId89"/>
    <p:sldId id="349" r:id="rId9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EEFE"/>
    <a:srgbClr val="96EAFE"/>
    <a:srgbClr val="96FCFE"/>
    <a:srgbClr val="96EDFE"/>
    <a:srgbClr val="95E3FF"/>
    <a:srgbClr val="7DDDFF"/>
    <a:srgbClr val="005D7E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26" autoAdjust="0"/>
    <p:restoredTop sz="90929"/>
  </p:normalViewPr>
  <p:slideViewPr>
    <p:cSldViewPr>
      <p:cViewPr varScale="1">
        <p:scale>
          <a:sx n="82" d="100"/>
          <a:sy n="82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0" sz="1200" smtClean="0">
                <a:ea typeface="+mn-ea"/>
              </a:defRPr>
            </a:lvl1pPr>
          </a:lstStyle>
          <a:p>
            <a:pPr>
              <a:defRPr/>
            </a:pPr>
            <a:fld id="{C3B85B40-0261-4A28-9BE2-2A588B49E750}" type="datetimeFigureOut">
              <a:rPr lang="zh-TW" altLang="en-US"/>
              <a:pPr>
                <a:defRPr/>
              </a:pPr>
              <a:t>2015/5/28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0" sz="1200" smtClean="0">
                <a:ea typeface="+mn-ea"/>
              </a:defRPr>
            </a:lvl1pPr>
          </a:lstStyle>
          <a:p>
            <a:pPr>
              <a:defRPr/>
            </a:pPr>
            <a:fld id="{FAE7678A-C532-46D3-8202-2327373513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HK" altLang="en-US" dirty="0" smtClean="0">
                <a:latin typeface="+mn-ea"/>
              </a:rPr>
              <a:t>您可以記錄您的觀察筆記。</a:t>
            </a:r>
          </a:p>
          <a:p>
            <a:pPr eaLnBrk="1" hangingPunct="1">
              <a:defRPr/>
            </a:pPr>
            <a:r>
              <a:rPr lang="zh-HK" altLang="en-US" dirty="0" smtClean="0">
                <a:latin typeface="+mn-ea"/>
              </a:rPr>
              <a:t>您也可以將圖片或圖表加入至圖像區域。</a:t>
            </a:r>
            <a:endParaRPr lang="zh-HK" altLang="en-US" dirty="0">
              <a:latin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9F670-2E92-42E1-9E7E-0CD36F497C9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928694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effectLst>
                  <a:glow rad="101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B7B338-7D20-4A13-8A4F-9237AEBDFA1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1143000"/>
          </a:xfrm>
        </p:spPr>
        <p:txBody>
          <a:bodyPr/>
          <a:lstStyle>
            <a:lvl1pPr>
              <a:defRPr i="1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pic>
        <p:nvPicPr>
          <p:cNvPr id="8" name="圖片 7" descr="logo-彩色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9896" y="5516080"/>
            <a:ext cx="1664208" cy="649224"/>
          </a:xfrm>
          <a:prstGeom prst="rect">
            <a:avLst/>
          </a:prstGeom>
        </p:spPr>
      </p:pic>
      <p:pic>
        <p:nvPicPr>
          <p:cNvPr id="9" name="Picture 2" descr="W:\2014年\CE0218C_有機化學(第五版)_洪耀釧等_(佳玲)\有機化學(五版)中譯本封面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476672"/>
            <a:ext cx="151216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矩形 9"/>
          <p:cNvSpPr/>
          <p:nvPr userDrawn="1"/>
        </p:nvSpPr>
        <p:spPr>
          <a:xfrm>
            <a:off x="1907704" y="630932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本內容僅供授課使用，禁止提供網路下載、重製或翻印。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804" y="1500174"/>
            <a:ext cx="8229600" cy="4525963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4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4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804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52804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1804" y="6356350"/>
            <a:ext cx="2133600" cy="365125"/>
          </a:xfrm>
        </p:spPr>
        <p:txBody>
          <a:bodyPr/>
          <a:lstStyle/>
          <a:p>
            <a:pPr>
              <a:defRPr/>
            </a:pPr>
            <a:fld id="{7410A183-5940-489B-A1A9-75F35B3872D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4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4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730FA-1582-4165-B0CF-42FE46AD8B81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logo-彩色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0150" y="5516563"/>
            <a:ext cx="16637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W:\2014年\CE0218C_有機化學(第五版)_洪耀釧等_(佳玲)\有機化學(五版)中譯本封面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76250"/>
            <a:ext cx="1511300" cy="216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928694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effectLst>
                  <a:glow rad="101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1143000"/>
          </a:xfrm>
        </p:spPr>
        <p:txBody>
          <a:bodyPr/>
          <a:lstStyle>
            <a:lvl1pPr>
              <a:defRPr i="1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fld id="{35703327-59C0-4C0E-B59A-9C324D04AF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fld id="{25439948-343D-4637-9067-46ADA2C40D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fld id="{4A600375-B90D-44EC-A2F9-388142D455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fld id="{EDF66E57-EB8A-43F5-A3A0-478214D23C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fld id="{B35CA200-883B-4AE7-9DD3-0372E28272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fld id="{8F46F037-0C88-40FF-B311-690DBA2301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804" y="1500174"/>
            <a:ext cx="8229600" cy="4525963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4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4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775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52775" y="6356350"/>
            <a:ext cx="2895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1775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fld id="{DCB671F1-3C9E-4F97-95FE-F399E36AE3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96571-8FFD-4B76-93AC-01F9EFE6A40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B043E-0CAF-4E2C-A427-85BBE0D8452C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899DB1-5BA5-4C85-8E9D-D625368DFA76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6FBF81-5F4D-43F4-B922-333C56882E7C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E3019-28B0-4DE5-BAFE-7030359732D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0E564-DB0B-4430-B9AE-37F63E7BDF8A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0AAE5-3ECE-47E7-ABF3-9DD58C077066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1B31D-636C-413A-B9ED-5D6B1F129A31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971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FB440DF5-3FC1-4FA2-A115-0A056902A37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  <p:sldLayoutId id="2147483687" r:id="rId13"/>
    <p:sldLayoutId id="2147483689" r:id="rId14"/>
    <p:sldLayoutId id="2147483690" r:id="rId15"/>
    <p:sldLayoutId id="2147483691" r:id="rId16"/>
    <p:sldLayoutId id="2147483692" r:id="rId17"/>
    <p:sldLayoutId id="2147483695" r:id="rId18"/>
  </p:sldLayoutIdLst>
  <p:transition>
    <p:fade thruBlk="1"/>
  </p:transition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 baseline="0">
          <a:ln w="12700">
            <a:solidFill>
              <a:schemeClr val="accent2">
                <a:lumMod val="75000"/>
              </a:schemeClr>
            </a:solidFill>
            <a:prstDash val="solid"/>
          </a:ln>
          <a:solidFill>
            <a:schemeClr val="tx2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Times New Roman" pitchFamily="18" charset="0"/>
          <a:ea typeface="標楷體" pitchFamily="65" charset="-12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21"/>
        </a:buBlip>
        <a:defRPr sz="3200" kern="1200" baseline="0">
          <a:solidFill>
            <a:schemeClr val="tx1"/>
          </a:solidFill>
          <a:latin typeface="Times New Roman" pitchFamily="18" charset="0"/>
          <a:ea typeface="標楷體" pitchFamily="65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22"/>
        </a:buBlip>
        <a:defRPr sz="2800" kern="1200" baseline="0">
          <a:solidFill>
            <a:schemeClr val="tx1"/>
          </a:solidFill>
          <a:latin typeface="Times New Roman" pitchFamily="18" charset="0"/>
          <a:ea typeface="標楷體" pitchFamily="65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23"/>
        </a:buBlip>
        <a:defRPr sz="2400" kern="1200" baseline="0">
          <a:solidFill>
            <a:schemeClr val="tx1"/>
          </a:solidFill>
          <a:latin typeface="Times New Roman" pitchFamily="18" charset="0"/>
          <a:ea typeface="標楷體" pitchFamily="65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21"/>
        </a:buBlip>
        <a:defRPr sz="2000" kern="1200" baseline="0">
          <a:solidFill>
            <a:schemeClr val="tx1"/>
          </a:solidFill>
          <a:latin typeface="Times New Roman" pitchFamily="18" charset="0"/>
          <a:ea typeface="標楷體" pitchFamily="65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22"/>
        </a:buBlip>
        <a:defRPr sz="2000" kern="1200" baseline="0">
          <a:solidFill>
            <a:schemeClr val="tx1"/>
          </a:solidFill>
          <a:latin typeface="Times New Roman" pitchFamily="18" charset="0"/>
          <a:ea typeface="標楷體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23"/>
        </a:buBlip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21"/>
        </a:buBlip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22"/>
        </a:buBlip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23"/>
        </a:buBlip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mtClean="0"/>
              <a:t>醛類和酮類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第 </a:t>
            </a:r>
            <a:r>
              <a:rPr lang="en-US" altLang="zh-TW" smtClean="0"/>
              <a:t>12</a:t>
            </a:r>
            <a:r>
              <a:rPr lang="zh-TW" altLang="en-US" smtClean="0"/>
              <a:t> 章</a:t>
            </a: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11268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3D5192-5478-4BC6-94F9-FC09599EC3A7}" type="slidenum">
              <a:rPr lang="en-US" altLang="zh-TW" smtClean="0"/>
              <a:pPr/>
              <a:t>10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例題</a:t>
            </a:r>
            <a:r>
              <a:rPr lang="en-US" altLang="zh-TW" dirty="0" smtClean="0"/>
              <a:t>12.1</a:t>
            </a:r>
            <a:endParaRPr lang="zh-TW" altLang="en-US" dirty="0"/>
          </a:p>
        </p:txBody>
      </p:sp>
      <p:pic>
        <p:nvPicPr>
          <p:cNvPr id="1127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320"/>
          <a:stretch>
            <a:fillRect/>
          </a:stretch>
        </p:blipFill>
        <p:spPr bwMode="auto">
          <a:xfrm>
            <a:off x="457200" y="1196752"/>
            <a:ext cx="8229600" cy="467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605464" y="0"/>
            <a:ext cx="2538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12.2</a:t>
            </a:r>
            <a:r>
              <a:rPr lang="zh-TW" altLang="en-US" sz="1800" b="1" dirty="0" smtClean="0"/>
              <a:t> 醛類和酮類的命名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12292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DFE80C-A3B6-4834-9B9F-A1755852A59C}" type="slidenum">
              <a:rPr lang="en-US" altLang="zh-TW" smtClean="0"/>
              <a:pPr/>
              <a:t>11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例題</a:t>
            </a:r>
            <a:r>
              <a:rPr lang="en-US" altLang="zh-TW" dirty="0" smtClean="0"/>
              <a:t>12.2</a:t>
            </a:r>
            <a:endParaRPr lang="zh-TW" altLang="en-US" dirty="0"/>
          </a:p>
        </p:txBody>
      </p:sp>
      <p:pic>
        <p:nvPicPr>
          <p:cNvPr id="1229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063"/>
          <a:stretch>
            <a:fillRect/>
          </a:stretch>
        </p:blipFill>
        <p:spPr bwMode="auto">
          <a:xfrm>
            <a:off x="467544" y="836712"/>
            <a:ext cx="815568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605464" y="0"/>
            <a:ext cx="2538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12.2</a:t>
            </a:r>
            <a:r>
              <a:rPr lang="zh-TW" altLang="en-US" sz="1800" b="1" dirty="0" smtClean="0"/>
              <a:t> 醛類和酮類的命名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官能基等級優先順序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用以決定 </a:t>
            </a:r>
            <a:r>
              <a:rPr lang="en-US" altLang="zh-TW" dirty="0" smtClean="0"/>
              <a:t>IUPAC </a:t>
            </a:r>
            <a:r>
              <a:rPr lang="zh-TW" altLang="en-US" dirty="0" smtClean="0"/>
              <a:t>命名的官能基順序所使用的規則。</a:t>
            </a:r>
          </a:p>
        </p:txBody>
      </p:sp>
      <p:sp>
        <p:nvSpPr>
          <p:cNvPr id="14340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14341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4A3A11-24B4-4541-98DA-A43DA41FF929}" type="slidenum">
              <a:rPr lang="en-US" altLang="zh-TW" smtClean="0"/>
              <a:pPr/>
              <a:t>12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12687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B. </a:t>
            </a:r>
            <a:r>
              <a:rPr lang="zh-TW" altLang="en-US" dirty="0" smtClean="0"/>
              <a:t>複雜結構的醛類和酮類的 </a:t>
            </a:r>
            <a:r>
              <a:rPr lang="en-US" altLang="zh-TW" dirty="0" smtClean="0"/>
              <a:t>IUPAC </a:t>
            </a:r>
            <a:r>
              <a:rPr lang="zh-TW" altLang="en-US" dirty="0" smtClean="0"/>
              <a:t>命名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605464" y="0"/>
            <a:ext cx="2538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12.2</a:t>
            </a:r>
            <a:r>
              <a:rPr lang="zh-TW" altLang="en-US" sz="1800" b="1" dirty="0" smtClean="0"/>
              <a:t> 醛類和酮類的命名</a:t>
            </a:r>
            <a:endParaRPr lang="zh-TW" altLang="en-US" sz="1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82041"/>
            <a:ext cx="8229600" cy="403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15364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98F40-38FD-4B53-97CE-65AF795F9EB0}" type="slidenum">
              <a:rPr lang="en-US" altLang="zh-TW" smtClean="0"/>
              <a:pPr/>
              <a:t>13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例題</a:t>
            </a:r>
            <a:r>
              <a:rPr lang="en-US" altLang="zh-TW" dirty="0" smtClean="0"/>
              <a:t>12.3</a:t>
            </a:r>
            <a:endParaRPr lang="zh-TW" altLang="en-US" dirty="0"/>
          </a:p>
        </p:txBody>
      </p:sp>
      <p:pic>
        <p:nvPicPr>
          <p:cNvPr id="1536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067"/>
          <a:stretch>
            <a:fillRect/>
          </a:stretch>
        </p:blipFill>
        <p:spPr bwMode="auto">
          <a:xfrm>
            <a:off x="457200" y="1196752"/>
            <a:ext cx="8229600" cy="445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605464" y="0"/>
            <a:ext cx="2538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12.2</a:t>
            </a:r>
            <a:r>
              <a:rPr lang="zh-TW" altLang="en-US" sz="1800" b="1" dirty="0" smtClean="0"/>
              <a:t> 醛類和酮類的命名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411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17412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1476-1C72-4695-95E3-2B908EF8BE88}" type="slidenum">
              <a:rPr lang="en-US" altLang="zh-TW" smtClean="0"/>
              <a:pPr/>
              <a:t>14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C. </a:t>
            </a:r>
            <a:r>
              <a:rPr lang="zh-TW" altLang="en-US" dirty="0" smtClean="0"/>
              <a:t>俗名</a:t>
            </a:r>
            <a:endParaRPr lang="zh-TW" alt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068960"/>
            <a:ext cx="8229600" cy="200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340768"/>
            <a:ext cx="7067128" cy="147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6605464" y="0"/>
            <a:ext cx="2538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12.2</a:t>
            </a:r>
            <a:r>
              <a:rPr lang="zh-TW" altLang="en-US" sz="1800" b="1" dirty="0" smtClean="0"/>
              <a:t> 醛類和酮類的命名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19460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B67D59-3708-4CC3-B917-1E04856C7797}" type="slidenum">
              <a:rPr lang="en-US" altLang="zh-TW" smtClean="0"/>
              <a:pPr/>
              <a:t>15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12.3</a:t>
            </a:r>
            <a:r>
              <a:rPr lang="zh-TW" altLang="en-US" dirty="0" smtClean="0"/>
              <a:t> 醛類和酮類的物理性質</a:t>
            </a:r>
            <a:endParaRPr lang="zh-TW" altLang="en-US" dirty="0"/>
          </a:p>
        </p:txBody>
      </p:sp>
      <p:pic>
        <p:nvPicPr>
          <p:cNvPr id="1946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268760"/>
            <a:ext cx="7643192" cy="378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20484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BB2DF3-73B7-42F7-93C9-E4DAA25B5165}" type="slidenum">
              <a:rPr lang="en-US" altLang="zh-TW" smtClean="0"/>
              <a:pPr/>
              <a:t>16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醛類和酮類的物理性質</a:t>
            </a:r>
            <a:endParaRPr lang="zh-TW" altLang="en-US" dirty="0"/>
          </a:p>
        </p:txBody>
      </p:sp>
      <p:pic>
        <p:nvPicPr>
          <p:cNvPr id="2048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6792"/>
            <a:ext cx="8229600" cy="298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156176" y="0"/>
            <a:ext cx="298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12.3</a:t>
            </a:r>
            <a:r>
              <a:rPr lang="zh-TW" altLang="en-US" sz="1800" b="1" dirty="0" smtClean="0"/>
              <a:t> 醛類和酮類的物理性質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21508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B3FC84-882F-40A3-A06B-97A6AFB2E843}" type="slidenum">
              <a:rPr lang="en-US" altLang="zh-TW" smtClean="0"/>
              <a:pPr/>
              <a:t>17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醛類和酮類的物理性質</a:t>
            </a:r>
            <a:endParaRPr lang="zh-TW" altLang="en-US" dirty="0"/>
          </a:p>
        </p:txBody>
      </p:sp>
      <p:pic>
        <p:nvPicPr>
          <p:cNvPr id="2151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8860843" cy="300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156176" y="0"/>
            <a:ext cx="298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12.3</a:t>
            </a:r>
            <a:r>
              <a:rPr lang="zh-TW" altLang="en-US" sz="1800" b="1" dirty="0" smtClean="0"/>
              <a:t> 醛類和酮類的物理性質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羰基上的碳擁有部分正電荷，讓羰基最主要的反應為親核加成，並形成</a:t>
            </a:r>
            <a:r>
              <a:rPr lang="zh-TW" altLang="en-US" b="1" dirty="0" smtClean="0"/>
              <a:t>四面體羰基加成中間物 </a:t>
            </a:r>
            <a:r>
              <a:rPr lang="en-US" altLang="zh-TW" b="1" dirty="0" smtClean="0"/>
              <a:t>(tetrahedral carbonyl addition intermediate)</a:t>
            </a:r>
            <a:r>
              <a:rPr lang="zh-TW" altLang="en-US" dirty="0" smtClean="0"/>
              <a:t>。下列為反應通式，</a:t>
            </a:r>
            <a:r>
              <a:rPr lang="en-US" altLang="zh-TW" dirty="0" smtClean="0"/>
              <a:t>Nu:</a:t>
            </a:r>
            <a:r>
              <a:rPr lang="en-US" altLang="zh-TW" baseline="30000" dirty="0" smtClean="0"/>
              <a:t>−</a:t>
            </a:r>
            <a:r>
              <a:rPr lang="en-US" altLang="zh-TW" dirty="0" smtClean="0"/>
              <a:t> </a:t>
            </a:r>
            <a:r>
              <a:rPr lang="zh-TW" altLang="en-US" dirty="0" smtClean="0"/>
              <a:t>代表親核基，強調其未共用電子對：</a:t>
            </a:r>
          </a:p>
        </p:txBody>
      </p:sp>
      <p:sp>
        <p:nvSpPr>
          <p:cNvPr id="22532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22533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55CB25-E8E9-4DBD-8F33-A11CE70F591C}" type="slidenum">
              <a:rPr lang="en-US" altLang="zh-TW" smtClean="0"/>
              <a:pPr/>
              <a:t>18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12.4</a:t>
            </a:r>
            <a:r>
              <a:rPr lang="zh-TW" altLang="en-US" dirty="0" smtClean="0"/>
              <a:t> 醛類和酮類的典型反應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8229600" cy="220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有機金屬化合物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是指化合物具有碳−金屬鍵者。</a:t>
            </a:r>
            <a:endParaRPr lang="en-US" altLang="zh-TW" dirty="0" smtClean="0"/>
          </a:p>
          <a:p>
            <a:r>
              <a:rPr lang="zh-TW" altLang="en-US" b="1" dirty="0" smtClean="0"/>
              <a:t>格林亞試劑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有機鎂化合物 </a:t>
            </a:r>
            <a:r>
              <a:rPr lang="en-US" altLang="zh-TW" dirty="0" err="1" smtClean="0"/>
              <a:t>RMgX</a:t>
            </a:r>
            <a:r>
              <a:rPr lang="en-US" altLang="zh-TW" dirty="0" smtClean="0"/>
              <a:t> </a:t>
            </a:r>
            <a:r>
              <a:rPr lang="zh-TW" altLang="en-US" dirty="0" smtClean="0"/>
              <a:t>或 </a:t>
            </a:r>
            <a:r>
              <a:rPr lang="en-US" altLang="zh-TW" dirty="0" err="1" smtClean="0"/>
              <a:t>ArMgX</a:t>
            </a:r>
            <a:r>
              <a:rPr lang="zh-TW" altLang="en-US" dirty="0" smtClean="0"/>
              <a:t>。</a:t>
            </a:r>
          </a:p>
        </p:txBody>
      </p:sp>
      <p:sp>
        <p:nvSpPr>
          <p:cNvPr id="24580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24581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04C7B2-CE08-40E1-88D0-96352AD9CDBB}" type="slidenum">
              <a:rPr lang="en-US" altLang="zh-TW" smtClean="0"/>
              <a:pPr/>
              <a:t>19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2687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12.5</a:t>
            </a:r>
            <a:r>
              <a:rPr lang="zh-TW" altLang="en-US" dirty="0" smtClean="0"/>
              <a:t> 格林亞試劑及其與醛或酮的反應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A. </a:t>
            </a:r>
            <a:r>
              <a:rPr lang="zh-TW" altLang="en-US" dirty="0" smtClean="0"/>
              <a:t>有機鎂化合物的製備與結構</a:t>
            </a: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日期版面配置區 4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solidFill>
                  <a:srgbClr val="089CA3"/>
                </a:solidFill>
              </a:rPr>
              <a:t>Copyright © </a:t>
            </a:r>
            <a:r>
              <a:rPr lang="zh-TW" altLang="en-US" smtClean="0">
                <a:solidFill>
                  <a:srgbClr val="089CA3"/>
                </a:solidFill>
              </a:rPr>
              <a:t>滄海圖書</a:t>
            </a:r>
          </a:p>
        </p:txBody>
      </p:sp>
      <p:sp>
        <p:nvSpPr>
          <p:cNvPr id="18437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2B03E7-1E16-48FB-A8C8-E910C0E27E03}" type="slidenum">
              <a:rPr lang="en-US" altLang="zh-TW" smtClean="0">
                <a:solidFill>
                  <a:srgbClr val="089CA3"/>
                </a:solidFill>
              </a:rPr>
              <a:pPr/>
              <a:t>2</a:t>
            </a:fld>
            <a:endParaRPr lang="en-US" altLang="zh-TW" smtClean="0">
              <a:solidFill>
                <a:srgbClr val="089CA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563" y="571500"/>
            <a:ext cx="4429125" cy="571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400" dirty="0" smtClean="0">
                <a:latin typeface="新細明體" pitchFamily="18" charset="-120"/>
                <a:ea typeface="新細明體" pitchFamily="18" charset="-120"/>
              </a:rPr>
              <a:t>酮類</a:t>
            </a:r>
            <a:endParaRPr lang="zh-HK" altLang="en-US" sz="24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4498975" y="1565275"/>
            <a:ext cx="4429125" cy="149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kumimoji="0" lang="zh-TW" altLang="en-US" sz="2000" dirty="0" smtClean="0">
                <a:solidFill>
                  <a:srgbClr val="000000"/>
                </a:solidFill>
                <a:latin typeface="Verdana" pitchFamily="34" charset="0"/>
                <a:ea typeface="微軟正黑體" pitchFamily="34" charset="-120"/>
              </a:rPr>
              <a:t>酒中的乙醇進入人體後，在還沒有進一步分解前會先代謝成乙醛。乙醛分子中的羰基會與蛋白質結合，造成組織傷害或器官疾病。</a:t>
            </a:r>
            <a:endParaRPr kumimoji="0" lang="zh-HK" altLang="en-US" sz="2000" dirty="0">
              <a:solidFill>
                <a:srgbClr val="0B5395"/>
              </a:solidFill>
              <a:latin typeface="新細明體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5912"/>
          <a:stretch>
            <a:fillRect/>
          </a:stretch>
        </p:blipFill>
        <p:spPr bwMode="auto">
          <a:xfrm>
            <a:off x="291241" y="692696"/>
            <a:ext cx="3992727" cy="312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25604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765FDA-F5FC-4998-84CA-9F168B28D49F}" type="slidenum">
              <a:rPr lang="en-US" altLang="zh-TW" smtClean="0"/>
              <a:pPr/>
              <a:t>20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A. </a:t>
            </a:r>
            <a:r>
              <a:rPr lang="zh-TW" altLang="en-US" dirty="0" smtClean="0"/>
              <a:t>有機鎂化合物的製備與結構</a:t>
            </a:r>
            <a:endParaRPr lang="zh-TW" altLang="en-US" dirty="0"/>
          </a:p>
        </p:txBody>
      </p:sp>
      <p:pic>
        <p:nvPicPr>
          <p:cNvPr id="2560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628800"/>
            <a:ext cx="8229600" cy="280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292080" y="0"/>
            <a:ext cx="3851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12.5 </a:t>
            </a:r>
            <a:r>
              <a:rPr lang="zh-TW" altLang="en-US" sz="1800" b="1" dirty="0" smtClean="0"/>
              <a:t>格林亞試劑及其與醛或酮的反應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碳陰離子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碳有一對孤電子對且帶負電荷的陰離子。</a:t>
            </a:r>
          </a:p>
        </p:txBody>
      </p:sp>
      <p:sp>
        <p:nvSpPr>
          <p:cNvPr id="26628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26629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A55522-6BA0-4F13-931D-BF638C43D23F}" type="slidenum">
              <a:rPr lang="en-US" altLang="zh-TW" smtClean="0"/>
              <a:pPr/>
              <a:t>21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A. </a:t>
            </a:r>
            <a:r>
              <a:rPr lang="zh-TW" altLang="en-US" dirty="0" smtClean="0"/>
              <a:t>有機鎂化合物的製備與結構</a:t>
            </a:r>
            <a:endParaRPr lang="zh-TW" altLang="en-US" dirty="0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708920"/>
            <a:ext cx="6282283" cy="180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292080" y="0"/>
            <a:ext cx="3851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12.5 </a:t>
            </a:r>
            <a:r>
              <a:rPr lang="zh-TW" altLang="en-US" sz="1800" b="1" dirty="0" smtClean="0"/>
              <a:t>格林亞試劑及其與醛或酮的反應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27653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09178C-E91C-4B9A-BEAA-DF7901904A6B}" type="slidenum">
              <a:rPr lang="en-US" altLang="zh-TW" smtClean="0"/>
              <a:pPr/>
              <a:t>22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dirty="0" smtClean="0"/>
              <a:t>B. </a:t>
            </a:r>
            <a:r>
              <a:rPr lang="zh-TW" altLang="en-US" dirty="0" smtClean="0"/>
              <a:t>與質子酸反應</a:t>
            </a:r>
            <a:endParaRPr lang="zh-TW" altLang="en-US" dirty="0"/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772816"/>
            <a:ext cx="83042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431802"/>
            <a:ext cx="8304212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292080" y="0"/>
            <a:ext cx="3851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12.5 </a:t>
            </a:r>
            <a:r>
              <a:rPr lang="zh-TW" altLang="en-US" sz="1800" b="1" dirty="0" smtClean="0"/>
              <a:t>格林亞試劑及其與醛或酮的反應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28676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1CEE83-5014-4CF5-8020-1CF7A08A0B99}" type="slidenum">
              <a:rPr lang="en-US" altLang="zh-TW" smtClean="0"/>
              <a:pPr/>
              <a:t>23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例題</a:t>
            </a:r>
            <a:r>
              <a:rPr lang="en-US" altLang="zh-TW" dirty="0" smtClean="0"/>
              <a:t>12.4</a:t>
            </a:r>
            <a:endParaRPr lang="zh-TW" altLang="en-US" dirty="0"/>
          </a:p>
        </p:txBody>
      </p:sp>
      <p:pic>
        <p:nvPicPr>
          <p:cNvPr id="286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8630"/>
          <a:stretch>
            <a:fillRect/>
          </a:stretch>
        </p:blipFill>
        <p:spPr bwMode="auto">
          <a:xfrm>
            <a:off x="457200" y="1412776"/>
            <a:ext cx="82296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41390"/>
            <a:ext cx="8229600" cy="245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292080" y="0"/>
            <a:ext cx="3851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12.5 </a:t>
            </a:r>
            <a:r>
              <a:rPr lang="zh-TW" altLang="en-US" sz="1800" b="1" dirty="0" smtClean="0"/>
              <a:t>格林亞試劑及其與醛或酮的反應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與甲醛反應生成 </a:t>
            </a:r>
            <a:r>
              <a:rPr lang="en-US" altLang="zh-TW" dirty="0" smtClean="0"/>
              <a:t>1° </a:t>
            </a:r>
            <a:r>
              <a:rPr lang="zh-TW" altLang="en-US" dirty="0" smtClean="0"/>
              <a:t>醇</a:t>
            </a:r>
          </a:p>
        </p:txBody>
      </p:sp>
      <p:sp>
        <p:nvSpPr>
          <p:cNvPr id="29700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29701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D79317-5756-4275-B6C8-5793919D7DC0}" type="slidenum">
              <a:rPr lang="en-US" altLang="zh-TW" smtClean="0"/>
              <a:pPr/>
              <a:t>24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12687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C. </a:t>
            </a:r>
            <a:r>
              <a:rPr lang="zh-TW" altLang="en-US" dirty="0" smtClean="0"/>
              <a:t>格林亞試劑與醛類和酮類的加成反應</a:t>
            </a:r>
            <a:endParaRPr lang="zh-TW" altLang="en-US" dirty="0"/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" y="2204864"/>
            <a:ext cx="8566150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292080" y="0"/>
            <a:ext cx="3851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12.5 </a:t>
            </a:r>
            <a:r>
              <a:rPr lang="zh-TW" altLang="en-US" sz="1800" b="1" dirty="0" smtClean="0"/>
              <a:t>格林亞試劑及其與醛或酮的反應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與醛 </a:t>
            </a:r>
            <a:r>
              <a:rPr lang="en-US" altLang="zh-TW" smtClean="0"/>
              <a:t>(</a:t>
            </a:r>
            <a:r>
              <a:rPr lang="zh-TW" altLang="en-US" smtClean="0"/>
              <a:t>甲醛除外</a:t>
            </a:r>
            <a:r>
              <a:rPr lang="en-US" altLang="zh-TW" smtClean="0"/>
              <a:t>) </a:t>
            </a:r>
            <a:r>
              <a:rPr lang="zh-TW" altLang="en-US" smtClean="0"/>
              <a:t>反應生成 </a:t>
            </a:r>
            <a:r>
              <a:rPr lang="en-US" altLang="zh-TW" smtClean="0"/>
              <a:t>2° </a:t>
            </a:r>
            <a:r>
              <a:rPr lang="zh-TW" altLang="en-US" smtClean="0"/>
              <a:t>醇</a:t>
            </a:r>
          </a:p>
        </p:txBody>
      </p:sp>
      <p:sp>
        <p:nvSpPr>
          <p:cNvPr id="30723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30724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641430-9FA1-426B-BC44-791BEEEFA3B4}" type="slidenum">
              <a:rPr lang="en-US" altLang="zh-TW" smtClean="0"/>
              <a:pPr/>
              <a:t>25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12687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C. </a:t>
            </a:r>
            <a:r>
              <a:rPr lang="zh-TW" altLang="en-US" dirty="0" smtClean="0"/>
              <a:t>格林亞試劑與醛類和酮類的加成反應</a:t>
            </a:r>
            <a:endParaRPr lang="zh-TW" altLang="en-US" dirty="0"/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350" y="2205038"/>
            <a:ext cx="87820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292080" y="0"/>
            <a:ext cx="3851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12.5 </a:t>
            </a:r>
            <a:r>
              <a:rPr lang="zh-TW" altLang="en-US" sz="1800" b="1" dirty="0" smtClean="0"/>
              <a:t>格林亞試劑及其與醛或酮的反應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與酮反應生成 </a:t>
            </a:r>
            <a:r>
              <a:rPr lang="en-US" altLang="zh-TW" smtClean="0"/>
              <a:t>3° </a:t>
            </a:r>
            <a:r>
              <a:rPr lang="zh-TW" altLang="en-US" smtClean="0"/>
              <a:t>醛</a:t>
            </a:r>
          </a:p>
        </p:txBody>
      </p:sp>
      <p:sp>
        <p:nvSpPr>
          <p:cNvPr id="31747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31748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2F0722-135F-4C0D-BAB8-42776FCC0AF3}" type="slidenum">
              <a:rPr lang="en-US" altLang="zh-TW" smtClean="0"/>
              <a:pPr/>
              <a:t>26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12687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C. </a:t>
            </a:r>
            <a:r>
              <a:rPr lang="zh-TW" altLang="en-US" dirty="0" smtClean="0"/>
              <a:t>格林亞試劑與醛類和酮類的加成反應</a:t>
            </a:r>
            <a:endParaRPr lang="zh-TW" altLang="en-US" dirty="0"/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164705"/>
            <a:ext cx="866457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292080" y="0"/>
            <a:ext cx="3851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12.5 </a:t>
            </a:r>
            <a:r>
              <a:rPr lang="zh-TW" altLang="en-US" sz="1800" b="1" dirty="0" smtClean="0"/>
              <a:t>格林亞試劑及其與醛或酮的反應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32772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43F4F3-781F-40FC-9E15-93F847681180}" type="slidenum">
              <a:rPr lang="en-US" altLang="zh-TW" smtClean="0"/>
              <a:pPr/>
              <a:t>27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3277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4704"/>
            <a:ext cx="8229600" cy="411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292080" y="0"/>
            <a:ext cx="3851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12.5 </a:t>
            </a:r>
            <a:r>
              <a:rPr lang="zh-TW" altLang="en-US" sz="1800" b="1" dirty="0" smtClean="0"/>
              <a:t>格林亞試劑及其與醛或酮的反應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33796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1F9DDF-45BC-48BA-8DE9-EE60C95EFBBA}" type="slidenum">
              <a:rPr lang="en-US" altLang="zh-TW" smtClean="0"/>
              <a:pPr/>
              <a:t>28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3379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68760"/>
            <a:ext cx="8229600" cy="337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292080" y="0"/>
            <a:ext cx="3851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12.5 </a:t>
            </a:r>
            <a:r>
              <a:rPr lang="zh-TW" altLang="en-US" sz="1800" b="1" dirty="0" smtClean="0"/>
              <a:t>格林亞試劑及其與醛或酮的反應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34820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06DAA5-2605-4BA2-8009-316518533592}" type="slidenum">
              <a:rPr lang="en-US" altLang="zh-TW" smtClean="0"/>
              <a:pPr/>
              <a:t>29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例題</a:t>
            </a:r>
            <a:r>
              <a:rPr lang="en-US" altLang="zh-TW" dirty="0" smtClean="0"/>
              <a:t>12.5</a:t>
            </a:r>
            <a:endParaRPr lang="zh-TW" altLang="en-US" dirty="0"/>
          </a:p>
        </p:txBody>
      </p:sp>
      <p:pic>
        <p:nvPicPr>
          <p:cNvPr id="3482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666"/>
          <a:stretch>
            <a:fillRect/>
          </a:stretch>
        </p:blipFill>
        <p:spPr bwMode="auto">
          <a:xfrm>
            <a:off x="457200" y="1036632"/>
            <a:ext cx="8229600" cy="527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292080" y="0"/>
            <a:ext cx="3851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12.5 </a:t>
            </a:r>
            <a:r>
              <a:rPr lang="zh-TW" altLang="en-US" sz="1800" b="1" dirty="0" smtClean="0"/>
              <a:t>格林亞試劑及其與醛或酮的反應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12.1 </a:t>
            </a:r>
            <a:r>
              <a:rPr lang="zh-TW" altLang="en-US" dirty="0" smtClean="0"/>
              <a:t>醛類和酮類的結構</a:t>
            </a:r>
          </a:p>
          <a:p>
            <a:r>
              <a:rPr lang="en-US" altLang="zh-TW" dirty="0" smtClean="0"/>
              <a:t>12.2 </a:t>
            </a:r>
            <a:r>
              <a:rPr lang="zh-TW" altLang="en-US" dirty="0" smtClean="0"/>
              <a:t>醛類和酮類的命名</a:t>
            </a:r>
          </a:p>
          <a:p>
            <a:r>
              <a:rPr lang="en-US" altLang="zh-TW" dirty="0" smtClean="0"/>
              <a:t>12.3 </a:t>
            </a:r>
            <a:r>
              <a:rPr lang="zh-TW" altLang="en-US" dirty="0" smtClean="0"/>
              <a:t>醛類和酮類的物理性質</a:t>
            </a:r>
          </a:p>
          <a:p>
            <a:r>
              <a:rPr lang="en-US" altLang="zh-TW" dirty="0" smtClean="0"/>
              <a:t>12.4 </a:t>
            </a:r>
            <a:r>
              <a:rPr lang="zh-TW" altLang="en-US" dirty="0" smtClean="0"/>
              <a:t>醛類和酮類的典型反應</a:t>
            </a:r>
          </a:p>
          <a:p>
            <a:r>
              <a:rPr lang="en-US" altLang="zh-TW" dirty="0" smtClean="0"/>
              <a:t>12.5 </a:t>
            </a:r>
            <a:r>
              <a:rPr lang="zh-TW" altLang="en-US" dirty="0" smtClean="0"/>
              <a:t>格林亞試劑及其與醛或酮的反應</a:t>
            </a:r>
          </a:p>
          <a:p>
            <a:r>
              <a:rPr lang="en-US" altLang="zh-TW" dirty="0" smtClean="0"/>
              <a:t>12.6 </a:t>
            </a:r>
            <a:r>
              <a:rPr lang="zh-TW" altLang="en-US" dirty="0" smtClean="0"/>
              <a:t>半縮醛和縮醛</a:t>
            </a:r>
          </a:p>
          <a:p>
            <a:r>
              <a:rPr lang="en-US" altLang="zh-TW" dirty="0" smtClean="0"/>
              <a:t>12.7 </a:t>
            </a:r>
            <a:r>
              <a:rPr lang="zh-TW" altLang="en-US" dirty="0" smtClean="0"/>
              <a:t>醛或酮與氨或胺的反應</a:t>
            </a:r>
          </a:p>
          <a:p>
            <a:r>
              <a:rPr lang="en-US" altLang="zh-TW" dirty="0" smtClean="0"/>
              <a:t>12.8 </a:t>
            </a:r>
            <a:r>
              <a:rPr lang="zh-TW" altLang="en-US" dirty="0" smtClean="0"/>
              <a:t>酮式−烯醇式互變異構現象</a:t>
            </a:r>
          </a:p>
          <a:p>
            <a:r>
              <a:rPr lang="en-US" altLang="zh-TW" dirty="0" smtClean="0"/>
              <a:t>12.9 </a:t>
            </a:r>
            <a:r>
              <a:rPr lang="zh-TW" altLang="en-US" dirty="0" smtClean="0"/>
              <a:t>醛或酮的氧化反應</a:t>
            </a:r>
          </a:p>
          <a:p>
            <a:r>
              <a:rPr lang="en-US" altLang="zh-TW" dirty="0" smtClean="0"/>
              <a:t>12.10 </a:t>
            </a:r>
            <a:r>
              <a:rPr lang="zh-TW" altLang="en-US" dirty="0" smtClean="0"/>
              <a:t>醛或酮的還原反應</a:t>
            </a:r>
          </a:p>
        </p:txBody>
      </p:sp>
      <p:sp>
        <p:nvSpPr>
          <p:cNvPr id="5124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125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6B8B49-2309-452C-9301-75AC2322C559}" type="slidenum">
              <a:rPr lang="en-US" altLang="zh-TW" smtClean="0"/>
              <a:pPr/>
              <a:t>3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KEY QUESTIONS</a:t>
            </a: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半縮醛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碳同時接 </a:t>
            </a:r>
            <a:r>
              <a:rPr lang="en-US" altLang="zh-TW" dirty="0" smtClean="0"/>
              <a:t>—OH </a:t>
            </a:r>
            <a:r>
              <a:rPr lang="zh-TW" altLang="en-US" dirty="0" smtClean="0"/>
              <a:t>與  </a:t>
            </a:r>
            <a:r>
              <a:rPr lang="en-US" altLang="zh-TW" dirty="0" smtClean="0"/>
              <a:t>—OR (—</a:t>
            </a:r>
            <a:r>
              <a:rPr lang="en-US" altLang="zh-TW" dirty="0" err="1" smtClean="0"/>
              <a:t>OAr</a:t>
            </a:r>
            <a:r>
              <a:rPr lang="en-US" altLang="zh-TW" dirty="0" smtClean="0"/>
              <a:t>) </a:t>
            </a:r>
            <a:r>
              <a:rPr lang="zh-TW" altLang="en-US" dirty="0" smtClean="0"/>
              <a:t>的分子。</a:t>
            </a:r>
          </a:p>
        </p:txBody>
      </p:sp>
      <p:sp>
        <p:nvSpPr>
          <p:cNvPr id="36868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36869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B95E8B-DFC9-498D-88CF-5065022B3839}" type="slidenum">
              <a:rPr lang="en-US" altLang="zh-TW" smtClean="0"/>
              <a:pPr/>
              <a:t>30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12.6</a:t>
            </a:r>
            <a:r>
              <a:rPr lang="zh-TW" altLang="en-US" dirty="0" smtClean="0"/>
              <a:t> 半縮醛和縮醛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A. </a:t>
            </a:r>
            <a:r>
              <a:rPr lang="zh-TW" altLang="en-US" dirty="0" smtClean="0"/>
              <a:t>形成縮醛</a:t>
            </a:r>
            <a:endParaRPr lang="zh-TW" altLang="en-US" dirty="0"/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3140968"/>
            <a:ext cx="5908526" cy="213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半縮醛的官能基為碳同時接 </a:t>
            </a:r>
            <a:r>
              <a:rPr lang="en-US" altLang="zh-TW" dirty="0" smtClean="0"/>
              <a:t>—OH </a:t>
            </a:r>
            <a:r>
              <a:rPr lang="zh-TW" altLang="en-US" dirty="0" smtClean="0"/>
              <a:t>基和 </a:t>
            </a:r>
            <a:r>
              <a:rPr lang="en-US" altLang="zh-TW" dirty="0" smtClean="0"/>
              <a:t>—OR (—</a:t>
            </a:r>
            <a:r>
              <a:rPr lang="en-US" altLang="zh-TW" dirty="0" err="1" smtClean="0"/>
              <a:t>OAr</a:t>
            </a:r>
            <a:r>
              <a:rPr lang="en-US" altLang="zh-TW" dirty="0" smtClean="0"/>
              <a:t>) </a:t>
            </a:r>
            <a:r>
              <a:rPr lang="zh-TW" altLang="en-US" dirty="0" smtClean="0"/>
              <a:t>基：</a:t>
            </a:r>
          </a:p>
        </p:txBody>
      </p:sp>
      <p:sp>
        <p:nvSpPr>
          <p:cNvPr id="37892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37893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3809C7-1B9A-4CAC-A8B4-21B52F635CF9}" type="slidenum">
              <a:rPr lang="en-US" altLang="zh-TW" smtClean="0"/>
              <a:pPr/>
              <a:t>31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A. </a:t>
            </a:r>
            <a:r>
              <a:rPr lang="zh-TW" altLang="en-US" dirty="0" smtClean="0"/>
              <a:t>形成縮醛</a:t>
            </a:r>
            <a:endParaRPr lang="zh-TW" altLang="en-US" dirty="0"/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2708920"/>
            <a:ext cx="5991770" cy="242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7020272" y="0"/>
            <a:ext cx="2123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12.6 </a:t>
            </a:r>
            <a:r>
              <a:rPr lang="zh-TW" altLang="en-US" sz="1800" b="1" dirty="0" smtClean="0"/>
              <a:t>半縮醛和縮醛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步驟</a:t>
            </a:r>
            <a:r>
              <a:rPr lang="zh-TW" altLang="en-US" dirty="0" smtClean="0"/>
              <a:t> </a:t>
            </a:r>
            <a:r>
              <a:rPr lang="en-US" altLang="zh-TW" b="1" dirty="0" smtClean="0"/>
              <a:t>1</a:t>
            </a:r>
            <a:r>
              <a:rPr lang="zh-TW" altLang="en-US" b="1" dirty="0" smtClean="0"/>
              <a:t>： 移去一質子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b="1" dirty="0" smtClean="0"/>
              <a:t>步驟 </a:t>
            </a:r>
            <a:r>
              <a:rPr lang="en-US" altLang="zh-TW" b="1" dirty="0" smtClean="0"/>
              <a:t>2</a:t>
            </a:r>
            <a:r>
              <a:rPr lang="zh-TW" altLang="en-US" b="1" dirty="0" smtClean="0"/>
              <a:t>：親電子劑與親核劑之反應以生成一新的共價鍵</a:t>
            </a:r>
          </a:p>
        </p:txBody>
      </p:sp>
      <p:sp>
        <p:nvSpPr>
          <p:cNvPr id="38916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38917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38D317-2832-468D-8772-92775EC6A392}" type="slidenum">
              <a:rPr lang="en-US" altLang="zh-TW" smtClean="0"/>
              <a:pPr/>
              <a:t>32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dirty="0" smtClean="0"/>
              <a:t>反應機制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鹼</a:t>
            </a:r>
            <a:r>
              <a:rPr lang="en-US" altLang="zh-TW" dirty="0" smtClean="0"/>
              <a:t>-</a:t>
            </a:r>
            <a:r>
              <a:rPr lang="zh-TW" altLang="en-US" dirty="0" smtClean="0"/>
              <a:t>催化生成半縮醛</a:t>
            </a:r>
            <a:endParaRPr lang="zh-TW" altLang="en-US" dirty="0"/>
          </a:p>
        </p:txBody>
      </p:sp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060848"/>
            <a:ext cx="824547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653136"/>
            <a:ext cx="766445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020272" y="0"/>
            <a:ext cx="2123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12.6 </a:t>
            </a:r>
            <a:r>
              <a:rPr lang="zh-TW" altLang="en-US" sz="1800" b="1" dirty="0" smtClean="0"/>
              <a:t>半縮醛和縮醛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步驟 </a:t>
            </a:r>
            <a:r>
              <a:rPr lang="en-US" altLang="zh-TW" b="1" dirty="0" smtClean="0"/>
              <a:t>3</a:t>
            </a:r>
            <a:r>
              <a:rPr lang="zh-TW" altLang="en-US" b="1" dirty="0" smtClean="0"/>
              <a:t>：加入一質子</a:t>
            </a:r>
          </a:p>
        </p:txBody>
      </p:sp>
      <p:sp>
        <p:nvSpPr>
          <p:cNvPr id="39940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39941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08CF0-6910-4072-B8AF-D143BA3C8241}" type="slidenum">
              <a:rPr lang="en-US" altLang="zh-TW" smtClean="0"/>
              <a:pPr/>
              <a:t>33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dirty="0" smtClean="0"/>
              <a:t>反應機制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鹼</a:t>
            </a:r>
            <a:r>
              <a:rPr lang="en-US" altLang="zh-TW" dirty="0" smtClean="0"/>
              <a:t>-</a:t>
            </a:r>
            <a:r>
              <a:rPr lang="zh-TW" altLang="en-US" dirty="0" smtClean="0"/>
              <a:t>催化生成半縮醛</a:t>
            </a:r>
            <a:endParaRPr lang="zh-TW" altLang="en-US" dirty="0"/>
          </a:p>
        </p:txBody>
      </p:sp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132856"/>
            <a:ext cx="7864475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7020272" y="0"/>
            <a:ext cx="2123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12.6 </a:t>
            </a:r>
            <a:r>
              <a:rPr lang="zh-TW" altLang="en-US" sz="1800" b="1" dirty="0" smtClean="0"/>
              <a:t>半縮醛和縮醛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步驟 </a:t>
            </a:r>
            <a:r>
              <a:rPr lang="en-US" altLang="zh-TW" b="1" dirty="0" smtClean="0"/>
              <a:t>1</a:t>
            </a:r>
            <a:r>
              <a:rPr lang="zh-TW" altLang="en-US" b="1" dirty="0" smtClean="0"/>
              <a:t>：加入一質子</a:t>
            </a:r>
          </a:p>
        </p:txBody>
      </p:sp>
      <p:sp>
        <p:nvSpPr>
          <p:cNvPr id="40964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0965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31A563-1E89-43A7-B1C6-CCA1D1385E04}" type="slidenum">
              <a:rPr lang="en-US" altLang="zh-TW" smtClean="0"/>
              <a:pPr/>
              <a:t>34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dirty="0" smtClean="0"/>
              <a:t>反應機制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酸</a:t>
            </a:r>
            <a:r>
              <a:rPr lang="en-US" altLang="zh-TW" dirty="0" smtClean="0"/>
              <a:t>-</a:t>
            </a:r>
            <a:r>
              <a:rPr lang="zh-TW" altLang="en-US" dirty="0" smtClean="0"/>
              <a:t>催化生成半縮醛</a:t>
            </a:r>
            <a:endParaRPr lang="zh-TW" altLang="en-US" dirty="0"/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2276475"/>
            <a:ext cx="6829425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7020272" y="0"/>
            <a:ext cx="2123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12.6 </a:t>
            </a:r>
            <a:r>
              <a:rPr lang="zh-TW" altLang="en-US" sz="1800" b="1" dirty="0" smtClean="0"/>
              <a:t>半縮醛和縮醛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步驟 </a:t>
            </a:r>
            <a:r>
              <a:rPr lang="en-US" altLang="zh-TW" b="1" dirty="0" smtClean="0"/>
              <a:t>2</a:t>
            </a:r>
            <a:r>
              <a:rPr lang="zh-TW" altLang="en-US" b="1" dirty="0" smtClean="0"/>
              <a:t>：親電子劑與親核劑之反應以生成一新的共價鍵</a:t>
            </a:r>
          </a:p>
        </p:txBody>
      </p:sp>
      <p:sp>
        <p:nvSpPr>
          <p:cNvPr id="4198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1989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5A1F-1519-412E-8259-0E900D98C24D}" type="slidenum">
              <a:rPr lang="en-US" altLang="zh-TW" smtClean="0"/>
              <a:pPr/>
              <a:t>35</a:t>
            </a:fld>
            <a:endParaRPr lang="en-US" altLang="zh-TW" smtClean="0"/>
          </a:p>
        </p:txBody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反應機制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酸</a:t>
            </a:r>
            <a:r>
              <a:rPr lang="en-US" altLang="zh-TW" dirty="0" smtClean="0"/>
              <a:t>-</a:t>
            </a:r>
            <a:r>
              <a:rPr lang="zh-TW" altLang="en-US" dirty="0" smtClean="0"/>
              <a:t>催化生成半縮醛</a:t>
            </a:r>
            <a:endParaRPr lang="zh-TW" altLang="en-US" dirty="0"/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492896"/>
            <a:ext cx="827405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7020272" y="0"/>
            <a:ext cx="2123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12.6 </a:t>
            </a:r>
            <a:r>
              <a:rPr lang="zh-TW" altLang="en-US" sz="1800" b="1" dirty="0" smtClean="0"/>
              <a:t>半縮醛和縮醛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步驟 </a:t>
            </a:r>
            <a:r>
              <a:rPr lang="en-US" altLang="zh-TW" b="1" dirty="0" smtClean="0"/>
              <a:t>3</a:t>
            </a:r>
            <a:r>
              <a:rPr lang="zh-TW" altLang="en-US" b="1" dirty="0" smtClean="0"/>
              <a:t>： 移去一質子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96571-8FFD-4B76-93AC-01F9EFE6A40D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反應機制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酸</a:t>
            </a:r>
            <a:r>
              <a:rPr lang="en-US" altLang="zh-TW" dirty="0" smtClean="0"/>
              <a:t>-</a:t>
            </a:r>
            <a:r>
              <a:rPr lang="zh-TW" altLang="en-US" dirty="0" smtClean="0"/>
              <a:t>催化生成半縮醛</a:t>
            </a:r>
            <a:endParaRPr lang="zh-TW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348880"/>
            <a:ext cx="7046912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7020272" y="0"/>
            <a:ext cx="2123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12.6 </a:t>
            </a:r>
            <a:r>
              <a:rPr lang="zh-TW" altLang="en-US" sz="1800" b="1" dirty="0" smtClean="0"/>
              <a:t>半縮醛和縮醛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半縮醛大都不穩定，而只是平衡混合物的少量組成，除非是某些特殊分子才能以半縮醛形式存在。只有當 </a:t>
            </a:r>
            <a:r>
              <a:rPr lang="en-US" altLang="zh-TW" dirty="0" smtClean="0"/>
              <a:t>—OH </a:t>
            </a:r>
            <a:r>
              <a:rPr lang="zh-TW" altLang="en-US" dirty="0" smtClean="0"/>
              <a:t>是在五或六員環上時，才可以形成半縮醛分子：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96571-8FFD-4B76-93AC-01F9EFE6A40D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A. </a:t>
            </a:r>
            <a:r>
              <a:rPr lang="zh-TW" altLang="en-US" dirty="0" smtClean="0"/>
              <a:t>形成縮醛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22002"/>
            <a:ext cx="8229600" cy="228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020272" y="0"/>
            <a:ext cx="2123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12.6 </a:t>
            </a:r>
            <a:r>
              <a:rPr lang="zh-TW" altLang="en-US" sz="1800" b="1" dirty="0" smtClean="0"/>
              <a:t>半縮醛和縮醛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縮醛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碳同時接兩個 </a:t>
            </a:r>
            <a:r>
              <a:rPr lang="en-US" altLang="zh-TW" dirty="0" smtClean="0"/>
              <a:t>—OR (</a:t>
            </a:r>
            <a:r>
              <a:rPr lang="zh-TW" altLang="en-US" dirty="0" smtClean="0"/>
              <a:t>或 </a:t>
            </a:r>
            <a:r>
              <a:rPr lang="en-US" altLang="zh-TW" dirty="0" smtClean="0"/>
              <a:t>—</a:t>
            </a:r>
            <a:r>
              <a:rPr lang="en-US" altLang="zh-TW" dirty="0" err="1" smtClean="0"/>
              <a:t>OAr</a:t>
            </a:r>
            <a:r>
              <a:rPr lang="en-US" altLang="zh-TW" dirty="0" smtClean="0"/>
              <a:t>) </a:t>
            </a:r>
            <a:r>
              <a:rPr lang="zh-TW" altLang="en-US" dirty="0" smtClean="0"/>
              <a:t>的分子。</a:t>
            </a:r>
          </a:p>
        </p:txBody>
      </p:sp>
      <p:sp>
        <p:nvSpPr>
          <p:cNvPr id="44036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4037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2CB4FD-97D5-4527-85BE-4B5DC3EF39E1}" type="slidenum">
              <a:rPr lang="en-US" altLang="zh-TW" smtClean="0"/>
              <a:pPr/>
              <a:t>38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A. </a:t>
            </a:r>
            <a:r>
              <a:rPr lang="zh-TW" altLang="en-US" dirty="0" smtClean="0"/>
              <a:t>形成縮醛</a:t>
            </a:r>
            <a:endParaRPr lang="zh-TW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564904"/>
            <a:ext cx="7469230" cy="228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020272" y="0"/>
            <a:ext cx="2123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12.6 </a:t>
            </a:r>
            <a:r>
              <a:rPr lang="zh-TW" altLang="en-US" sz="1800" b="1" dirty="0" smtClean="0"/>
              <a:t>半縮醛和縮醛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96571-8FFD-4B76-93AC-01F9EFE6A40D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A. </a:t>
            </a:r>
            <a:r>
              <a:rPr lang="zh-TW" altLang="en-US" dirty="0" smtClean="0"/>
              <a:t>形成縮醛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縮醛的官能基為碳同時接兩個 </a:t>
            </a:r>
            <a:r>
              <a:rPr lang="en-US" altLang="zh-TW" dirty="0" smtClean="0"/>
              <a:t>—OR </a:t>
            </a:r>
            <a:r>
              <a:rPr lang="zh-TW" altLang="en-US" dirty="0" smtClean="0"/>
              <a:t>或 </a:t>
            </a:r>
            <a:r>
              <a:rPr lang="en-US" altLang="zh-TW" dirty="0" smtClean="0"/>
              <a:t>—</a:t>
            </a:r>
            <a:r>
              <a:rPr lang="en-US" altLang="zh-TW" dirty="0" err="1" smtClean="0"/>
              <a:t>OAr</a:t>
            </a:r>
            <a:r>
              <a:rPr lang="en-US" altLang="zh-TW" dirty="0" smtClean="0"/>
              <a:t> </a:t>
            </a:r>
            <a:r>
              <a:rPr lang="zh-TW" altLang="en-US" dirty="0" smtClean="0"/>
              <a:t>基：</a:t>
            </a:r>
            <a:endParaRPr lang="zh-TW" altLang="en-US" dirty="0"/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2564904"/>
            <a:ext cx="5751364" cy="245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7020272" y="0"/>
            <a:ext cx="2123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12.6 </a:t>
            </a:r>
            <a:r>
              <a:rPr lang="zh-TW" altLang="en-US" sz="1800" b="1" dirty="0" smtClean="0"/>
              <a:t>半縮醛和縮醛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醛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化合物具有羰基與氫鍵結的結構 </a:t>
            </a:r>
            <a:r>
              <a:rPr lang="en-US" altLang="zh-TW" dirty="0" smtClean="0"/>
              <a:t>(CHO </a:t>
            </a:r>
            <a:r>
              <a:rPr lang="zh-TW" altLang="en-US" dirty="0" smtClean="0"/>
              <a:t>基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b="1" dirty="0" smtClean="0"/>
              <a:t>酮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化合物具有羰基與兩個碳原子鍵結的結構。</a:t>
            </a:r>
          </a:p>
        </p:txBody>
      </p:sp>
      <p:sp>
        <p:nvSpPr>
          <p:cNvPr id="6148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149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DC0278-6213-4698-99E0-46533FE2A215}" type="slidenum">
              <a:rPr lang="en-US" altLang="zh-TW" smtClean="0"/>
              <a:pPr/>
              <a:t>4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12.1</a:t>
            </a:r>
            <a:r>
              <a:rPr lang="zh-TW" altLang="en-US" dirty="0" smtClean="0"/>
              <a:t> 醛類和酮類的結構</a:t>
            </a:r>
            <a:endParaRPr lang="zh-TW" altLang="en-US" dirty="0"/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789040"/>
            <a:ext cx="64008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步驟 </a:t>
            </a:r>
            <a:r>
              <a:rPr lang="en-US" altLang="zh-TW" b="1" dirty="0" smtClean="0"/>
              <a:t>1</a:t>
            </a:r>
            <a:r>
              <a:rPr lang="zh-TW" altLang="en-US" b="1" dirty="0" smtClean="0"/>
              <a:t>：加入一質子</a:t>
            </a:r>
            <a:endParaRPr lang="en-US" altLang="zh-TW" b="1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sp>
        <p:nvSpPr>
          <p:cNvPr id="46084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6085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9370E3-EB08-415A-9974-C651DDDF239A}" type="slidenum">
              <a:rPr lang="en-US" altLang="zh-TW" smtClean="0"/>
              <a:pPr/>
              <a:t>40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dirty="0" smtClean="0"/>
              <a:t>反應機制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酸</a:t>
            </a:r>
            <a:r>
              <a:rPr lang="en-US" altLang="zh-TW" dirty="0" smtClean="0"/>
              <a:t>-</a:t>
            </a:r>
            <a:r>
              <a:rPr lang="zh-TW" altLang="en-US" dirty="0" smtClean="0"/>
              <a:t>催化生成縮醛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132856"/>
            <a:ext cx="7928779" cy="247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7020272" y="0"/>
            <a:ext cx="2123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12.6 </a:t>
            </a:r>
            <a:r>
              <a:rPr lang="zh-TW" altLang="en-US" sz="1800" b="1" dirty="0" smtClean="0"/>
              <a:t>半縮醛和縮醛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96571-8FFD-4B76-93AC-01F9EFE6A40D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反應機制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酸</a:t>
            </a:r>
            <a:r>
              <a:rPr lang="en-US" altLang="zh-TW" dirty="0" smtClean="0"/>
              <a:t>-</a:t>
            </a:r>
            <a:r>
              <a:rPr lang="zh-TW" altLang="en-US" dirty="0" smtClean="0"/>
              <a:t>催化生成縮醛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步驟 </a:t>
            </a:r>
            <a:r>
              <a:rPr lang="en-US" altLang="zh-TW" b="1" dirty="0" smtClean="0"/>
              <a:t>2</a:t>
            </a:r>
            <a:r>
              <a:rPr lang="zh-TW" altLang="en-US" b="1" dirty="0" smtClean="0"/>
              <a:t>： 親電子劑與親核劑之反應以生成一新的共價鍵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492896"/>
            <a:ext cx="7881804" cy="224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020272" y="0"/>
            <a:ext cx="2123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12.6 </a:t>
            </a:r>
            <a:r>
              <a:rPr lang="zh-TW" altLang="en-US" sz="1800" b="1" dirty="0" smtClean="0"/>
              <a:t>半縮醛和縮醛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96571-8FFD-4B76-93AC-01F9EFE6A40D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反應機制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酸</a:t>
            </a:r>
            <a:r>
              <a:rPr lang="en-US" altLang="zh-TW" dirty="0" smtClean="0"/>
              <a:t>-</a:t>
            </a:r>
            <a:r>
              <a:rPr lang="zh-TW" altLang="en-US" dirty="0" smtClean="0"/>
              <a:t>催化生成縮醛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步驟</a:t>
            </a:r>
            <a:r>
              <a:rPr lang="zh-TW" altLang="en-US" dirty="0" smtClean="0"/>
              <a:t> </a:t>
            </a:r>
            <a:r>
              <a:rPr lang="en-US" altLang="zh-TW" b="1" dirty="0" smtClean="0"/>
              <a:t>3</a:t>
            </a:r>
            <a:r>
              <a:rPr lang="zh-TW" altLang="en-US" b="1" dirty="0" smtClean="0"/>
              <a:t>： 移去一質子</a:t>
            </a:r>
            <a:endParaRPr lang="zh-TW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204864"/>
            <a:ext cx="7859216" cy="20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7020272" y="0"/>
            <a:ext cx="2123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12.6 </a:t>
            </a:r>
            <a:r>
              <a:rPr lang="zh-TW" altLang="en-US" sz="1800" b="1" dirty="0" smtClean="0"/>
              <a:t>半縮醛和縮醛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步驟 </a:t>
            </a:r>
            <a:r>
              <a:rPr lang="en-US" altLang="zh-TW" b="1" dirty="0" smtClean="0"/>
              <a:t>4</a:t>
            </a:r>
            <a:r>
              <a:rPr lang="zh-TW" altLang="en-US" b="1" dirty="0" smtClean="0"/>
              <a:t>：移去一質子</a:t>
            </a:r>
          </a:p>
        </p:txBody>
      </p:sp>
      <p:sp>
        <p:nvSpPr>
          <p:cNvPr id="48132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8133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9AFD3E-A21A-40A3-A5CC-D6024BBFACF1}" type="slidenum">
              <a:rPr lang="en-US" altLang="zh-TW" smtClean="0"/>
              <a:pPr/>
              <a:t>43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dirty="0" smtClean="0"/>
              <a:t>反應機制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酸</a:t>
            </a:r>
            <a:r>
              <a:rPr lang="en-US" altLang="zh-TW" dirty="0" smtClean="0"/>
              <a:t>-</a:t>
            </a:r>
            <a:r>
              <a:rPr lang="zh-TW" altLang="en-US" dirty="0" smtClean="0"/>
              <a:t>催化生成縮醛</a:t>
            </a:r>
            <a:endParaRPr lang="zh-TW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132856"/>
            <a:ext cx="7355160" cy="25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020272" y="0"/>
            <a:ext cx="2123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12.6 </a:t>
            </a:r>
            <a:r>
              <a:rPr lang="zh-TW" altLang="en-US" sz="1800" b="1" dirty="0" smtClean="0"/>
              <a:t>半縮醛和縮醛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412776"/>
            <a:ext cx="8229600" cy="3630058"/>
          </a:xfrm>
          <a:noFill/>
        </p:spPr>
      </p:pic>
      <p:sp>
        <p:nvSpPr>
          <p:cNvPr id="49155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9156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DF63F4-2CF2-4265-8EDB-F0DF52152EBC}" type="slidenum">
              <a:rPr lang="en-US" altLang="zh-TW" smtClean="0"/>
              <a:pPr/>
              <a:t>44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A. </a:t>
            </a:r>
            <a:r>
              <a:rPr lang="zh-TW" altLang="en-US" dirty="0" smtClean="0"/>
              <a:t>形成縮醛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7020272" y="0"/>
            <a:ext cx="2123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12.6 </a:t>
            </a:r>
            <a:r>
              <a:rPr lang="zh-TW" altLang="en-US" sz="1800" b="1" dirty="0" smtClean="0"/>
              <a:t>半縮醛和縮醛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0180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1643DF-6666-4577-957B-DE69B7B6EA3B}" type="slidenum">
              <a:rPr lang="en-US" altLang="zh-TW" smtClean="0"/>
              <a:pPr/>
              <a:t>45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953"/>
            <a:ext cx="8229600" cy="562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7020272" y="0"/>
            <a:ext cx="2123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12.6 </a:t>
            </a:r>
            <a:r>
              <a:rPr lang="zh-TW" altLang="en-US" sz="1800" b="1" dirty="0" smtClean="0"/>
              <a:t>半縮醛和縮醛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1204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9E7792-0AF1-4D4D-8467-EBE7876B56E9}" type="slidenum">
              <a:rPr lang="en-US" altLang="zh-TW" smtClean="0"/>
              <a:pPr/>
              <a:t>46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例題</a:t>
            </a:r>
            <a:r>
              <a:rPr lang="en-US" altLang="zh-TW" dirty="0" smtClean="0"/>
              <a:t>12.6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234"/>
          <a:stretch>
            <a:fillRect/>
          </a:stretch>
        </p:blipFill>
        <p:spPr bwMode="auto">
          <a:xfrm>
            <a:off x="457200" y="1052736"/>
            <a:ext cx="82296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47190"/>
            <a:ext cx="8229600" cy="331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7020272" y="0"/>
            <a:ext cx="2123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12.6 </a:t>
            </a:r>
            <a:r>
              <a:rPr lang="zh-TW" altLang="en-US" sz="1800" b="1" dirty="0" smtClean="0"/>
              <a:t>半縮醛和縮醛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苯甲醛和 </a:t>
            </a:r>
            <a:r>
              <a:rPr lang="en-US" altLang="zh-TW" dirty="0" smtClean="0"/>
              <a:t>4-</a:t>
            </a:r>
            <a:r>
              <a:rPr lang="zh-TW" altLang="en-US" dirty="0" smtClean="0"/>
              <a:t>溴丁醛合成 </a:t>
            </a:r>
            <a:r>
              <a:rPr lang="en-US" altLang="zh-TW" dirty="0" smtClean="0"/>
              <a:t>5-</a:t>
            </a:r>
            <a:r>
              <a:rPr lang="zh-TW" altLang="en-US" dirty="0" smtClean="0"/>
              <a:t>羥基</a:t>
            </a:r>
            <a:r>
              <a:rPr lang="en-US" altLang="zh-TW" dirty="0" smtClean="0"/>
              <a:t>-5-</a:t>
            </a:r>
            <a:r>
              <a:rPr lang="zh-TW" altLang="en-US" dirty="0" smtClean="0"/>
              <a:t>苯基戊醛：</a:t>
            </a:r>
            <a:endParaRPr lang="zh-TW" altLang="en-US" b="1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96571-8FFD-4B76-93AC-01F9EFE6A40D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B. </a:t>
            </a:r>
            <a:r>
              <a:rPr lang="zh-TW" altLang="en-US" dirty="0" smtClean="0"/>
              <a:t>縮醛當作保護基</a:t>
            </a:r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204864"/>
            <a:ext cx="8515350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7020272" y="0"/>
            <a:ext cx="2123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12.6 </a:t>
            </a:r>
            <a:r>
              <a:rPr lang="zh-TW" altLang="en-US" sz="1800" b="1" dirty="0" smtClean="0"/>
              <a:t>半縮醛和縮醛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96571-8FFD-4B76-93AC-01F9EFE6A40D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B. </a:t>
            </a:r>
            <a:r>
              <a:rPr lang="zh-TW" altLang="en-US" dirty="0" smtClean="0"/>
              <a:t>縮醛當作保護基</a:t>
            </a:r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355803"/>
            <a:ext cx="8229600" cy="475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7020272" y="0"/>
            <a:ext cx="2123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12.6 </a:t>
            </a:r>
            <a:r>
              <a:rPr lang="zh-TW" altLang="en-US" sz="1800" b="1" dirty="0" smtClean="0"/>
              <a:t>半縮醛和縮醛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96571-8FFD-4B76-93AC-01F9EFE6A40D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B. </a:t>
            </a:r>
            <a:r>
              <a:rPr lang="zh-TW" altLang="en-US" dirty="0" smtClean="0"/>
              <a:t>縮醛當作保護基</a:t>
            </a:r>
            <a:endParaRPr lang="zh-TW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844824"/>
            <a:ext cx="8229600" cy="137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7020272" y="0"/>
            <a:ext cx="2123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12.6 </a:t>
            </a:r>
            <a:r>
              <a:rPr lang="zh-TW" altLang="en-US" sz="1800" b="1" dirty="0" smtClean="0"/>
              <a:t>半縮醛和縮醛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含碳−碳雙鍵的</a:t>
            </a:r>
            <a:r>
              <a:rPr lang="zh-TW" altLang="en-US" b="1" dirty="0" smtClean="0"/>
              <a:t>未飽和醛類 </a:t>
            </a:r>
            <a:r>
              <a:rPr lang="en-US" altLang="zh-TW" b="1" dirty="0" smtClean="0"/>
              <a:t>(unsaturated </a:t>
            </a:r>
            <a:r>
              <a:rPr lang="en-US" altLang="zh-TW" b="1" dirty="0" err="1" smtClean="0"/>
              <a:t>aldehydes</a:t>
            </a:r>
            <a:r>
              <a:rPr lang="en-US" altLang="zh-TW" b="1" dirty="0" smtClean="0"/>
              <a:t>)</a:t>
            </a:r>
            <a:r>
              <a:rPr lang="zh-TW" altLang="en-US" dirty="0" smtClean="0"/>
              <a:t>，則在字中以烯 </a:t>
            </a:r>
            <a:r>
              <a:rPr lang="en-US" altLang="zh-TW" dirty="0" smtClean="0"/>
              <a:t>(-</a:t>
            </a:r>
            <a:r>
              <a:rPr lang="en-US" altLang="zh-TW" i="1" dirty="0" smtClean="0"/>
              <a:t>en</a:t>
            </a:r>
            <a:r>
              <a:rPr lang="en-US" altLang="zh-TW" dirty="0" smtClean="0"/>
              <a:t>-) </a:t>
            </a:r>
            <a:r>
              <a:rPr lang="zh-TW" altLang="en-US" dirty="0" smtClean="0"/>
              <a:t>表示。</a:t>
            </a:r>
            <a:endParaRPr lang="zh-TW" altLang="en-US" dirty="0"/>
          </a:p>
        </p:txBody>
      </p:sp>
      <p:sp>
        <p:nvSpPr>
          <p:cNvPr id="8196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197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841ECE-6D0F-435D-A3E5-C1A69CD09E5B}" type="slidenum">
              <a:rPr lang="en-US" altLang="zh-TW" smtClean="0"/>
              <a:pPr/>
              <a:t>5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12.2</a:t>
            </a:r>
            <a:r>
              <a:rPr lang="zh-TW" altLang="en-US" dirty="0" smtClean="0"/>
              <a:t> 醛類和酮類的命名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A. IUPAC </a:t>
            </a:r>
            <a:r>
              <a:rPr lang="zh-TW" altLang="en-US" dirty="0" smtClean="0"/>
              <a:t>命名</a:t>
            </a:r>
            <a:endParaRPr lang="zh-TW" altLang="en-US" dirty="0"/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949872"/>
            <a:ext cx="8304212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96571-8FFD-4B76-93AC-01F9EFE6A40D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例題</a:t>
            </a:r>
            <a:r>
              <a:rPr lang="en-US" altLang="zh-TW" dirty="0" smtClean="0"/>
              <a:t>12.7</a:t>
            </a:r>
            <a:endParaRPr lang="zh-TW" alt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272"/>
          <a:stretch>
            <a:fillRect/>
          </a:stretch>
        </p:blipFill>
        <p:spPr bwMode="auto">
          <a:xfrm>
            <a:off x="457200" y="1628800"/>
            <a:ext cx="8229600" cy="3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7020272" y="0"/>
            <a:ext cx="2123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12.6 </a:t>
            </a:r>
            <a:r>
              <a:rPr lang="zh-TW" altLang="en-US" sz="1800" b="1" dirty="0" smtClean="0"/>
              <a:t>半縮醛和縮醛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96571-8FFD-4B76-93AC-01F9EFE6A40D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例題</a:t>
            </a:r>
            <a:r>
              <a:rPr lang="en-US" altLang="zh-TW" dirty="0" smtClean="0"/>
              <a:t>12.7</a:t>
            </a:r>
            <a:endParaRPr lang="zh-TW" alt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96752"/>
            <a:ext cx="8229600" cy="356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7020272" y="0"/>
            <a:ext cx="2123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12.6 </a:t>
            </a:r>
            <a:r>
              <a:rPr lang="zh-TW" altLang="en-US" sz="1800" b="1" dirty="0" smtClean="0"/>
              <a:t>半縮醛和縮醛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亞胺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具有 </a:t>
            </a:r>
            <a:r>
              <a:rPr lang="en-US" altLang="zh-TW" dirty="0" smtClean="0"/>
              <a:t>CN </a:t>
            </a:r>
            <a:r>
              <a:rPr lang="zh-TW" altLang="en-US" dirty="0" smtClean="0"/>
              <a:t>鍵的化合物，也稱為 </a:t>
            </a:r>
            <a:r>
              <a:rPr lang="en-US" altLang="zh-TW" dirty="0" smtClean="0"/>
              <a:t>Schiff base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sp>
        <p:nvSpPr>
          <p:cNvPr id="58372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8373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F2D620-FC1B-44F0-9847-A3A2CC74E06C}" type="slidenum">
              <a:rPr lang="en-US" altLang="zh-TW" smtClean="0"/>
              <a:pPr/>
              <a:t>52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12.7</a:t>
            </a:r>
            <a:r>
              <a:rPr lang="zh-TW" altLang="en-US" dirty="0" smtClean="0"/>
              <a:t> 醛或酮與氨或胺的反應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A. </a:t>
            </a:r>
            <a:r>
              <a:rPr lang="zh-TW" altLang="en-US" dirty="0" smtClean="0"/>
              <a:t>亞胺的生成</a:t>
            </a:r>
            <a:endParaRPr lang="zh-TW" altLang="en-US" dirty="0"/>
          </a:p>
        </p:txBody>
      </p:sp>
      <p:pic>
        <p:nvPicPr>
          <p:cNvPr id="583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429000"/>
            <a:ext cx="8108950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Schiff base</a:t>
            </a:r>
          </a:p>
          <a:p>
            <a:pPr lvl="1"/>
            <a:r>
              <a:rPr lang="zh-TW" altLang="en-US" dirty="0" smtClean="0">
                <a:solidFill>
                  <a:prstClr val="black"/>
                </a:solidFill>
              </a:rPr>
              <a:t>亞胺的另一種名稱。</a:t>
            </a:r>
          </a:p>
          <a:p>
            <a:endParaRPr lang="en-US" altLang="zh-TW" b="1" dirty="0" smtClean="0"/>
          </a:p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96571-8FFD-4B76-93AC-01F9EFE6A40D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A. </a:t>
            </a:r>
            <a:r>
              <a:rPr lang="zh-TW" altLang="en-US" dirty="0" smtClean="0"/>
              <a:t>亞胺的生成</a:t>
            </a:r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11188" y="2456482"/>
            <a:ext cx="8304212" cy="2052638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6084168" y="0"/>
            <a:ext cx="3059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12.7</a:t>
            </a:r>
            <a:r>
              <a:rPr lang="zh-TW" altLang="en-US" sz="1800" b="1" dirty="0" smtClean="0"/>
              <a:t> 醛或酮與氨或胺的反應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11188" y="1628775"/>
            <a:ext cx="8304212" cy="2300288"/>
          </a:xfrm>
          <a:noFill/>
        </p:spPr>
      </p:pic>
      <p:sp>
        <p:nvSpPr>
          <p:cNvPr id="60419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0420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7FA6C6-55FF-4AF9-BD71-9A701DE7D470}" type="slidenum">
              <a:rPr lang="en-US" altLang="zh-TW" smtClean="0"/>
              <a:pPr/>
              <a:t>54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A. </a:t>
            </a:r>
            <a:r>
              <a:rPr lang="zh-TW" altLang="en-US" dirty="0" smtClean="0"/>
              <a:t>亞胺的生成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084168" y="0"/>
            <a:ext cx="3059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12.7</a:t>
            </a:r>
            <a:r>
              <a:rPr lang="zh-TW" altLang="en-US" sz="1800" b="1" dirty="0" smtClean="0"/>
              <a:t> 醛或酮與氨或胺的反應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9396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CA52B4-C439-43BD-AD81-14326A3DC338}" type="slidenum">
              <a:rPr lang="en-US" altLang="zh-TW" smtClean="0"/>
              <a:pPr/>
              <a:t>55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dirty="0" smtClean="0"/>
              <a:t>反應機制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醛或酮生成亞胺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步驟</a:t>
            </a:r>
            <a:r>
              <a:rPr lang="zh-TW" altLang="en-US" dirty="0" smtClean="0"/>
              <a:t> </a:t>
            </a:r>
            <a:r>
              <a:rPr lang="en-US" altLang="zh-TW" b="1" dirty="0" smtClean="0"/>
              <a:t>1</a:t>
            </a:r>
            <a:r>
              <a:rPr lang="zh-TW" altLang="en-US" b="1" dirty="0" smtClean="0"/>
              <a:t>： 親電子劑與親核劑反應以生成新鍵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564904"/>
            <a:ext cx="694848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6084168" y="0"/>
            <a:ext cx="3059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12.7</a:t>
            </a:r>
            <a:r>
              <a:rPr lang="zh-TW" altLang="en-US" sz="1800" b="1" dirty="0" smtClean="0"/>
              <a:t> 醛或酮與氨或胺的反應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步驟</a:t>
            </a:r>
            <a:r>
              <a:rPr lang="zh-TW" altLang="en-US" dirty="0" smtClean="0"/>
              <a:t> </a:t>
            </a:r>
            <a:r>
              <a:rPr lang="en-US" altLang="zh-TW" b="1" dirty="0" smtClean="0"/>
              <a:t>2</a:t>
            </a:r>
            <a:r>
              <a:rPr lang="zh-TW" altLang="en-US" b="1" dirty="0" smtClean="0"/>
              <a:t>：加入一質子</a:t>
            </a:r>
            <a:endParaRPr lang="zh-TW" altLang="en-US" dirty="0" smtClean="0"/>
          </a:p>
        </p:txBody>
      </p:sp>
      <p:sp>
        <p:nvSpPr>
          <p:cNvPr id="61444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1445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2D9788-EE98-4BFF-95C7-C8DE0B254938}" type="slidenum">
              <a:rPr lang="en-US" altLang="zh-TW" smtClean="0"/>
              <a:pPr/>
              <a:t>56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dirty="0" smtClean="0"/>
              <a:t>反應機制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醛或酮生成亞胺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2132856"/>
            <a:ext cx="6723329" cy="226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084168" y="0"/>
            <a:ext cx="3059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12.7</a:t>
            </a:r>
            <a:r>
              <a:rPr lang="zh-TW" altLang="en-US" sz="1800" b="1" dirty="0" smtClean="0"/>
              <a:t> 醛或酮與氨或胺的反應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步驟</a:t>
            </a:r>
            <a:r>
              <a:rPr lang="zh-TW" altLang="en-US" dirty="0" smtClean="0"/>
              <a:t> </a:t>
            </a:r>
            <a:r>
              <a:rPr lang="en-US" altLang="zh-TW" b="1" dirty="0" smtClean="0"/>
              <a:t>3</a:t>
            </a:r>
            <a:r>
              <a:rPr lang="zh-TW" altLang="en-US" b="1" dirty="0" smtClean="0"/>
              <a:t>： 移去一質子並斷鍵生成穩定分子</a:t>
            </a:r>
            <a:endParaRPr lang="zh-TW" altLang="en-US" dirty="0" smtClean="0"/>
          </a:p>
        </p:txBody>
      </p:sp>
      <p:sp>
        <p:nvSpPr>
          <p:cNvPr id="62468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2469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54E499-B6CC-466B-8FC7-CE49F3A52FA8}" type="slidenum">
              <a:rPr lang="en-US" altLang="zh-TW" smtClean="0"/>
              <a:pPr/>
              <a:t>57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dirty="0" smtClean="0"/>
              <a:t>反應機制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醛或酮生成亞胺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132856"/>
            <a:ext cx="8229600" cy="233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6084168" y="0"/>
            <a:ext cx="3059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12.7</a:t>
            </a:r>
            <a:r>
              <a:rPr lang="zh-TW" altLang="en-US" sz="1800" b="1" dirty="0" smtClean="0"/>
              <a:t> 醛或酮與氨或胺的反應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3492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0FB8CF-49D1-4A90-B7DF-1225E8A6D06B}" type="slidenum">
              <a:rPr lang="en-US" altLang="zh-TW" smtClean="0"/>
              <a:pPr/>
              <a:t>58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A. </a:t>
            </a:r>
            <a:r>
              <a:rPr lang="zh-TW" altLang="en-US" dirty="0" smtClean="0"/>
              <a:t>亞胺的生成</a:t>
            </a:r>
            <a:endParaRPr lang="zh-TW" alt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700808"/>
            <a:ext cx="8229600" cy="242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084168" y="0"/>
            <a:ext cx="3059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12.7</a:t>
            </a:r>
            <a:r>
              <a:rPr lang="zh-TW" altLang="en-US" sz="1800" b="1" dirty="0" smtClean="0"/>
              <a:t> 醛或酮與氨或胺的反應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96571-8FFD-4B76-93AC-01F9EFE6A40D}" type="slidenum">
              <a:rPr lang="en-US" altLang="zh-TW" smtClean="0"/>
              <a:pPr>
                <a:defRPr/>
              </a:pPr>
              <a:t>59</a:t>
            </a:fld>
            <a:endParaRPr lang="en-US" altLang="zh-TW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例題</a:t>
            </a:r>
            <a:r>
              <a:rPr lang="en-US" altLang="zh-TW" dirty="0" smtClean="0"/>
              <a:t>12.8</a:t>
            </a:r>
            <a:endParaRPr lang="zh-TW" altLang="en-US" dirty="0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921"/>
          <a:stretch>
            <a:fillRect/>
          </a:stretch>
        </p:blipFill>
        <p:spPr bwMode="auto">
          <a:xfrm>
            <a:off x="457200" y="1268760"/>
            <a:ext cx="8229600" cy="464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084168" y="0"/>
            <a:ext cx="3059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12.7</a:t>
            </a:r>
            <a:r>
              <a:rPr lang="zh-TW" altLang="en-US" sz="1800" b="1" dirty="0" smtClean="0"/>
              <a:t> 醛或酮與氨或胺的反應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環狀分子的醛基 </a:t>
            </a:r>
            <a:r>
              <a:rPr lang="en-US" altLang="zh-TW" dirty="0" smtClean="0"/>
              <a:t>—CHO </a:t>
            </a:r>
            <a:r>
              <a:rPr lang="zh-TW" altLang="en-US" dirty="0" smtClean="0"/>
              <a:t>直接與環鍵結，則在環烷字尾加上 </a:t>
            </a:r>
            <a:r>
              <a:rPr lang="en-US" altLang="zh-TW" dirty="0" smtClean="0"/>
              <a:t>-</a:t>
            </a:r>
            <a:r>
              <a:rPr lang="en-US" altLang="zh-TW" i="1" dirty="0" err="1" smtClean="0"/>
              <a:t>carbaldehyde</a:t>
            </a:r>
            <a:r>
              <a:rPr lang="zh-TW" altLang="en-US" dirty="0" smtClean="0"/>
              <a:t>，環的碳序則以接</a:t>
            </a:r>
            <a:r>
              <a:rPr lang="en-US" altLang="zh-TW" dirty="0" smtClean="0"/>
              <a:t>—CHO </a:t>
            </a:r>
            <a:r>
              <a:rPr lang="zh-TW" altLang="en-US" dirty="0" smtClean="0"/>
              <a:t>的碳為 </a:t>
            </a:r>
            <a:r>
              <a:rPr lang="en-US" altLang="zh-TW" dirty="0" smtClean="0"/>
              <a:t>C-1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96571-8FFD-4B76-93AC-01F9EFE6A40D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A. IUPAC </a:t>
            </a:r>
            <a:r>
              <a:rPr lang="zh-TW" altLang="en-US" dirty="0" smtClean="0"/>
              <a:t>命名</a:t>
            </a:r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5536" y="2996952"/>
            <a:ext cx="8304212" cy="1504950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6605464" y="0"/>
            <a:ext cx="2538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12.2</a:t>
            </a:r>
            <a:r>
              <a:rPr lang="zh-TW" altLang="en-US" sz="1800" b="1" dirty="0" smtClean="0"/>
              <a:t> 醛類和酮類的命名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還原性胺化反應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亞胺還原成胺的反應。</a:t>
            </a:r>
          </a:p>
        </p:txBody>
      </p:sp>
      <p:sp>
        <p:nvSpPr>
          <p:cNvPr id="65540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5541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5A583A-9E9D-4CAA-942C-970905AC246A}" type="slidenum">
              <a:rPr lang="en-US" altLang="zh-TW" smtClean="0"/>
              <a:pPr/>
              <a:t>60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dirty="0" smtClean="0"/>
              <a:t>B. </a:t>
            </a:r>
            <a:r>
              <a:rPr lang="zh-TW" altLang="en-US" dirty="0" smtClean="0"/>
              <a:t>醛和酮分子的還原性胺化反應</a:t>
            </a:r>
            <a:endParaRPr lang="zh-TW" altLang="en-US" dirty="0"/>
          </a:p>
        </p:txBody>
      </p:sp>
      <p:pic>
        <p:nvPicPr>
          <p:cNvPr id="655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" y="2708920"/>
            <a:ext cx="8843963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084168" y="0"/>
            <a:ext cx="3059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12.7</a:t>
            </a:r>
            <a:r>
              <a:rPr lang="zh-TW" altLang="en-US" sz="1800" b="1" dirty="0" smtClean="0"/>
              <a:t> 醛或酮與氨或胺的反應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4516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E881AE-1480-4FDC-911A-77D941550131}" type="slidenum">
              <a:rPr lang="en-US" altLang="zh-TW" smtClean="0"/>
              <a:pPr/>
              <a:t>61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例題</a:t>
            </a:r>
            <a:r>
              <a:rPr lang="en-US" altLang="zh-TW" dirty="0" smtClean="0"/>
              <a:t>12.9</a:t>
            </a:r>
            <a:endParaRPr lang="zh-TW" alt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757"/>
          <a:stretch>
            <a:fillRect/>
          </a:stretch>
        </p:blipFill>
        <p:spPr bwMode="auto">
          <a:xfrm>
            <a:off x="457200" y="1052736"/>
            <a:ext cx="8229600" cy="498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084168" y="0"/>
            <a:ext cx="3059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12.7</a:t>
            </a:r>
            <a:r>
              <a:rPr lang="zh-TW" altLang="en-US" sz="1800" b="1" dirty="0" smtClean="0"/>
              <a:t> 醛或酮與氨或胺的反應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α-</a:t>
            </a:r>
            <a:r>
              <a:rPr lang="zh-TW" altLang="en-US" b="1" dirty="0" smtClean="0"/>
              <a:t>碳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羰基鄰邊的碳。</a:t>
            </a:r>
            <a:endParaRPr lang="en-US" altLang="zh-TW" dirty="0" smtClean="0"/>
          </a:p>
          <a:p>
            <a:r>
              <a:rPr lang="en-US" altLang="zh-TW" b="1" dirty="0" smtClean="0"/>
              <a:t>α-</a:t>
            </a:r>
            <a:r>
              <a:rPr lang="zh-TW" altLang="en-US" b="1" dirty="0" smtClean="0"/>
              <a:t>氫</a:t>
            </a:r>
            <a:endParaRPr lang="en-US" altLang="zh-TW" b="1" dirty="0" smtClean="0"/>
          </a:p>
          <a:p>
            <a:pPr lvl="1"/>
            <a:r>
              <a:rPr lang="en-US" altLang="zh-TW" dirty="0" smtClean="0"/>
              <a:t>α-</a:t>
            </a:r>
            <a:r>
              <a:rPr lang="zh-TW" altLang="en-US" dirty="0" smtClean="0"/>
              <a:t>碳上的氫。</a:t>
            </a:r>
          </a:p>
        </p:txBody>
      </p:sp>
      <p:sp>
        <p:nvSpPr>
          <p:cNvPr id="67588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7589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128D47-E379-4D66-B63B-AFE6817549FA}" type="slidenum">
              <a:rPr lang="en-US" altLang="zh-TW" smtClean="0"/>
              <a:pPr/>
              <a:t>62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12.8</a:t>
            </a:r>
            <a:r>
              <a:rPr lang="zh-TW" altLang="en-US" dirty="0" smtClean="0"/>
              <a:t> 酮式−烯醇式互變異構現象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A. </a:t>
            </a:r>
            <a:r>
              <a:rPr lang="zh-TW" altLang="en-US" dirty="0" smtClean="0"/>
              <a:t>酮式與烯醇式</a:t>
            </a:r>
            <a:endParaRPr lang="zh-TW" altLang="en-US" dirty="0"/>
          </a:p>
        </p:txBody>
      </p:sp>
      <p:pic>
        <p:nvPicPr>
          <p:cNvPr id="675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2636838"/>
            <a:ext cx="3675062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烯醇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具有碳−碳雙鍵緊連  </a:t>
            </a:r>
            <a:r>
              <a:rPr lang="en-US" altLang="zh-TW" dirty="0" smtClean="0"/>
              <a:t>—OH </a:t>
            </a:r>
            <a:r>
              <a:rPr lang="zh-TW" altLang="en-US" dirty="0" smtClean="0"/>
              <a:t>的分子。</a:t>
            </a:r>
          </a:p>
        </p:txBody>
      </p:sp>
      <p:sp>
        <p:nvSpPr>
          <p:cNvPr id="68611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8612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6AAAF6-4275-49F1-9D31-BE924C0A76BE}" type="slidenum">
              <a:rPr lang="en-US" altLang="zh-TW" smtClean="0"/>
              <a:pPr/>
              <a:t>63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A. </a:t>
            </a:r>
            <a:r>
              <a:rPr lang="zh-TW" altLang="en-US" dirty="0" smtClean="0"/>
              <a:t>酮式與烯醇式</a:t>
            </a:r>
            <a:endParaRPr lang="zh-TW" altLang="en-US" dirty="0"/>
          </a:p>
        </p:txBody>
      </p:sp>
      <p:pic>
        <p:nvPicPr>
          <p:cNvPr id="6861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2708275"/>
            <a:ext cx="4491038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724128" y="0"/>
            <a:ext cx="3419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12.8 </a:t>
            </a:r>
            <a:r>
              <a:rPr lang="zh-TW" altLang="en-US" sz="1800" b="1" dirty="0" smtClean="0"/>
              <a:t>酮式−烯醇式互變異構現象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96571-8FFD-4B76-93AC-01F9EFE6A40D}" type="slidenum">
              <a:rPr lang="en-US" altLang="zh-TW" smtClean="0"/>
              <a:pPr>
                <a:defRPr/>
              </a:pPr>
              <a:t>64</a:t>
            </a:fld>
            <a:endParaRPr lang="en-US" altLang="zh-TW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A. </a:t>
            </a:r>
            <a:r>
              <a:rPr lang="zh-TW" altLang="en-US" dirty="0" smtClean="0"/>
              <a:t>酮式與烯醇式</a:t>
            </a:r>
            <a:endParaRPr lang="zh-TW" alt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96752"/>
            <a:ext cx="8229600" cy="375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724128" y="0"/>
            <a:ext cx="3419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12.8 </a:t>
            </a:r>
            <a:r>
              <a:rPr lang="zh-TW" altLang="en-US" sz="1800" b="1" dirty="0" smtClean="0"/>
              <a:t>酮式−烯醇式互變異構現象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互變異構物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為結構異構物，其氫和雙鍵相對於 </a:t>
            </a:r>
            <a:r>
              <a:rPr lang="en-US" altLang="zh-TW" dirty="0" smtClean="0"/>
              <a:t>O</a:t>
            </a:r>
            <a:r>
              <a:rPr lang="zh-TW" altLang="en-US" dirty="0" smtClean="0"/>
              <a:t>、 </a:t>
            </a:r>
            <a:r>
              <a:rPr lang="en-US" altLang="zh-TW" dirty="0" smtClean="0"/>
              <a:t>N </a:t>
            </a:r>
            <a:r>
              <a:rPr lang="zh-TW" altLang="en-US" dirty="0" smtClean="0"/>
              <a:t>或 </a:t>
            </a:r>
            <a:r>
              <a:rPr lang="en-US" altLang="zh-TW" dirty="0" smtClean="0"/>
              <a:t>S </a:t>
            </a:r>
            <a:r>
              <a:rPr lang="zh-TW" altLang="en-US" dirty="0" smtClean="0"/>
              <a:t>的位置不同。</a:t>
            </a:r>
          </a:p>
        </p:txBody>
      </p:sp>
      <p:sp>
        <p:nvSpPr>
          <p:cNvPr id="69636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9637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DAB939-F7CF-4F3F-8BC8-DD09B13E7045}" type="slidenum">
              <a:rPr lang="en-US" altLang="zh-TW" smtClean="0"/>
              <a:pPr/>
              <a:t>65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A. </a:t>
            </a:r>
            <a:r>
              <a:rPr lang="zh-TW" altLang="en-US" dirty="0" smtClean="0"/>
              <a:t>酮式與烯醇式</a:t>
            </a:r>
            <a:endParaRPr lang="zh-TW" altLang="en-US" dirty="0"/>
          </a:p>
        </p:txBody>
      </p:sp>
      <p:pic>
        <p:nvPicPr>
          <p:cNvPr id="696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945680"/>
            <a:ext cx="8304212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724128" y="0"/>
            <a:ext cx="3419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12.8 </a:t>
            </a:r>
            <a:r>
              <a:rPr lang="zh-TW" altLang="en-US" sz="1800" b="1" dirty="0" smtClean="0"/>
              <a:t>酮式−烯醇式互變異構現象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步驟</a:t>
            </a:r>
            <a:r>
              <a:rPr lang="zh-TW" altLang="en-US" dirty="0" smtClean="0"/>
              <a:t> </a:t>
            </a:r>
            <a:r>
              <a:rPr lang="en-US" altLang="zh-TW" b="1" dirty="0" smtClean="0"/>
              <a:t>1</a:t>
            </a:r>
            <a:r>
              <a:rPr lang="zh-TW" altLang="en-US" b="1" dirty="0" smtClean="0"/>
              <a:t>： 加入一質子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sp>
        <p:nvSpPr>
          <p:cNvPr id="71684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1685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D8BE2A-6ADD-4FAD-BB87-692F4EDC699B}" type="slidenum">
              <a:rPr lang="en-US" altLang="zh-TW" smtClean="0"/>
              <a:pPr/>
              <a:t>66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3600" dirty="0" smtClean="0"/>
              <a:t>反應機制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酮和烯醇互變異構物的酸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催化平衡反應</a:t>
            </a:r>
            <a:endParaRPr lang="zh-TW" altLang="en-US" sz="3600" dirty="0"/>
          </a:p>
        </p:txBody>
      </p:sp>
      <p:pic>
        <p:nvPicPr>
          <p:cNvPr id="716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2276872"/>
            <a:ext cx="6761163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724128" y="0"/>
            <a:ext cx="3419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12.8 </a:t>
            </a:r>
            <a:r>
              <a:rPr lang="zh-TW" altLang="en-US" sz="1800" b="1" dirty="0" smtClean="0"/>
              <a:t>酮式−烯醇式互變異構現象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0660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47C102-4E99-4AA8-B41A-B05AFD051A41}" type="slidenum">
              <a:rPr lang="en-US" altLang="zh-TW" smtClean="0"/>
              <a:pPr/>
              <a:t>67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3600" dirty="0" smtClean="0"/>
              <a:t>反應機制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酮和烯醇互變異構物的酸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催化平衡反應</a:t>
            </a:r>
            <a:endParaRPr lang="zh-TW" altLang="en-US" sz="36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步驟</a:t>
            </a:r>
            <a:r>
              <a:rPr lang="zh-TW" altLang="en-US" dirty="0" smtClean="0"/>
              <a:t> </a:t>
            </a:r>
            <a:r>
              <a:rPr lang="en-US" altLang="zh-TW" b="1" dirty="0" smtClean="0"/>
              <a:t>2</a:t>
            </a:r>
            <a:r>
              <a:rPr lang="zh-TW" altLang="en-US" b="1" dirty="0" smtClean="0"/>
              <a:t>： 移去一質子</a:t>
            </a:r>
            <a:endParaRPr lang="zh-TW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2133600"/>
            <a:ext cx="72183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724128" y="0"/>
            <a:ext cx="3419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12.8 </a:t>
            </a:r>
            <a:r>
              <a:rPr lang="zh-TW" altLang="en-US" sz="1800" b="1" dirty="0" smtClean="0"/>
              <a:t>酮式−烯醇式互變異構現象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3732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EF5B58-7675-4457-A235-24B5303870F9}" type="slidenum">
              <a:rPr lang="en-US" altLang="zh-TW" smtClean="0"/>
              <a:pPr/>
              <a:t>68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例題</a:t>
            </a:r>
            <a:r>
              <a:rPr lang="en-US" altLang="zh-TW" dirty="0" smtClean="0"/>
              <a:t>12.10</a:t>
            </a:r>
            <a:endParaRPr lang="zh-TW" alt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0407"/>
          <a:stretch>
            <a:fillRect/>
          </a:stretch>
        </p:blipFill>
        <p:spPr bwMode="auto">
          <a:xfrm>
            <a:off x="457200" y="1844824"/>
            <a:ext cx="8229600" cy="35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4864"/>
            <a:ext cx="8229600" cy="22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724128" y="0"/>
            <a:ext cx="3419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12.8 </a:t>
            </a:r>
            <a:r>
              <a:rPr lang="zh-TW" altLang="en-US" sz="1800" b="1" dirty="0" smtClean="0"/>
              <a:t>酮式−烯醇式互變異構現象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96571-8FFD-4B76-93AC-01F9EFE6A40D}" type="slidenum">
              <a:rPr lang="en-US" altLang="zh-TW" smtClean="0"/>
              <a:pPr>
                <a:defRPr/>
              </a:pPr>
              <a:t>69</a:t>
            </a:fld>
            <a:endParaRPr lang="en-US" altLang="zh-TW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例題</a:t>
            </a:r>
            <a:r>
              <a:rPr lang="en-US" altLang="zh-TW" dirty="0" smtClean="0"/>
              <a:t>12.10</a:t>
            </a:r>
            <a:endParaRPr lang="zh-TW" altLang="en-US" dirty="0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6275040" cy="361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724128" y="0"/>
            <a:ext cx="3419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12.8 </a:t>
            </a:r>
            <a:r>
              <a:rPr lang="zh-TW" altLang="en-US" sz="1800" b="1" dirty="0" smtClean="0"/>
              <a:t>酮式−烯醇式互變異構現象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9220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A0DD75-2BCC-417B-9EF5-5D10EDB90F0C}" type="slidenum">
              <a:rPr lang="en-US" altLang="zh-TW" smtClean="0"/>
              <a:pPr/>
              <a:t>7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A. IUPAC </a:t>
            </a:r>
            <a:r>
              <a:rPr lang="zh-TW" altLang="en-US" dirty="0" smtClean="0"/>
              <a:t>命名</a:t>
            </a:r>
            <a:endParaRPr lang="zh-TW" altLang="en-US" dirty="0"/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3488085"/>
            <a:ext cx="8304212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醛類分子中，</a:t>
            </a:r>
            <a:r>
              <a:rPr lang="en-US" altLang="zh-TW" dirty="0" smtClean="0"/>
              <a:t>IUPAC </a:t>
            </a:r>
            <a:r>
              <a:rPr lang="zh-TW" altLang="en-US" dirty="0" smtClean="0"/>
              <a:t>系統保留俗名命名者為苯甲醛與桂皮醛。注意此處苯基的兩種表示方式：在苯甲醛結構中，以線−角的方式表示；在桂皮醛中則以 “</a:t>
            </a:r>
            <a:r>
              <a:rPr lang="en-US" altLang="zh-TW" dirty="0" smtClean="0"/>
              <a:t>C</a:t>
            </a:r>
            <a:r>
              <a:rPr lang="en-US" altLang="zh-TW" baseline="-25000" dirty="0" smtClean="0"/>
              <a:t>6</a:t>
            </a:r>
            <a:r>
              <a:rPr lang="en-US" altLang="zh-TW" dirty="0" smtClean="0"/>
              <a:t>H</a:t>
            </a:r>
            <a:r>
              <a:rPr lang="en-US" altLang="zh-TW" baseline="-25000" dirty="0" smtClean="0"/>
              <a:t>5</a:t>
            </a:r>
            <a:r>
              <a:rPr lang="en-US" altLang="zh-TW" dirty="0" smtClean="0"/>
              <a:t>—” </a:t>
            </a:r>
            <a:r>
              <a:rPr lang="zh-TW" altLang="en-US" dirty="0" smtClean="0"/>
              <a:t>表示。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6605464" y="0"/>
            <a:ext cx="2538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12.2</a:t>
            </a:r>
            <a:r>
              <a:rPr lang="zh-TW" altLang="en-US" sz="1800" b="1" dirty="0" smtClean="0"/>
              <a:t> 醛類和酮類的命名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消旋化反應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純對掌異構物轉化為外消旋混合物的反應。</a:t>
            </a:r>
          </a:p>
        </p:txBody>
      </p:sp>
      <p:sp>
        <p:nvSpPr>
          <p:cNvPr id="75780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5781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600DF3-C782-4C5E-A448-815331457651}" type="slidenum">
              <a:rPr lang="en-US" altLang="zh-TW" smtClean="0"/>
              <a:pPr/>
              <a:t>70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dirty="0" smtClean="0"/>
              <a:t>B. α-</a:t>
            </a:r>
            <a:r>
              <a:rPr lang="zh-TW" altLang="en-US" dirty="0" smtClean="0"/>
              <a:t>碳的消旋化反應</a:t>
            </a:r>
            <a:endParaRPr lang="zh-TW" altLang="en-US" dirty="0"/>
          </a:p>
        </p:txBody>
      </p:sp>
      <p:pic>
        <p:nvPicPr>
          <p:cNvPr id="757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12976"/>
            <a:ext cx="8304212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724128" y="0"/>
            <a:ext cx="3419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12.8 </a:t>
            </a:r>
            <a:r>
              <a:rPr lang="zh-TW" altLang="en-US" sz="1800" b="1" dirty="0" smtClean="0"/>
              <a:t>酮式−烯醇式互變異構現象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6804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B514E7-C0FA-42C2-9A34-92C37105B916}" type="slidenum">
              <a:rPr lang="en-US" altLang="zh-TW" smtClean="0"/>
              <a:pPr/>
              <a:t>71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C. </a:t>
            </a:r>
            <a:r>
              <a:rPr lang="el-GR" altLang="zh-TW" dirty="0" smtClean="0"/>
              <a:t>α-</a:t>
            </a:r>
            <a:r>
              <a:rPr lang="zh-TW" altLang="en-US" dirty="0" smtClean="0"/>
              <a:t>鹵化反應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340768"/>
            <a:ext cx="8229600" cy="27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724128" y="0"/>
            <a:ext cx="3419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12.8 </a:t>
            </a:r>
            <a:r>
              <a:rPr lang="zh-TW" altLang="en-US" sz="1800" b="1" dirty="0" smtClean="0"/>
              <a:t>酮式−烯醇式互變異構現象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步驟</a:t>
            </a:r>
            <a:r>
              <a:rPr lang="zh-TW" altLang="en-US" dirty="0" smtClean="0"/>
              <a:t> </a:t>
            </a:r>
            <a:r>
              <a:rPr lang="en-US" altLang="zh-TW" b="1" dirty="0" smtClean="0"/>
              <a:t>1</a:t>
            </a:r>
            <a:r>
              <a:rPr lang="zh-TW" altLang="en-US" b="1" dirty="0" smtClean="0"/>
              <a:t>： 酮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烯醇式互變異構化</a:t>
            </a:r>
            <a:endParaRPr lang="zh-TW" altLang="en-US" dirty="0" smtClean="0"/>
          </a:p>
        </p:txBody>
      </p:sp>
      <p:sp>
        <p:nvSpPr>
          <p:cNvPr id="77827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7828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9E1F56-D973-47C0-981F-9F2BCAAF8B3F}" type="slidenum">
              <a:rPr lang="en-US" altLang="zh-TW" smtClean="0"/>
              <a:pPr/>
              <a:t>72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dirty="0" smtClean="0"/>
              <a:t>反應機制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酸</a:t>
            </a:r>
            <a:r>
              <a:rPr lang="en-US" altLang="zh-TW" dirty="0" smtClean="0"/>
              <a:t>-</a:t>
            </a:r>
            <a:r>
              <a:rPr lang="zh-TW" altLang="en-US" dirty="0" smtClean="0"/>
              <a:t>催化酮的 </a:t>
            </a:r>
            <a:r>
              <a:rPr lang="en-US" altLang="zh-TW" dirty="0" smtClean="0"/>
              <a:t>α-</a:t>
            </a:r>
            <a:r>
              <a:rPr lang="zh-TW" altLang="en-US" dirty="0" smtClean="0"/>
              <a:t>鹵化反應</a:t>
            </a:r>
            <a:endParaRPr lang="zh-TW" altLang="en-US" dirty="0"/>
          </a:p>
        </p:txBody>
      </p:sp>
      <p:pic>
        <p:nvPicPr>
          <p:cNvPr id="7783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2349500"/>
            <a:ext cx="4818063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724128" y="0"/>
            <a:ext cx="3419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12.8 </a:t>
            </a:r>
            <a:r>
              <a:rPr lang="zh-TW" altLang="en-US" sz="1800" b="1" dirty="0" smtClean="0"/>
              <a:t>酮式−烯醇式互變異構現象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步驟</a:t>
            </a:r>
            <a:r>
              <a:rPr lang="zh-TW" altLang="en-US" dirty="0" smtClean="0"/>
              <a:t> </a:t>
            </a:r>
            <a:r>
              <a:rPr lang="en-US" altLang="zh-TW" b="1" dirty="0" smtClean="0"/>
              <a:t>2</a:t>
            </a:r>
            <a:r>
              <a:rPr lang="zh-TW" altLang="en-US" b="1" dirty="0" smtClean="0"/>
              <a:t>： 親電子劑與親核劑之反應以生成一新的共價鍵</a:t>
            </a:r>
            <a:endParaRPr lang="zh-TW" altLang="en-US" dirty="0" smtClean="0"/>
          </a:p>
        </p:txBody>
      </p:sp>
      <p:sp>
        <p:nvSpPr>
          <p:cNvPr id="78852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8853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033434-C9CE-40AC-981A-FC00D4D0E57D}" type="slidenum">
              <a:rPr lang="en-US" altLang="zh-TW" smtClean="0"/>
              <a:pPr/>
              <a:t>73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dirty="0" smtClean="0"/>
              <a:t>反應機制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酸</a:t>
            </a:r>
            <a:r>
              <a:rPr lang="en-US" altLang="zh-TW" dirty="0" smtClean="0"/>
              <a:t>-</a:t>
            </a:r>
            <a:r>
              <a:rPr lang="zh-TW" altLang="en-US" dirty="0" smtClean="0"/>
              <a:t>催化酮的 </a:t>
            </a:r>
            <a:r>
              <a:rPr lang="en-US" altLang="zh-TW" dirty="0" smtClean="0"/>
              <a:t>α-</a:t>
            </a:r>
            <a:r>
              <a:rPr lang="zh-TW" altLang="en-US" dirty="0" smtClean="0"/>
              <a:t>鹵化反應</a:t>
            </a:r>
            <a:endParaRPr lang="zh-TW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636912"/>
            <a:ext cx="6948264" cy="165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724128" y="0"/>
            <a:ext cx="3419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12.8 </a:t>
            </a:r>
            <a:r>
              <a:rPr lang="zh-TW" altLang="en-US" sz="1800" b="1" dirty="0" smtClean="0"/>
              <a:t>酮式−烯醇式互變異構現象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步驟</a:t>
            </a:r>
            <a:r>
              <a:rPr lang="zh-TW" altLang="en-US" dirty="0" smtClean="0"/>
              <a:t> </a:t>
            </a:r>
            <a:r>
              <a:rPr lang="en-US" altLang="zh-TW" b="1" dirty="0" smtClean="0"/>
              <a:t>3</a:t>
            </a:r>
            <a:r>
              <a:rPr lang="zh-TW" altLang="en-US" b="1" dirty="0" smtClean="0"/>
              <a:t>： 移去一質子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96571-8FFD-4B76-93AC-01F9EFE6A40D}" type="slidenum">
              <a:rPr lang="en-US" altLang="zh-TW" smtClean="0"/>
              <a:pPr>
                <a:defRPr/>
              </a:pPr>
              <a:t>74</a:t>
            </a:fld>
            <a:endParaRPr lang="en-US" altLang="zh-TW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反應機制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酸</a:t>
            </a:r>
            <a:r>
              <a:rPr lang="en-US" altLang="zh-TW" dirty="0" smtClean="0"/>
              <a:t>-</a:t>
            </a:r>
            <a:r>
              <a:rPr lang="zh-TW" altLang="en-US" dirty="0" smtClean="0"/>
              <a:t>催化酮的 </a:t>
            </a:r>
            <a:r>
              <a:rPr lang="en-US" altLang="zh-TW" dirty="0" smtClean="0"/>
              <a:t>α-</a:t>
            </a:r>
            <a:r>
              <a:rPr lang="zh-TW" altLang="en-US" dirty="0" smtClean="0"/>
              <a:t>鹵化反應</a:t>
            </a:r>
            <a:endParaRPr lang="zh-TW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204864"/>
            <a:ext cx="7359143" cy="195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724128" y="0"/>
            <a:ext cx="3419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12.8 </a:t>
            </a:r>
            <a:r>
              <a:rPr lang="zh-TW" altLang="en-US" sz="1800" b="1" dirty="0" smtClean="0"/>
              <a:t>酮式−烯醇式互變異構現象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5536" y="1412776"/>
            <a:ext cx="8304212" cy="2609850"/>
          </a:xfrm>
          <a:noFill/>
        </p:spPr>
      </p:pic>
      <p:sp>
        <p:nvSpPr>
          <p:cNvPr id="79875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9876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15A9F8-30BE-4162-A547-81A24A3A80EC}" type="slidenum">
              <a:rPr lang="en-US" altLang="zh-TW" smtClean="0"/>
              <a:pPr/>
              <a:t>75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C. </a:t>
            </a:r>
            <a:r>
              <a:rPr lang="el-GR" altLang="zh-TW" dirty="0" smtClean="0"/>
              <a:t>α-</a:t>
            </a:r>
            <a:r>
              <a:rPr lang="zh-TW" altLang="en-US" dirty="0" smtClean="0"/>
              <a:t>鹵化反應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724128" y="0"/>
            <a:ext cx="3419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12.8 </a:t>
            </a:r>
            <a:r>
              <a:rPr lang="zh-TW" altLang="en-US" sz="1800" b="1" dirty="0" smtClean="0"/>
              <a:t>酮式−烯醇式互變異構現象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0901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AF8D7F-B394-4A11-B1F7-DF9933D00764}" type="slidenum">
              <a:rPr lang="en-US" altLang="zh-TW" smtClean="0"/>
              <a:pPr/>
              <a:t>76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12.9</a:t>
            </a:r>
            <a:r>
              <a:rPr lang="zh-TW" altLang="en-US" dirty="0" smtClean="0"/>
              <a:t> 醛或酮的氧化反應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A. </a:t>
            </a:r>
            <a:r>
              <a:rPr lang="zh-TW" altLang="en-US" dirty="0" smtClean="0"/>
              <a:t>醛類氧化生成羧酸的反應</a:t>
            </a:r>
            <a:endParaRPr lang="zh-TW" alt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772816"/>
            <a:ext cx="8229600" cy="203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醛類亦能被銀離子氧化為羧酸。實驗室中常使用</a:t>
            </a:r>
            <a:r>
              <a:rPr lang="zh-TW" altLang="en-US" b="1" dirty="0" smtClean="0"/>
              <a:t>多倫試劑 </a:t>
            </a:r>
            <a:r>
              <a:rPr lang="en-US" altLang="zh-TW" b="1" dirty="0" smtClean="0"/>
              <a:t>(</a:t>
            </a:r>
            <a:r>
              <a:rPr lang="en-US" altLang="zh-TW" b="1" dirty="0" err="1" smtClean="0"/>
              <a:t>Tollens</a:t>
            </a:r>
            <a:r>
              <a:rPr lang="en-US" altLang="zh-TW" b="1" dirty="0" smtClean="0"/>
              <a:t>’ reagent)</a:t>
            </a:r>
            <a:r>
              <a:rPr lang="zh-TW" altLang="en-US" dirty="0" smtClean="0"/>
              <a:t>，製備方式為將</a:t>
            </a:r>
            <a:r>
              <a:rPr lang="en-US" altLang="zh-TW" dirty="0" smtClean="0"/>
              <a:t>AgNO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</a:t>
            </a:r>
            <a:r>
              <a:rPr lang="zh-TW" altLang="en-US" dirty="0" smtClean="0"/>
              <a:t>溶解在水中，再加入氫氧化鈉將銀離子以 </a:t>
            </a:r>
            <a:r>
              <a:rPr lang="en-US" altLang="zh-TW" dirty="0" smtClean="0"/>
              <a:t>Ag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O </a:t>
            </a:r>
            <a:r>
              <a:rPr lang="zh-TW" altLang="en-US" dirty="0" smtClean="0"/>
              <a:t>沉澱出來，再加入氨水將銀離子以銀−氨錯合物的形式溶解：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96571-8FFD-4B76-93AC-01F9EFE6A40D}" type="slidenum">
              <a:rPr lang="en-US" altLang="zh-TW" smtClean="0"/>
              <a:pPr>
                <a:defRPr/>
              </a:pPr>
              <a:t>77</a:t>
            </a:fld>
            <a:endParaRPr lang="en-US" altLang="zh-TW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A. </a:t>
            </a:r>
            <a:r>
              <a:rPr lang="zh-TW" altLang="en-US" dirty="0" smtClean="0"/>
              <a:t>醛類氧化生成羧酸的反應</a:t>
            </a:r>
            <a:endParaRPr lang="zh-TW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933056"/>
            <a:ext cx="6720086" cy="112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516216" y="0"/>
            <a:ext cx="262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12.9 </a:t>
            </a:r>
            <a:r>
              <a:rPr lang="zh-TW" altLang="en-US" sz="1800" b="1" dirty="0" smtClean="0"/>
              <a:t>醛或酮的氧化反應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將多倫試劑加入醛後，醛被氧化為羧酸根離子，而 </a:t>
            </a:r>
            <a:r>
              <a:rPr lang="en-US" altLang="zh-TW" dirty="0" smtClean="0"/>
              <a:t>Ag</a:t>
            </a:r>
            <a:r>
              <a:rPr lang="en-US" altLang="zh-TW" baseline="30000" dirty="0" smtClean="0"/>
              <a:t>+</a:t>
            </a:r>
            <a:r>
              <a:rPr lang="en-US" altLang="zh-TW" dirty="0" smtClean="0"/>
              <a:t> </a:t>
            </a:r>
            <a:r>
              <a:rPr lang="zh-TW" altLang="en-US" dirty="0" smtClean="0"/>
              <a:t>則會還原為金屬銀。若反應條件合適，則銀會以平滑、鏡樣堆積析出，稱為</a:t>
            </a:r>
            <a:r>
              <a:rPr lang="zh-TW" altLang="en-US" b="1" dirty="0" smtClean="0"/>
              <a:t>銀鏡試驗 </a:t>
            </a:r>
            <a:r>
              <a:rPr lang="en-US" altLang="zh-TW" b="1" dirty="0" smtClean="0"/>
              <a:t>(silver-mirror test)</a:t>
            </a:r>
            <a:r>
              <a:rPr lang="zh-TW" altLang="en-US" b="1" dirty="0" smtClean="0"/>
              <a:t> 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96571-8FFD-4B76-93AC-01F9EFE6A40D}" type="slidenum">
              <a:rPr lang="en-US" altLang="zh-TW" smtClean="0"/>
              <a:pPr>
                <a:defRPr/>
              </a:pPr>
              <a:t>78</a:t>
            </a:fld>
            <a:endParaRPr lang="en-US" altLang="zh-TW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A. </a:t>
            </a:r>
            <a:r>
              <a:rPr lang="zh-TW" altLang="en-US" dirty="0" smtClean="0"/>
              <a:t>醛類氧化生成羧酸的反應</a:t>
            </a:r>
            <a:endParaRPr lang="zh-TW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789040"/>
            <a:ext cx="7040091" cy="141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516216" y="0"/>
            <a:ext cx="262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12.9 </a:t>
            </a:r>
            <a:r>
              <a:rPr lang="zh-TW" altLang="en-US" sz="1800" b="1" dirty="0" smtClean="0"/>
              <a:t>醛或酮的氧化反應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醛也可以被氧分子和過氧化氫氧化成羧酸</a:t>
            </a:r>
          </a:p>
        </p:txBody>
      </p:sp>
      <p:sp>
        <p:nvSpPr>
          <p:cNvPr id="84996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4997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C0A4C0-4339-4F12-BCA3-95615BC01056}" type="slidenum">
              <a:rPr lang="en-US" altLang="zh-TW" smtClean="0"/>
              <a:pPr/>
              <a:t>79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A. </a:t>
            </a:r>
            <a:r>
              <a:rPr lang="zh-TW" altLang="en-US" dirty="0" smtClean="0"/>
              <a:t>醛類氧化生成羧酸的反應</a:t>
            </a:r>
            <a:endParaRPr lang="zh-TW" altLang="en-US" dirty="0"/>
          </a:p>
        </p:txBody>
      </p:sp>
      <p:pic>
        <p:nvPicPr>
          <p:cNvPr id="849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2204864"/>
            <a:ext cx="612775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516216" y="0"/>
            <a:ext cx="262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12.9 </a:t>
            </a:r>
            <a:r>
              <a:rPr lang="zh-TW" altLang="en-US" sz="1800" b="1" dirty="0" smtClean="0"/>
              <a:t>醛或酮的氧化反應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酮類的 </a:t>
            </a:r>
            <a:r>
              <a:rPr lang="en-US" altLang="zh-TW" dirty="0" smtClean="0"/>
              <a:t>IUPAC </a:t>
            </a:r>
            <a:r>
              <a:rPr lang="zh-TW" altLang="en-US" dirty="0" smtClean="0"/>
              <a:t>系統命名是將最長鏈母烴字尾 </a:t>
            </a:r>
            <a:r>
              <a:rPr lang="en-US" altLang="zh-TW" dirty="0" smtClean="0"/>
              <a:t>-</a:t>
            </a:r>
            <a:r>
              <a:rPr lang="en-US" altLang="zh-TW" i="1" dirty="0" smtClean="0"/>
              <a:t>e </a:t>
            </a:r>
            <a:r>
              <a:rPr lang="zh-TW" altLang="en-US" dirty="0" smtClean="0"/>
              <a:t>改成</a:t>
            </a:r>
            <a:r>
              <a:rPr lang="zh-TW" altLang="en-US" i="1" dirty="0" smtClean="0"/>
              <a:t> </a:t>
            </a:r>
            <a:r>
              <a:rPr lang="en-US" altLang="zh-TW" i="1" dirty="0" smtClean="0"/>
              <a:t>-one </a:t>
            </a:r>
            <a:r>
              <a:rPr lang="en-US" altLang="zh-TW" dirty="0" smtClean="0"/>
              <a:t>(3.5</a:t>
            </a:r>
            <a:r>
              <a:rPr lang="zh-TW" altLang="en-US" dirty="0" smtClean="0"/>
              <a:t>節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，碳序則是以最小數羰基位置為依據。以俗名做為 </a:t>
            </a:r>
            <a:r>
              <a:rPr lang="en-US" altLang="zh-TW" dirty="0" smtClean="0"/>
              <a:t>IUPAC </a:t>
            </a:r>
            <a:r>
              <a:rPr lang="zh-TW" altLang="en-US" dirty="0" smtClean="0"/>
              <a:t>系統命名的酮化合物有苯乙酮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acetophenone</a:t>
            </a:r>
            <a:r>
              <a:rPr lang="en-US" altLang="zh-TW" dirty="0" smtClean="0"/>
              <a:t>) </a:t>
            </a:r>
            <a:r>
              <a:rPr lang="zh-TW" altLang="en-US" dirty="0" smtClean="0"/>
              <a:t>和二苯甲酮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benzophenone</a:t>
            </a:r>
            <a:r>
              <a:rPr lang="en-US" altLang="zh-TW" dirty="0" smtClean="0"/>
              <a:t>)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96571-8FFD-4B76-93AC-01F9EFE6A40D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A. IUPAC </a:t>
            </a:r>
            <a:r>
              <a:rPr lang="zh-TW" altLang="en-US" dirty="0" smtClean="0"/>
              <a:t>命名</a:t>
            </a:r>
            <a:endParaRPr lang="zh-TW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61048"/>
            <a:ext cx="8229600" cy="2437520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6605464" y="0"/>
            <a:ext cx="2538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12.2</a:t>
            </a:r>
            <a:r>
              <a:rPr lang="zh-TW" altLang="en-US" sz="1800" b="1" dirty="0" smtClean="0"/>
              <a:t> 醛類和酮類的命名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6020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8BA056-8BCF-435A-9692-72AF48416B7E}" type="slidenum">
              <a:rPr lang="en-US" altLang="zh-TW" smtClean="0"/>
              <a:pPr/>
              <a:t>80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例題</a:t>
            </a:r>
            <a:r>
              <a:rPr lang="en-US" altLang="zh-TW" dirty="0" smtClean="0"/>
              <a:t>12.11</a:t>
            </a:r>
            <a:endParaRPr lang="zh-TW" alt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858"/>
          <a:stretch>
            <a:fillRect/>
          </a:stretch>
        </p:blipFill>
        <p:spPr bwMode="auto">
          <a:xfrm>
            <a:off x="457200" y="1700808"/>
            <a:ext cx="8229600" cy="370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516216" y="0"/>
            <a:ext cx="262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12.9 </a:t>
            </a:r>
            <a:r>
              <a:rPr lang="zh-TW" altLang="en-US" sz="1800" b="1" dirty="0" smtClean="0"/>
              <a:t>醛或酮的氧化反應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7044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400784-EB8F-419A-BA69-D4DF90D4E8DA}" type="slidenum">
              <a:rPr lang="en-US" altLang="zh-TW" smtClean="0"/>
              <a:pPr/>
              <a:t>81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dirty="0" smtClean="0"/>
              <a:t>B. </a:t>
            </a:r>
            <a:r>
              <a:rPr lang="zh-TW" altLang="en-US" dirty="0" smtClean="0"/>
              <a:t>酮類氧化成羧酸</a:t>
            </a:r>
            <a:endParaRPr lang="zh-TW" alt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772816"/>
            <a:ext cx="8229600" cy="258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6516216" y="0"/>
            <a:ext cx="262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12.9 </a:t>
            </a:r>
            <a:r>
              <a:rPr lang="zh-TW" altLang="en-US" sz="1800" b="1" dirty="0" smtClean="0"/>
              <a:t>醛或酮的氧化反應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7544" y="1700808"/>
            <a:ext cx="8304212" cy="1846263"/>
          </a:xfrm>
          <a:noFill/>
        </p:spPr>
      </p:pic>
      <p:sp>
        <p:nvSpPr>
          <p:cNvPr id="88067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8068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475F22-FCCA-4E5C-9E54-5D3B948AC5F0}" type="slidenum">
              <a:rPr lang="en-US" altLang="zh-TW" smtClean="0"/>
              <a:pPr/>
              <a:t>82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12.10</a:t>
            </a:r>
            <a:r>
              <a:rPr lang="zh-TW" altLang="en-US" dirty="0" smtClean="0"/>
              <a:t> 醛或酮的還原反應</a:t>
            </a: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9093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B812F8-6329-4BE1-9C76-E269A906B3E0}" type="slidenum">
              <a:rPr lang="en-US" altLang="zh-TW" smtClean="0"/>
              <a:pPr/>
              <a:t>83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dirty="0" smtClean="0"/>
              <a:t>A. </a:t>
            </a:r>
            <a:r>
              <a:rPr lang="zh-TW" altLang="en-US" dirty="0" smtClean="0"/>
              <a:t>催化劑還原反應</a:t>
            </a:r>
            <a:endParaRPr lang="zh-TW" alt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628800"/>
            <a:ext cx="6275040" cy="328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6516216" y="0"/>
            <a:ext cx="262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12.10 </a:t>
            </a:r>
            <a:r>
              <a:rPr lang="zh-TW" altLang="en-US" sz="1800" b="1" dirty="0" smtClean="0"/>
              <a:t>醛或酮的還原反應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90116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90117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DB6512-C7D1-4B62-989D-050C79F6E929}" type="slidenum">
              <a:rPr lang="en-US" altLang="zh-TW" smtClean="0"/>
              <a:pPr/>
              <a:t>84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A. </a:t>
            </a:r>
            <a:r>
              <a:rPr lang="zh-TW" altLang="en-US" dirty="0" smtClean="0"/>
              <a:t>催化劑還原反應</a:t>
            </a:r>
            <a:endParaRPr lang="zh-TW" altLang="en-US" dirty="0"/>
          </a:p>
        </p:txBody>
      </p:sp>
      <p:pic>
        <p:nvPicPr>
          <p:cNvPr id="901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1773238"/>
            <a:ext cx="52355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516216" y="0"/>
            <a:ext cx="262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12.10 </a:t>
            </a:r>
            <a:r>
              <a:rPr lang="zh-TW" altLang="en-US" sz="1800" b="1" dirty="0" smtClean="0"/>
              <a:t>醛或酮的還原反應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氫陰離子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氫原子擁有兩個價電子 </a:t>
            </a:r>
            <a:r>
              <a:rPr lang="en-US" altLang="zh-TW" dirty="0" smtClean="0"/>
              <a:t>H:</a:t>
            </a:r>
            <a:r>
              <a:rPr lang="en-US" altLang="zh-TW" baseline="30000" dirty="0" smtClean="0"/>
              <a:t>−</a:t>
            </a:r>
            <a:endParaRPr lang="zh-TW" altLang="en-US" dirty="0" smtClean="0"/>
          </a:p>
        </p:txBody>
      </p:sp>
      <p:sp>
        <p:nvSpPr>
          <p:cNvPr id="91140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dirty="0" smtClean="0"/>
              <a:t>Copyright © </a:t>
            </a:r>
            <a:r>
              <a:rPr lang="zh-TW" altLang="en-US" dirty="0" smtClean="0"/>
              <a:t>滄海圖書</a:t>
            </a:r>
            <a:endParaRPr lang="en-US" altLang="zh-TW" dirty="0"/>
          </a:p>
        </p:txBody>
      </p:sp>
      <p:sp>
        <p:nvSpPr>
          <p:cNvPr id="91141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745EEA-F0BC-4365-8A19-B661FBBAB24C}" type="slidenum">
              <a:rPr lang="en-US" altLang="zh-TW" smtClean="0"/>
              <a:pPr/>
              <a:t>85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dirty="0" smtClean="0"/>
              <a:t>B. </a:t>
            </a:r>
            <a:r>
              <a:rPr lang="zh-TW" altLang="en-US" dirty="0" smtClean="0"/>
              <a:t>氫化金屬的還原反應</a:t>
            </a:r>
            <a:endParaRPr lang="zh-TW" altLang="en-US" dirty="0"/>
          </a:p>
        </p:txBody>
      </p:sp>
      <p:pic>
        <p:nvPicPr>
          <p:cNvPr id="911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2780928"/>
            <a:ext cx="6416675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516216" y="0"/>
            <a:ext cx="262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12.10 </a:t>
            </a:r>
            <a:r>
              <a:rPr lang="zh-TW" altLang="en-US" sz="1800" b="1" dirty="0" smtClean="0"/>
              <a:t>醛或酮的還原反應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9552" y="1268760"/>
            <a:ext cx="8304212" cy="1128712"/>
          </a:xfrm>
          <a:noFill/>
        </p:spPr>
      </p:pic>
      <p:sp>
        <p:nvSpPr>
          <p:cNvPr id="92163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92164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8CB22A-8E92-4611-9751-EF87F8B64390}" type="slidenum">
              <a:rPr lang="en-US" altLang="zh-TW" smtClean="0"/>
              <a:pPr/>
              <a:t>86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B. </a:t>
            </a:r>
            <a:r>
              <a:rPr lang="zh-TW" altLang="en-US" dirty="0" smtClean="0"/>
              <a:t>氫化金屬的還原反應</a:t>
            </a:r>
            <a:endParaRPr lang="zh-TW" altLang="en-US" dirty="0"/>
          </a:p>
        </p:txBody>
      </p:sp>
      <p:pic>
        <p:nvPicPr>
          <p:cNvPr id="9216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924944"/>
            <a:ext cx="8304212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516216" y="0"/>
            <a:ext cx="262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12.10 </a:t>
            </a:r>
            <a:r>
              <a:rPr lang="zh-TW" altLang="en-US" sz="1800" b="1" dirty="0" smtClean="0"/>
              <a:t>醛或酮的還原反應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選擇性還原羰基：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選擇性還原 </a:t>
            </a:r>
            <a:r>
              <a:rPr lang="en-US" altLang="zh-TW" dirty="0" smtClean="0"/>
              <a:t>C =</a:t>
            </a:r>
            <a:r>
              <a:rPr lang="zh-TW" altLang="en-US" dirty="0" smtClean="0"/>
              <a:t> </a:t>
            </a:r>
            <a:r>
              <a:rPr lang="en-US" altLang="zh-TW" dirty="0" smtClean="0"/>
              <a:t>C </a:t>
            </a:r>
            <a:r>
              <a:rPr lang="zh-TW" altLang="en-US" dirty="0" smtClean="0"/>
              <a:t>鍵，而不影響羰基的方法，則是將羰基轉化為縮醛。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96571-8FFD-4B76-93AC-01F9EFE6A40D}" type="slidenum">
              <a:rPr lang="en-US" altLang="zh-TW" smtClean="0"/>
              <a:pPr>
                <a:defRPr/>
              </a:pPr>
              <a:t>87</a:t>
            </a:fld>
            <a:endParaRPr lang="en-US" altLang="zh-TW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B. </a:t>
            </a:r>
            <a:r>
              <a:rPr lang="zh-TW" altLang="en-US" dirty="0" smtClean="0"/>
              <a:t>氫化金屬的還原反應</a:t>
            </a:r>
            <a:endParaRPr lang="zh-TW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2276872"/>
            <a:ext cx="5218113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516216" y="0"/>
            <a:ext cx="262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12.10 </a:t>
            </a:r>
            <a:r>
              <a:rPr lang="zh-TW" altLang="en-US" sz="1800" b="1" dirty="0" smtClean="0"/>
              <a:t>醛或酮的還原反應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使用保護基，選擇性還原 </a:t>
            </a:r>
            <a:r>
              <a:rPr lang="en-US" altLang="zh-TW" dirty="0" smtClean="0"/>
              <a:t>C</a:t>
            </a:r>
            <a:r>
              <a:rPr lang="zh-TW" altLang="en-US" dirty="0" smtClean="0"/>
              <a:t> </a:t>
            </a:r>
            <a:r>
              <a:rPr lang="en-US" altLang="zh-TW" dirty="0" smtClean="0"/>
              <a:t>= C </a:t>
            </a:r>
            <a:r>
              <a:rPr lang="zh-TW" altLang="en-US" dirty="0" smtClean="0"/>
              <a:t>雙鍵：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96571-8FFD-4B76-93AC-01F9EFE6A40D}" type="slidenum">
              <a:rPr lang="en-US" altLang="zh-TW" smtClean="0"/>
              <a:pPr>
                <a:defRPr/>
              </a:pPr>
              <a:t>88</a:t>
            </a:fld>
            <a:endParaRPr lang="en-US" altLang="zh-TW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B. </a:t>
            </a:r>
            <a:r>
              <a:rPr lang="zh-TW" altLang="en-US" dirty="0" smtClean="0"/>
              <a:t>氫化金屬的還原反應</a:t>
            </a:r>
            <a:endParaRPr lang="zh-TW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7513" y="2325241"/>
            <a:ext cx="8816975" cy="1247775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6516216" y="0"/>
            <a:ext cx="262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12.10 </a:t>
            </a:r>
            <a:r>
              <a:rPr lang="zh-TW" altLang="en-US" sz="1800" b="1" dirty="0" smtClean="0"/>
              <a:t>醛或酮的還原反應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93188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E61563-BBE4-4215-BE5A-E996D492C5C9}" type="slidenum">
              <a:rPr lang="en-US" altLang="zh-TW" smtClean="0"/>
              <a:pPr/>
              <a:t>89</a:t>
            </a:fld>
            <a:endParaRPr lang="en-US" altLang="zh-TW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例題</a:t>
            </a:r>
            <a:r>
              <a:rPr lang="en-US" altLang="zh-TW" dirty="0" smtClean="0"/>
              <a:t>12.12</a:t>
            </a:r>
            <a:endParaRPr lang="zh-TW" altLang="en-US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749"/>
          <a:stretch>
            <a:fillRect/>
          </a:stretch>
        </p:blipFill>
        <p:spPr bwMode="auto">
          <a:xfrm>
            <a:off x="457200" y="1196752"/>
            <a:ext cx="8229600" cy="475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516216" y="0"/>
            <a:ext cx="262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12.10 </a:t>
            </a:r>
            <a:r>
              <a:rPr lang="zh-TW" altLang="en-US" sz="1800" b="1" dirty="0" smtClean="0"/>
              <a:t>醛或酮的還原反應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96571-8FFD-4B76-93AC-01F9EFE6A40D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A. IUPAC </a:t>
            </a:r>
            <a:r>
              <a:rPr lang="zh-TW" altLang="en-US" dirty="0" smtClean="0"/>
              <a:t>命名</a:t>
            </a:r>
            <a:endParaRPr lang="zh-TW" altLang="en-US" dirty="0"/>
          </a:p>
        </p:txBody>
      </p:sp>
      <p:pic>
        <p:nvPicPr>
          <p:cNvPr id="1075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1569" y="1341438"/>
            <a:ext cx="4800862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605464" y="0"/>
            <a:ext cx="2538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 smtClean="0"/>
              <a:t>12.2</a:t>
            </a:r>
            <a:r>
              <a:rPr lang="zh-TW" altLang="en-US" sz="1800" b="1" dirty="0" smtClean="0"/>
              <a:t> 醛類和酮類的命名</a:t>
            </a:r>
            <a:endParaRPr lang="zh-TW" altLang="en-US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然科學觀測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觀點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</TotalTime>
  <Words>2661</Words>
  <Application>Microsoft Office PowerPoint</Application>
  <PresentationFormat>如螢幕大小 (4:3)</PresentationFormat>
  <Paragraphs>428</Paragraphs>
  <Slides>89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89</vt:i4>
      </vt:variant>
    </vt:vector>
  </HeadingPairs>
  <TitlesOfParts>
    <vt:vector size="90" baseType="lpstr">
      <vt:lpstr>自然科學觀測</vt:lpstr>
      <vt:lpstr>第 12 章</vt:lpstr>
      <vt:lpstr>酮類</vt:lpstr>
      <vt:lpstr>KEY QUESTIONS</vt:lpstr>
      <vt:lpstr>12.1 醛類和酮類的結構</vt:lpstr>
      <vt:lpstr>12.2 醛類和酮類的命名 A. IUPAC 命名</vt:lpstr>
      <vt:lpstr>A. IUPAC 命名</vt:lpstr>
      <vt:lpstr>A. IUPAC 命名</vt:lpstr>
      <vt:lpstr>A. IUPAC 命名</vt:lpstr>
      <vt:lpstr>A. IUPAC 命名</vt:lpstr>
      <vt:lpstr>例題12.1</vt:lpstr>
      <vt:lpstr>例題12.2</vt:lpstr>
      <vt:lpstr>B. 複雜結構的醛類和酮類的 IUPAC 命名</vt:lpstr>
      <vt:lpstr>例題12.3</vt:lpstr>
      <vt:lpstr>C. 俗名</vt:lpstr>
      <vt:lpstr>12.3 醛類和酮類的物理性質</vt:lpstr>
      <vt:lpstr>醛類和酮類的物理性質</vt:lpstr>
      <vt:lpstr>醛類和酮類的物理性質</vt:lpstr>
      <vt:lpstr>12.4 醛類和酮類的典型反應</vt:lpstr>
      <vt:lpstr>12.5 格林亞試劑及其與醛或酮的反應 A. 有機鎂化合物的製備與結構</vt:lpstr>
      <vt:lpstr>A. 有機鎂化合物的製備與結構</vt:lpstr>
      <vt:lpstr>A. 有機鎂化合物的製備與結構</vt:lpstr>
      <vt:lpstr>B. 與質子酸反應</vt:lpstr>
      <vt:lpstr>例題12.4</vt:lpstr>
      <vt:lpstr>C. 格林亞試劑與醛類和酮類的加成反應</vt:lpstr>
      <vt:lpstr>C. 格林亞試劑與醛類和酮類的加成反應</vt:lpstr>
      <vt:lpstr>C. 格林亞試劑與醛類和酮類的加成反應</vt:lpstr>
      <vt:lpstr>投影片 27</vt:lpstr>
      <vt:lpstr>投影片 28</vt:lpstr>
      <vt:lpstr>例題12.5</vt:lpstr>
      <vt:lpstr>12.6 半縮醛和縮醛 A. 形成縮醛</vt:lpstr>
      <vt:lpstr>A. 形成縮醛</vt:lpstr>
      <vt:lpstr>反應機制 鹼-催化生成半縮醛</vt:lpstr>
      <vt:lpstr>反應機制 鹼-催化生成半縮醛</vt:lpstr>
      <vt:lpstr>反應機制 酸-催化生成半縮醛</vt:lpstr>
      <vt:lpstr>反應機制 酸-催化生成半縮醛</vt:lpstr>
      <vt:lpstr>反應機制 酸-催化生成半縮醛</vt:lpstr>
      <vt:lpstr>A. 形成縮醛</vt:lpstr>
      <vt:lpstr>A. 形成縮醛</vt:lpstr>
      <vt:lpstr>A. 形成縮醛</vt:lpstr>
      <vt:lpstr>反應機制 酸-催化生成縮醛</vt:lpstr>
      <vt:lpstr>反應機制 酸-催化生成縮醛</vt:lpstr>
      <vt:lpstr>反應機制 酸-催化生成縮醛</vt:lpstr>
      <vt:lpstr>反應機制 酸-催化生成縮醛</vt:lpstr>
      <vt:lpstr>A. 形成縮醛</vt:lpstr>
      <vt:lpstr>投影片 45</vt:lpstr>
      <vt:lpstr>例題12.6</vt:lpstr>
      <vt:lpstr>B. 縮醛當作保護基</vt:lpstr>
      <vt:lpstr>B. 縮醛當作保護基</vt:lpstr>
      <vt:lpstr>B. 縮醛當作保護基</vt:lpstr>
      <vt:lpstr>例題12.7</vt:lpstr>
      <vt:lpstr>例題12.7</vt:lpstr>
      <vt:lpstr>12.7 醛或酮與氨或胺的反應 A. 亞胺的生成</vt:lpstr>
      <vt:lpstr>A. 亞胺的生成</vt:lpstr>
      <vt:lpstr>A. 亞胺的生成</vt:lpstr>
      <vt:lpstr>反應機制 醛或酮生成亞胺</vt:lpstr>
      <vt:lpstr>反應機制 醛或酮生成亞胺</vt:lpstr>
      <vt:lpstr>反應機制 醛或酮生成亞胺</vt:lpstr>
      <vt:lpstr>A. 亞胺的生成</vt:lpstr>
      <vt:lpstr>例題12.8</vt:lpstr>
      <vt:lpstr>B. 醛和酮分子的還原性胺化反應</vt:lpstr>
      <vt:lpstr>例題12.9</vt:lpstr>
      <vt:lpstr>12.8 酮式−烯醇式互變異構現象 A. 酮式與烯醇式</vt:lpstr>
      <vt:lpstr>A. 酮式與烯醇式</vt:lpstr>
      <vt:lpstr>A. 酮式與烯醇式</vt:lpstr>
      <vt:lpstr>A. 酮式與烯醇式</vt:lpstr>
      <vt:lpstr>反應機制 酮和烯醇互變異構物的酸-催化平衡反應</vt:lpstr>
      <vt:lpstr>反應機制 酮和烯醇互變異構物的酸-催化平衡反應</vt:lpstr>
      <vt:lpstr>例題12.10</vt:lpstr>
      <vt:lpstr>例題12.10</vt:lpstr>
      <vt:lpstr>B. α-碳的消旋化反應</vt:lpstr>
      <vt:lpstr>C. α-鹵化反應</vt:lpstr>
      <vt:lpstr>反應機制 酸-催化酮的 α-鹵化反應</vt:lpstr>
      <vt:lpstr>反應機制 酸-催化酮的 α-鹵化反應</vt:lpstr>
      <vt:lpstr>反應機制 酸-催化酮的 α-鹵化反應</vt:lpstr>
      <vt:lpstr>C. α-鹵化反應</vt:lpstr>
      <vt:lpstr>12.9 醛或酮的氧化反應 A. 醛類氧化生成羧酸的反應</vt:lpstr>
      <vt:lpstr>A. 醛類氧化生成羧酸的反應</vt:lpstr>
      <vt:lpstr>A. 醛類氧化生成羧酸的反應</vt:lpstr>
      <vt:lpstr>A. 醛類氧化生成羧酸的反應</vt:lpstr>
      <vt:lpstr>例題12.11</vt:lpstr>
      <vt:lpstr>B. 酮類氧化成羧酸</vt:lpstr>
      <vt:lpstr>12.10 醛或酮的還原反應</vt:lpstr>
      <vt:lpstr>A. 催化劑還原反應</vt:lpstr>
      <vt:lpstr>A. 催化劑還原反應</vt:lpstr>
      <vt:lpstr>B. 氫化金屬的還原反應</vt:lpstr>
      <vt:lpstr>B. 氫化金屬的還原反應</vt:lpstr>
      <vt:lpstr>B. 氫化金屬的還原反應</vt:lpstr>
      <vt:lpstr>B. 氫化金屬的還原反應</vt:lpstr>
      <vt:lpstr>例題12.12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 13 章</dc:title>
  <dc:creator>Fenny Lee</dc:creator>
  <cp:lastModifiedBy>Fenny Lee</cp:lastModifiedBy>
  <cp:revision>136</cp:revision>
  <dcterms:created xsi:type="dcterms:W3CDTF">2011-06-28T07:20:21Z</dcterms:created>
  <dcterms:modified xsi:type="dcterms:W3CDTF">2015-05-28T01:41:33Z</dcterms:modified>
</cp:coreProperties>
</file>