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7" r:id="rId32"/>
    <p:sldId id="295" r:id="rId33"/>
    <p:sldId id="296" r:id="rId34"/>
    <p:sldId id="298" r:id="rId35"/>
    <p:sldId id="299" r:id="rId36"/>
    <p:sldId id="30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CEC2"/>
    <a:srgbClr val="002776"/>
    <a:srgbClr val="FE7F00"/>
    <a:srgbClr val="003399"/>
    <a:srgbClr val="FFCC00"/>
    <a:srgbClr val="969696"/>
    <a:srgbClr val="7B18E8"/>
    <a:srgbClr val="FFFFBF"/>
    <a:srgbClr val="E4D61C"/>
    <a:srgbClr val="6BC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0" d="100"/>
          <a:sy n="80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TW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8AEBE-BCF9-4DA0-8DE8-02ACD8386F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417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683568" y="5373216"/>
            <a:ext cx="7772400" cy="132600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 smtClean="0">
                <a:solidFill>
                  <a:srgbClr val="00277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dirty="0" smtClean="0"/>
          </a:p>
        </p:txBody>
      </p:sp>
      <p:sp>
        <p:nvSpPr>
          <p:cNvPr id="42015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797152"/>
            <a:ext cx="7776864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 sz="3200" b="1" smtClean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5184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86CD-F511-4EEB-A0ED-70801BDA50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40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2" y="3573016"/>
            <a:ext cx="7772400" cy="1362075"/>
          </a:xfrm>
        </p:spPr>
        <p:txBody>
          <a:bodyPr anchor="t"/>
          <a:lstStyle>
            <a:lvl1pPr algn="ctr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422" y="2072829"/>
            <a:ext cx="7772400" cy="1386383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59008-BACC-4FA6-82AF-59785DE9F926}" type="slidenum">
              <a:rPr lang="en-US" altLang="zh-TW"/>
              <a:pPr/>
              <a:t>‹#›</a:t>
            </a:fld>
            <a:endParaRPr lang="en-US" altLang="zh-TW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783685" y="3531220"/>
            <a:ext cx="777686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0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DB387-C46D-4DB0-AAE8-9007EA61FB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1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47246-20E3-474B-AF10-F3E75A5B509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0B099-C29F-48AA-9EE1-94DFFD9F4D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6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3D16C-4916-490F-8B03-2D3B31926D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2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4A0A8-3CF8-4334-9BAB-82D4E79D0B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8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6388" y="1340768"/>
            <a:ext cx="85344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0" y="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Candara" panose="020E0502030303020204" pitchFamily="34" charset="0"/>
                <a:ea typeface="+mn-ea"/>
              </a:defRPr>
            </a:lvl1pPr>
          </a:lstStyle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04448" y="6554162"/>
            <a:ext cx="539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新細明體" charset="-120"/>
              </a:defRPr>
            </a:lvl1pPr>
          </a:lstStyle>
          <a:p>
            <a:fld id="{3FA009EA-F44F-42DC-885F-968D90E96B0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5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260648"/>
            <a:ext cx="84969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600" dirty="0">
                <a:latin typeface="+mj-ea"/>
              </a:rPr>
              <a:t>生命中的化學</a:t>
            </a:r>
            <a:endParaRPr lang="en-US" altLang="zh-TW" sz="5600" dirty="0">
              <a:latin typeface="+mj-ea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dirty="0"/>
              <a:t>Chapter </a:t>
            </a:r>
            <a:r>
              <a:rPr lang="en-US" altLang="zh-TW" dirty="0" smtClean="0"/>
              <a:t>2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2.4</a:t>
            </a:r>
            <a:r>
              <a:rPr lang="zh-TW" altLang="en-US" sz="2800" dirty="0"/>
              <a:t>　電子殼層中的電子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143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925488" y="4470707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/>
            <a:r>
              <a:rPr lang="en-US" altLang="zh-TW" sz="2000" dirty="0" smtClean="0"/>
              <a:t>(a) </a:t>
            </a:r>
            <a:r>
              <a:rPr lang="zh-TW" altLang="en-US" sz="2000" dirty="0" smtClean="0"/>
              <a:t>一個</a:t>
            </a:r>
            <a:r>
              <a:rPr lang="zh-TW" altLang="en-US" sz="2000" dirty="0"/>
              <a:t>氦原子有 </a:t>
            </a:r>
            <a:r>
              <a:rPr lang="en-US" altLang="zh-TW" sz="2000" dirty="0"/>
              <a:t>2 </a:t>
            </a:r>
            <a:r>
              <a:rPr lang="zh-TW" altLang="en-US" sz="2000" dirty="0"/>
              <a:t>個質子、</a:t>
            </a:r>
            <a:r>
              <a:rPr lang="en-US" altLang="zh-TW" sz="2000" dirty="0"/>
              <a:t>2 </a:t>
            </a:r>
            <a:r>
              <a:rPr lang="zh-TW" altLang="en-US" sz="2000" dirty="0"/>
              <a:t>個中子和 </a:t>
            </a:r>
            <a:r>
              <a:rPr lang="en-US" altLang="zh-TW" sz="2000" dirty="0"/>
              <a:t>2 </a:t>
            </a:r>
            <a:r>
              <a:rPr lang="zh-TW" altLang="en-US" sz="2000" dirty="0"/>
              <a:t>個電子</a:t>
            </a:r>
            <a:r>
              <a:rPr lang="zh-TW" altLang="en-US" sz="2000" dirty="0" smtClean="0"/>
              <a:t>。電子</a:t>
            </a:r>
            <a:r>
              <a:rPr lang="zh-TW" altLang="en-US" sz="2000" dirty="0"/>
              <a:t>充滿了電子殼層中的一個軌道，也是其最低</a:t>
            </a:r>
            <a:r>
              <a:rPr lang="zh-TW" altLang="en-US" sz="2000" dirty="0" smtClean="0"/>
              <a:t>能階；</a:t>
            </a:r>
            <a:endParaRPr lang="en-US" altLang="zh-TW" sz="2000" dirty="0" smtClean="0"/>
          </a:p>
          <a:p>
            <a:pPr marL="390525" indent="-390525"/>
            <a:r>
              <a:rPr lang="en-US" altLang="zh-TW" sz="2000" dirty="0" smtClean="0"/>
              <a:t>(</a:t>
            </a:r>
            <a:r>
              <a:rPr lang="en-US" altLang="zh-TW" sz="2000" dirty="0"/>
              <a:t>b) </a:t>
            </a:r>
            <a:r>
              <a:rPr lang="zh-TW" altLang="en-US" sz="2000" dirty="0"/>
              <a:t>一個氮原子有 </a:t>
            </a:r>
            <a:r>
              <a:rPr lang="en-US" altLang="zh-TW" sz="2000" dirty="0"/>
              <a:t>7 </a:t>
            </a:r>
            <a:r>
              <a:rPr lang="zh-TW" altLang="en-US" sz="2000" dirty="0"/>
              <a:t>個質子、</a:t>
            </a:r>
            <a:r>
              <a:rPr lang="en-US" altLang="zh-TW" sz="2000" dirty="0"/>
              <a:t>7 </a:t>
            </a:r>
            <a:r>
              <a:rPr lang="zh-TW" altLang="en-US" sz="2000" dirty="0"/>
              <a:t>個中子以及 </a:t>
            </a:r>
            <a:r>
              <a:rPr lang="en-US" altLang="zh-TW" sz="2000" dirty="0"/>
              <a:t>7 </a:t>
            </a:r>
            <a:r>
              <a:rPr lang="zh-TW" altLang="en-US" sz="2000" dirty="0" smtClean="0"/>
              <a:t>個電子</a:t>
            </a:r>
            <a:r>
              <a:rPr lang="zh-TW" altLang="en-US" sz="2000" dirty="0"/>
              <a:t>。</a:t>
            </a:r>
            <a:r>
              <a:rPr lang="en-US" altLang="zh-TW" sz="2000" dirty="0"/>
              <a:t>2 </a:t>
            </a:r>
            <a:r>
              <a:rPr lang="zh-TW" altLang="en-US" sz="2000" dirty="0"/>
              <a:t>個電子充滿最內殼層的 </a:t>
            </a:r>
            <a:r>
              <a:rPr lang="en-US" altLang="zh-TW" sz="2000" i="1" dirty="0"/>
              <a:t>s </a:t>
            </a:r>
            <a:r>
              <a:rPr lang="zh-TW" altLang="en-US" sz="2000" dirty="0"/>
              <a:t>軌道，</a:t>
            </a:r>
            <a:r>
              <a:rPr lang="en-US" altLang="zh-TW" sz="2000" dirty="0"/>
              <a:t>5 </a:t>
            </a:r>
            <a:r>
              <a:rPr lang="zh-TW" altLang="en-US" sz="2000" dirty="0"/>
              <a:t>個電子</a:t>
            </a:r>
            <a:r>
              <a:rPr lang="zh-TW" altLang="en-US" sz="2000" dirty="0" smtClean="0"/>
              <a:t>則占</a:t>
            </a:r>
            <a:r>
              <a:rPr lang="zh-TW" altLang="en-US" sz="2000" dirty="0"/>
              <a:t>據第二殼層的 </a:t>
            </a:r>
            <a:r>
              <a:rPr lang="en-US" altLang="zh-TW" sz="2000" i="1" dirty="0"/>
              <a:t>p </a:t>
            </a:r>
            <a:r>
              <a:rPr lang="zh-TW" altLang="en-US" sz="2000" dirty="0"/>
              <a:t>軌道。由於第二殼層的軌道能</a:t>
            </a:r>
            <a:r>
              <a:rPr lang="zh-TW" altLang="en-US" sz="2000" dirty="0" smtClean="0"/>
              <a:t>容納</a:t>
            </a:r>
            <a:r>
              <a:rPr lang="zh-TW" altLang="en-US" sz="2000" dirty="0"/>
              <a:t>最多 </a:t>
            </a:r>
            <a:r>
              <a:rPr lang="en-US" altLang="zh-TW" sz="2000" dirty="0"/>
              <a:t>8 </a:t>
            </a:r>
            <a:r>
              <a:rPr lang="zh-TW" altLang="en-US" sz="2000" dirty="0"/>
              <a:t>個電子，因此氮原子的外層電子殼上有 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個</a:t>
            </a:r>
            <a:r>
              <a:rPr lang="zh-TW" altLang="en-US" sz="2000" dirty="0"/>
              <a:t>空位</a:t>
            </a:r>
          </a:p>
        </p:txBody>
      </p:sp>
    </p:spTree>
    <p:extLst>
      <p:ext uri="{BB962C8B-B14F-4D97-AF65-F5344CB8AC3E}">
        <p14:creationId xmlns:p14="http://schemas.microsoft.com/office/powerpoint/2010/main" val="141499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2.2</a:t>
            </a:r>
            <a:r>
              <a:rPr lang="zh-TW" altLang="en-US" dirty="0"/>
              <a:t>　 離子與同位素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離子：原子</a:t>
            </a:r>
            <a:r>
              <a:rPr lang="zh-TW" altLang="en-US" dirty="0"/>
              <a:t>會從其外層的殼層得到</a:t>
            </a:r>
            <a:r>
              <a:rPr lang="zh-TW" altLang="en-US" dirty="0" smtClean="0"/>
              <a:t>或失去</a:t>
            </a:r>
            <a:r>
              <a:rPr lang="zh-TW" altLang="en-US" dirty="0"/>
              <a:t>電子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/>
              <a:t>同位素：具有</a:t>
            </a:r>
            <a:r>
              <a:rPr lang="zh-TW" altLang="en-US" dirty="0" smtClean="0"/>
              <a:t>相同質子數但</a:t>
            </a:r>
            <a:r>
              <a:rPr lang="zh-TW" altLang="en-US" dirty="0"/>
              <a:t>中子數目不同的</a:t>
            </a:r>
            <a:r>
              <a:rPr lang="zh-TW" altLang="en-US" dirty="0" smtClean="0"/>
              <a:t>原子</a:t>
            </a:r>
            <a:endParaRPr lang="en-US" altLang="zh-TW" dirty="0" smtClean="0"/>
          </a:p>
          <a:p>
            <a:pPr lvl="1">
              <a:spcBef>
                <a:spcPts val="725"/>
              </a:spcBef>
            </a:pPr>
            <a:r>
              <a:rPr lang="zh-TW" altLang="en-US" dirty="0"/>
              <a:t>自然界中</a:t>
            </a:r>
            <a:r>
              <a:rPr lang="zh-TW" altLang="en-US" dirty="0" smtClean="0"/>
              <a:t>大多數</a:t>
            </a:r>
            <a:r>
              <a:rPr lang="zh-TW" altLang="en-US" dirty="0"/>
              <a:t>的元素，是由不同的同位素混合而成</a:t>
            </a:r>
            <a:endParaRPr lang="en-US" altLang="zh-TW" dirty="0" smtClean="0"/>
          </a:p>
          <a:p>
            <a:pPr lvl="1">
              <a:spcBef>
                <a:spcPts val="725"/>
              </a:spcBef>
            </a:pPr>
            <a:endParaRPr lang="en-US" altLang="zh-TW" dirty="0"/>
          </a:p>
          <a:p>
            <a:pPr>
              <a:spcBef>
                <a:spcPts val="1800"/>
              </a:spcBef>
            </a:pPr>
            <a:endParaRPr lang="en-US" altLang="zh-TW" dirty="0" smtClean="0"/>
          </a:p>
          <a:p>
            <a:pPr>
              <a:spcBef>
                <a:spcPts val="1800"/>
              </a:spcBef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2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2.5</a:t>
            </a:r>
            <a:r>
              <a:rPr lang="zh-TW" altLang="en-US" sz="2800" dirty="0"/>
              <a:t>　成為鈉離子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7435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320230" y="5157192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一個電中性的鈉原子有 </a:t>
            </a:r>
            <a:r>
              <a:rPr lang="en-US" altLang="zh-TW" sz="2000" dirty="0"/>
              <a:t>11 </a:t>
            </a:r>
            <a:r>
              <a:rPr lang="zh-TW" altLang="en-US" sz="2000" dirty="0"/>
              <a:t>個質子與 </a:t>
            </a:r>
            <a:r>
              <a:rPr lang="en-US" altLang="zh-TW" sz="2000" dirty="0"/>
              <a:t>11 </a:t>
            </a:r>
            <a:r>
              <a:rPr lang="zh-TW" altLang="en-US" sz="2000" dirty="0"/>
              <a:t>個電子。</a:t>
            </a:r>
            <a:r>
              <a:rPr lang="zh-TW" altLang="en-US" sz="2000" dirty="0" smtClean="0"/>
              <a:t>當失去</a:t>
            </a:r>
            <a:r>
              <a:rPr lang="zh-TW" altLang="en-US" sz="2000" dirty="0"/>
              <a:t>一個電子時，成為帶有一個正電價的鈉離子。</a:t>
            </a:r>
            <a:r>
              <a:rPr lang="zh-TW" altLang="en-US" sz="2000" dirty="0" smtClean="0"/>
              <a:t>鈉離子</a:t>
            </a:r>
            <a:r>
              <a:rPr lang="zh-TW" altLang="en-US" sz="2000" dirty="0"/>
              <a:t>有 </a:t>
            </a:r>
            <a:r>
              <a:rPr lang="en-US" altLang="zh-TW" sz="2000" dirty="0"/>
              <a:t>11 </a:t>
            </a:r>
            <a:r>
              <a:rPr lang="zh-TW" altLang="en-US" sz="2000" dirty="0"/>
              <a:t>個質子與 </a:t>
            </a:r>
            <a:r>
              <a:rPr lang="en-US" altLang="zh-TW" sz="2000" dirty="0"/>
              <a:t>10 </a:t>
            </a:r>
            <a:r>
              <a:rPr lang="zh-TW" altLang="en-US" sz="2000" dirty="0"/>
              <a:t>個電子</a:t>
            </a:r>
          </a:p>
        </p:txBody>
      </p:sp>
    </p:spTree>
    <p:extLst>
      <p:ext uri="{BB962C8B-B14F-4D97-AF65-F5344CB8AC3E}">
        <p14:creationId xmlns:p14="http://schemas.microsoft.com/office/powerpoint/2010/main" val="17501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2.6</a:t>
            </a:r>
            <a:r>
              <a:rPr lang="zh-TW" altLang="en-US" sz="2800" dirty="0"/>
              <a:t>　碳元素的同位素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4" y="1562894"/>
            <a:ext cx="77470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61926" y="4293096"/>
            <a:ext cx="7810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最常見的三種碳同位素，碳</a:t>
            </a:r>
            <a:r>
              <a:rPr lang="en-US" altLang="zh-TW" sz="2000" dirty="0"/>
              <a:t>-12</a:t>
            </a:r>
            <a:r>
              <a:rPr lang="zh-TW" altLang="en-US" sz="2000" dirty="0"/>
              <a:t>、碳</a:t>
            </a:r>
            <a:r>
              <a:rPr lang="en-US" altLang="zh-TW" sz="2000" dirty="0"/>
              <a:t>-13 </a:t>
            </a:r>
            <a:r>
              <a:rPr lang="zh-TW" altLang="en-US" sz="2000" dirty="0"/>
              <a:t>以及碳</a:t>
            </a:r>
            <a:r>
              <a:rPr lang="en-US" altLang="zh-TW" sz="2000" dirty="0"/>
              <a:t>-14</a:t>
            </a:r>
            <a:r>
              <a:rPr lang="zh-TW" altLang="en-US" sz="2000" dirty="0"/>
              <a:t>。圖上「黃色雲狀物」代表軌道上旋繞的電子，三種</a:t>
            </a:r>
            <a:r>
              <a:rPr lang="zh-TW" altLang="en-US" sz="2000" dirty="0" smtClean="0"/>
              <a:t>同位素的</a:t>
            </a:r>
            <a:r>
              <a:rPr lang="zh-TW" altLang="en-US" sz="2000" dirty="0"/>
              <a:t>電子數都相同。質子以紫色顯示，而中子則用粉紅色顯示</a:t>
            </a:r>
          </a:p>
        </p:txBody>
      </p:sp>
    </p:spTree>
    <p:extLst>
      <p:ext uri="{BB962C8B-B14F-4D97-AF65-F5344CB8AC3E}">
        <p14:creationId xmlns:p14="http://schemas.microsoft.com/office/powerpoint/2010/main" val="31876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</a:t>
            </a:r>
            <a:r>
              <a:rPr lang="zh-TW" altLang="en-US" dirty="0"/>
              <a:t>　放射性</a:t>
            </a:r>
            <a:r>
              <a:rPr lang="zh-TW" altLang="en-US" dirty="0" smtClean="0"/>
              <a:t>衰變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一些同位素則較罕見且</a:t>
            </a:r>
            <a:r>
              <a:rPr lang="zh-TW" altLang="en-US" dirty="0"/>
              <a:t>不穩定，其原子核會分裂</a:t>
            </a:r>
            <a:r>
              <a:rPr lang="zh-TW" altLang="en-US" dirty="0" smtClean="0"/>
              <a:t>釋出顆粒</a:t>
            </a:r>
            <a:r>
              <a:rPr lang="zh-TW" altLang="en-US" dirty="0"/>
              <a:t>，降低其原子</a:t>
            </a:r>
            <a:r>
              <a:rPr lang="zh-TW" altLang="en-US" dirty="0" smtClean="0"/>
              <a:t>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</a:t>
            </a:r>
            <a:r>
              <a:rPr lang="zh-TW" altLang="en-US" dirty="0"/>
              <a:t>過程稱為放射性</a:t>
            </a:r>
            <a:r>
              <a:rPr lang="zh-TW" altLang="en-US" dirty="0" smtClean="0"/>
              <a:t>衰變</a:t>
            </a:r>
            <a:endParaRPr lang="en-US" altLang="zh-TW" dirty="0" smtClean="0"/>
          </a:p>
          <a:p>
            <a:r>
              <a:rPr lang="zh-TW" altLang="en-US" dirty="0"/>
              <a:t>放射性同位素有多種</a:t>
            </a:r>
            <a:r>
              <a:rPr lang="zh-TW" altLang="en-US" dirty="0" smtClean="0"/>
              <a:t>用途</a:t>
            </a:r>
            <a:endParaRPr lang="en-US" altLang="zh-TW" dirty="0" smtClean="0"/>
          </a:p>
          <a:p>
            <a:pPr lvl="1"/>
            <a:r>
              <a:rPr lang="zh-TW" altLang="en-US" dirty="0"/>
              <a:t>醫學</a:t>
            </a:r>
            <a:r>
              <a:rPr lang="zh-TW" altLang="en-US" dirty="0" smtClean="0"/>
              <a:t>程序</a:t>
            </a:r>
            <a:endParaRPr lang="en-US" altLang="zh-TW" dirty="0" smtClean="0"/>
          </a:p>
          <a:p>
            <a:pPr lvl="1"/>
            <a:r>
              <a:rPr lang="zh-TW" altLang="en-US" dirty="0"/>
              <a:t>定化石年代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65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</a:t>
            </a:r>
            <a:r>
              <a:rPr lang="zh-TW" altLang="en-US" dirty="0"/>
              <a:t>　放射性追蹤</a:t>
            </a:r>
            <a:r>
              <a:rPr lang="zh-TW" altLang="en-US" dirty="0" smtClean="0"/>
              <a:t>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4481636" cy="3816424"/>
          </a:xfrm>
        </p:spPr>
        <p:txBody>
          <a:bodyPr/>
          <a:lstStyle/>
          <a:p>
            <a:r>
              <a:rPr lang="zh-TW" altLang="en-US" dirty="0"/>
              <a:t>短</a:t>
            </a:r>
            <a:r>
              <a:rPr lang="zh-TW" altLang="en-US" dirty="0" smtClean="0"/>
              <a:t>壽命同位素</a:t>
            </a:r>
            <a:endParaRPr lang="en-US" altLang="zh-TW" dirty="0" smtClean="0"/>
          </a:p>
          <a:p>
            <a:pPr lvl="1"/>
            <a:r>
              <a:rPr lang="zh-TW" altLang="en-US" dirty="0"/>
              <a:t>衰變比較快，產生無害的</a:t>
            </a:r>
            <a:r>
              <a:rPr lang="zh-TW" altLang="en-US" dirty="0" smtClean="0"/>
              <a:t>產物</a:t>
            </a:r>
            <a:endParaRPr lang="en-US" altLang="zh-TW" dirty="0" smtClean="0"/>
          </a:p>
          <a:p>
            <a:pPr lvl="1"/>
            <a:r>
              <a:rPr lang="zh-TW" altLang="en-US" dirty="0"/>
              <a:t>其</a:t>
            </a:r>
            <a:r>
              <a:rPr lang="zh-TW" altLang="en-US" dirty="0" smtClean="0"/>
              <a:t>放射性可</a:t>
            </a:r>
            <a:r>
              <a:rPr lang="zh-TW" altLang="en-US" dirty="0"/>
              <a:t>被實驗室的儀器偵測出來，可提供重要</a:t>
            </a:r>
            <a:r>
              <a:rPr lang="zh-TW" altLang="en-US" dirty="0" smtClean="0"/>
              <a:t>的身體</a:t>
            </a:r>
            <a:r>
              <a:rPr lang="zh-TW" altLang="en-US" dirty="0"/>
              <a:t>診斷功能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049" y="1412776"/>
            <a:ext cx="38385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12583" y="5359817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 </a:t>
            </a:r>
            <a:r>
              <a:rPr lang="en-US" altLang="zh-TW" dirty="0"/>
              <a:t>2.7</a:t>
            </a:r>
            <a:r>
              <a:rPr lang="zh-TW" altLang="en-US" dirty="0"/>
              <a:t>　使用放射性追蹤物檢查癌症</a:t>
            </a:r>
          </a:p>
        </p:txBody>
      </p:sp>
    </p:spTree>
    <p:extLst>
      <p:ext uri="{BB962C8B-B14F-4D97-AF65-F5344CB8AC3E}">
        <p14:creationId xmlns:p14="http://schemas.microsoft.com/office/powerpoint/2010/main" val="17093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2.8</a:t>
            </a:r>
            <a:r>
              <a:rPr lang="zh-TW" altLang="en-US" sz="2800" dirty="0"/>
              <a:t>　放射性同位素定年代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96875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3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</a:t>
            </a:r>
            <a:r>
              <a:rPr lang="zh-TW" altLang="en-US" dirty="0"/>
              <a:t>　分子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分子是</a:t>
            </a:r>
            <a:r>
              <a:rPr lang="zh-TW" altLang="en-US" dirty="0"/>
              <a:t>由一群原子</a:t>
            </a:r>
            <a:r>
              <a:rPr lang="zh-TW" altLang="en-US" dirty="0" smtClean="0"/>
              <a:t>以</a:t>
            </a:r>
            <a:r>
              <a:rPr lang="zh-TW" altLang="en-US" dirty="0"/>
              <a:t>化學鍵</a:t>
            </a:r>
            <a:r>
              <a:rPr lang="zh-TW" altLang="en-US" dirty="0" smtClean="0"/>
              <a:t>將</a:t>
            </a:r>
            <a:r>
              <a:rPr lang="zh-TW" altLang="en-US" dirty="0"/>
              <a:t>其聚集而</a:t>
            </a:r>
            <a:r>
              <a:rPr lang="zh-TW" altLang="en-US" dirty="0" smtClean="0"/>
              <a:t>成</a:t>
            </a:r>
            <a:endParaRPr lang="en-US" altLang="zh-TW" dirty="0" smtClean="0"/>
          </a:p>
          <a:p>
            <a:r>
              <a:rPr lang="zh-TW" altLang="en-US" dirty="0"/>
              <a:t>化學鍵有三個主要的種類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離子鍵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共</a:t>
            </a:r>
            <a:r>
              <a:rPr lang="zh-TW" altLang="en-US" dirty="0"/>
              <a:t>價</a:t>
            </a:r>
            <a:r>
              <a:rPr lang="zh-TW" altLang="en-US" dirty="0" smtClean="0"/>
              <a:t>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氫鍵</a:t>
            </a:r>
            <a:endParaRPr lang="en-US" altLang="zh-TW" dirty="0" smtClean="0"/>
          </a:p>
          <a:p>
            <a:r>
              <a:rPr lang="zh-TW" altLang="en-US" dirty="0"/>
              <a:t>一種重要的微弱化學吸引力，是</a:t>
            </a:r>
            <a:r>
              <a:rPr lang="zh-TW" altLang="en-US" dirty="0"/>
              <a:t>一種不具方向性的吸引力，稱為凡得瓦力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19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</a:t>
            </a:r>
            <a:r>
              <a:rPr lang="zh-TW" altLang="en-US" dirty="0"/>
              <a:t>　離子</a:t>
            </a:r>
            <a:r>
              <a:rPr lang="zh-TW" altLang="en-US" dirty="0" smtClean="0"/>
              <a:t>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離子</a:t>
            </a:r>
            <a:r>
              <a:rPr lang="zh-TW" altLang="en-US" dirty="0" smtClean="0"/>
              <a:t>鍵的</a:t>
            </a:r>
            <a:r>
              <a:rPr lang="zh-TW" altLang="en-US" dirty="0"/>
              <a:t>化學鍵是由相反</a:t>
            </a:r>
            <a:r>
              <a:rPr lang="zh-TW" altLang="en-US" dirty="0" smtClean="0"/>
              <a:t>電價</a:t>
            </a:r>
            <a:r>
              <a:rPr lang="zh-TW" altLang="en-US" dirty="0"/>
              <a:t>互相吸引而</a:t>
            </a:r>
            <a:r>
              <a:rPr lang="zh-TW" altLang="en-US" dirty="0" smtClean="0"/>
              <a:t>來</a:t>
            </a:r>
            <a:endParaRPr lang="en-US" altLang="zh-TW" dirty="0" smtClean="0"/>
          </a:p>
          <a:p>
            <a:r>
              <a:rPr lang="zh-TW" altLang="en-US" dirty="0"/>
              <a:t>由這些鍵組成的分子通常作為晶體最</a:t>
            </a:r>
            <a:r>
              <a:rPr lang="zh-TW" altLang="en-US" dirty="0" smtClean="0"/>
              <a:t>穩定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18</a:t>
            </a:fld>
            <a:endParaRPr lang="en-US" altLang="zh-TW"/>
          </a:p>
        </p:txBody>
      </p:sp>
      <p:grpSp>
        <p:nvGrpSpPr>
          <p:cNvPr id="8" name="群組 7"/>
          <p:cNvGrpSpPr/>
          <p:nvPr/>
        </p:nvGrpSpPr>
        <p:grpSpPr>
          <a:xfrm>
            <a:off x="971600" y="2721471"/>
            <a:ext cx="3470279" cy="3764399"/>
            <a:chOff x="4213760" y="1331476"/>
            <a:chExt cx="4353074" cy="4722014"/>
          </a:xfrm>
        </p:grpSpPr>
        <p:grpSp>
          <p:nvGrpSpPr>
            <p:cNvPr id="6" name="群組 5"/>
            <p:cNvGrpSpPr/>
            <p:nvPr/>
          </p:nvGrpSpPr>
          <p:grpSpPr>
            <a:xfrm>
              <a:off x="4213760" y="1700808"/>
              <a:ext cx="4353074" cy="4352682"/>
              <a:chOff x="1542901" y="704850"/>
              <a:chExt cx="5501754" cy="550125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2901" y="704850"/>
                <a:ext cx="5495925" cy="272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8730" y="3501008"/>
                <a:ext cx="5495925" cy="2705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矩形 6"/>
            <p:cNvSpPr/>
            <p:nvPr/>
          </p:nvSpPr>
          <p:spPr>
            <a:xfrm>
              <a:off x="6064825" y="1331476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b="1" dirty="0">
                  <a:latin typeface="+mj-ea"/>
                  <a:ea typeface="+mj-ea"/>
                </a:rPr>
                <a:t>食鹽</a:t>
              </a:r>
              <a:endParaRPr lang="zh-TW" altLang="en-US" sz="2000" b="1" dirty="0">
                <a:latin typeface="+mj-ea"/>
                <a:ea typeface="+mj-ea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33657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37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</a:t>
            </a:r>
            <a:r>
              <a:rPr lang="zh-TW" altLang="en-US" dirty="0"/>
              <a:t>　共價鍵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2160240"/>
          </a:xfrm>
        </p:spPr>
        <p:txBody>
          <a:bodyPr/>
          <a:lstStyle/>
          <a:p>
            <a:r>
              <a:rPr lang="zh-TW" altLang="en-US" dirty="0"/>
              <a:t>當二個原子間互相分享電子而</a:t>
            </a:r>
            <a:r>
              <a:rPr lang="zh-TW" altLang="en-US" dirty="0" smtClean="0"/>
              <a:t>形成</a:t>
            </a:r>
            <a:r>
              <a:rPr lang="zh-TW" altLang="en-US" dirty="0"/>
              <a:t>強的</a:t>
            </a:r>
            <a:r>
              <a:rPr lang="zh-TW" altLang="en-US" dirty="0" smtClean="0"/>
              <a:t>化學鍵結</a:t>
            </a:r>
            <a:endParaRPr lang="en-US" altLang="zh-TW" dirty="0" smtClean="0"/>
          </a:p>
          <a:p>
            <a:pPr lvl="1"/>
            <a:r>
              <a:rPr lang="zh-TW" altLang="en-US" dirty="0"/>
              <a:t>共享的電子</a:t>
            </a:r>
            <a:r>
              <a:rPr lang="zh-TW" altLang="en-US" dirty="0" smtClean="0"/>
              <a:t>根據</a:t>
            </a:r>
            <a:r>
              <a:rPr lang="zh-TW" altLang="en-US" dirty="0"/>
              <a:t>其最外電子</a:t>
            </a:r>
            <a:r>
              <a:rPr lang="zh-TW" altLang="en-US" dirty="0" smtClean="0"/>
              <a:t>殼層</a:t>
            </a:r>
            <a:r>
              <a:rPr lang="zh-TW" altLang="en-US" dirty="0"/>
              <a:t>還需要幾個電子才能滿載而</a:t>
            </a:r>
            <a:r>
              <a:rPr lang="zh-TW" altLang="en-US" dirty="0" smtClean="0"/>
              <a:t>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共</a:t>
            </a:r>
            <a:r>
              <a:rPr lang="zh-TW" altLang="en-US" dirty="0"/>
              <a:t>價鍵比離子鍵更</a:t>
            </a:r>
            <a:r>
              <a:rPr lang="zh-TW" altLang="en-US" dirty="0" smtClean="0"/>
              <a:t>強且</a:t>
            </a:r>
            <a:r>
              <a:rPr lang="zh-TW" altLang="en-US" dirty="0"/>
              <a:t>非常具有</a:t>
            </a:r>
            <a:r>
              <a:rPr lang="zh-TW" altLang="en-US" dirty="0" smtClean="0"/>
              <a:t>方向性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5196"/>
            <a:ext cx="3931803" cy="165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62" y="3692694"/>
            <a:ext cx="4312081" cy="228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9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</a:t>
            </a:r>
            <a:r>
              <a:rPr lang="zh-TW" altLang="en-US" dirty="0"/>
              <a:t>　</a:t>
            </a:r>
            <a:r>
              <a:rPr lang="zh-TW" altLang="en-US" dirty="0" smtClean="0"/>
              <a:t>物質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生物是化學</a:t>
            </a:r>
            <a:r>
              <a:rPr lang="zh-TW" altLang="en-US" dirty="0" smtClean="0"/>
              <a:t>機器</a:t>
            </a:r>
            <a:endParaRPr lang="en-US" altLang="zh-TW" dirty="0" smtClean="0"/>
          </a:p>
          <a:p>
            <a:pPr lvl="1"/>
            <a:r>
              <a:rPr lang="zh-TW" altLang="en-US" dirty="0"/>
              <a:t> 人們</a:t>
            </a:r>
            <a:r>
              <a:rPr lang="zh-TW" altLang="en-US" dirty="0" smtClean="0"/>
              <a:t>必須</a:t>
            </a:r>
            <a:r>
              <a:rPr lang="zh-TW" altLang="en-US" dirty="0"/>
              <a:t>學習</a:t>
            </a:r>
            <a:r>
              <a:rPr lang="zh-TW" altLang="en-US" dirty="0" smtClean="0"/>
              <a:t>化學才能了解生物學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/>
              <a:t>宇宙中的任何實物都有質量並占據空間</a:t>
            </a:r>
            <a:r>
              <a:rPr lang="zh-TW" altLang="en-US" dirty="0" smtClean="0"/>
              <a:t>，稱作</a:t>
            </a:r>
            <a:r>
              <a:rPr lang="zh-TW" altLang="en-US" dirty="0"/>
              <a:t>物質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所有</a:t>
            </a:r>
            <a:r>
              <a:rPr lang="zh-TW" altLang="en-US" dirty="0"/>
              <a:t>的物質都是</a:t>
            </a:r>
            <a:r>
              <a:rPr lang="zh-TW" altLang="en-US" dirty="0" smtClean="0"/>
              <a:t>由原子構成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540348"/>
            <a:ext cx="2911644" cy="203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296144" y="549794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600" dirty="0"/>
              <a:t>圖 </a:t>
            </a:r>
            <a:r>
              <a:rPr lang="en-US" altLang="zh-TW" sz="1600" dirty="0"/>
              <a:t>2.1</a:t>
            </a:r>
            <a:r>
              <a:rPr lang="zh-TW" altLang="en-US" sz="1600" dirty="0"/>
              <a:t>　補充電解質</a:t>
            </a:r>
          </a:p>
          <a:p>
            <a:r>
              <a:rPr lang="zh-TW" altLang="en-US" sz="1600" dirty="0"/>
              <a:t>劇烈運動時，運動員會喝含「電解質」</a:t>
            </a:r>
            <a:r>
              <a:rPr lang="en-US" altLang="zh-TW" sz="1600" dirty="0"/>
              <a:t>(electrolyte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的</a:t>
            </a:r>
            <a:r>
              <a:rPr lang="zh-TW" altLang="en-US" sz="1600" dirty="0"/>
              <a:t>飲料，這些化學物如鈣、鉀、鈉對肌肉的收縮很</a:t>
            </a:r>
            <a:r>
              <a:rPr lang="zh-TW" altLang="en-US" sz="1600" dirty="0" smtClean="0"/>
              <a:t>重要</a:t>
            </a:r>
            <a:r>
              <a:rPr lang="zh-TW" altLang="en-US" sz="1600" dirty="0"/>
              <a:t>。脫水時會造成電解質的消耗</a:t>
            </a:r>
          </a:p>
        </p:txBody>
      </p:sp>
    </p:spTree>
    <p:extLst>
      <p:ext uri="{BB962C8B-B14F-4D97-AF65-F5344CB8AC3E}">
        <p14:creationId xmlns:p14="http://schemas.microsoft.com/office/powerpoint/2010/main" val="17096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</a:t>
            </a:r>
            <a:r>
              <a:rPr lang="zh-TW" altLang="en-US" dirty="0"/>
              <a:t>　極性與非極性共價</a:t>
            </a:r>
            <a:r>
              <a:rPr lang="zh-TW" altLang="en-US" dirty="0" smtClean="0"/>
              <a:t>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當二個原子間</a:t>
            </a:r>
            <a:r>
              <a:rPr lang="zh-TW" altLang="en-US" dirty="0" smtClean="0"/>
              <a:t>形成共</a:t>
            </a:r>
            <a:r>
              <a:rPr lang="zh-TW" altLang="en-US" dirty="0"/>
              <a:t>價鍵時，其中的一個原子核可能對</a:t>
            </a:r>
            <a:r>
              <a:rPr lang="zh-TW" altLang="en-US" dirty="0" smtClean="0"/>
              <a:t>共享的</a:t>
            </a:r>
            <a:r>
              <a:rPr lang="zh-TW" altLang="en-US" dirty="0"/>
              <a:t>電子更具</a:t>
            </a:r>
            <a:r>
              <a:rPr lang="zh-TW" altLang="en-US" dirty="0" smtClean="0"/>
              <a:t>吸引力</a:t>
            </a:r>
            <a:r>
              <a:rPr lang="zh-TW" altLang="en-US" dirty="0"/>
              <a:t>，這種現象稱為電負</a:t>
            </a:r>
            <a:r>
              <a:rPr lang="zh-TW" altLang="en-US" dirty="0" smtClean="0"/>
              <a:t>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</a:t>
            </a:r>
            <a:r>
              <a:rPr lang="zh-TW" altLang="en-US" dirty="0"/>
              <a:t>在分子內產生微小的部分負電荷和正電荷，現在稱為極性</a:t>
            </a:r>
            <a:r>
              <a:rPr lang="zh-TW" altLang="en-US" dirty="0" smtClean="0"/>
              <a:t>分子</a:t>
            </a:r>
            <a:endParaRPr lang="zh-TW" altLang="en-US" dirty="0"/>
          </a:p>
          <a:p>
            <a:pPr lvl="1"/>
            <a:r>
              <a:rPr lang="zh-TW" altLang="en-US" dirty="0" smtClean="0"/>
              <a:t>當</a:t>
            </a:r>
            <a:r>
              <a:rPr lang="zh-TW" altLang="en-US" dirty="0"/>
              <a:t>共價鍵的共用電子在特定原子</a:t>
            </a:r>
            <a:r>
              <a:rPr lang="zh-TW" altLang="en-US" dirty="0" smtClean="0"/>
              <a:t>附近停留更</a:t>
            </a:r>
            <a:r>
              <a:rPr lang="zh-TW" altLang="en-US" dirty="0"/>
              <a:t>多時間時，形成極性共價</a:t>
            </a:r>
            <a:r>
              <a:rPr lang="zh-TW" altLang="en-US" dirty="0" smtClean="0"/>
              <a:t>鍵</a:t>
            </a:r>
            <a:endParaRPr lang="zh-TW" altLang="en-US" dirty="0"/>
          </a:p>
          <a:p>
            <a:pPr lvl="1"/>
            <a:r>
              <a:rPr lang="zh-TW" altLang="en-US" dirty="0" smtClean="0"/>
              <a:t>當</a:t>
            </a:r>
            <a:r>
              <a:rPr lang="zh-TW" altLang="en-US" dirty="0"/>
              <a:t>兩個原子之間存在均等的電子共享時，形成非極性共價鍵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9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</a:t>
            </a:r>
            <a:r>
              <a:rPr lang="zh-TW" altLang="en-US" dirty="0"/>
              <a:t>　氫鍵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一個氫鍵中，一個極性分子帶正電性</a:t>
            </a:r>
            <a:r>
              <a:rPr lang="zh-TW" altLang="en-US" dirty="0" smtClean="0"/>
              <a:t>的氫</a:t>
            </a:r>
            <a:r>
              <a:rPr lang="zh-TW" altLang="en-US" dirty="0"/>
              <a:t>原子，可與另一極性分子帶負電性的原子</a:t>
            </a:r>
            <a:r>
              <a:rPr lang="zh-TW" altLang="en-US" dirty="0" smtClean="0"/>
              <a:t>相吸引</a:t>
            </a:r>
            <a:endParaRPr lang="zh-TW" altLang="en-US" dirty="0"/>
          </a:p>
          <a:p>
            <a:r>
              <a:rPr lang="zh-TW" altLang="en-US" dirty="0" smtClean="0"/>
              <a:t>一個</a:t>
            </a:r>
            <a:r>
              <a:rPr lang="zh-TW" altLang="en-US" dirty="0"/>
              <a:t>極性</a:t>
            </a:r>
            <a:r>
              <a:rPr lang="zh-TW" altLang="en-US" dirty="0" smtClean="0"/>
              <a:t>分</a:t>
            </a:r>
            <a:r>
              <a:rPr lang="zh-TW" altLang="en-US" dirty="0"/>
              <a:t>子的正電端，可與另一個極性分子的負電端</a:t>
            </a:r>
            <a:r>
              <a:rPr lang="zh-TW" altLang="en-US" dirty="0" smtClean="0"/>
              <a:t>之間</a:t>
            </a:r>
            <a:r>
              <a:rPr lang="zh-TW" altLang="en-US" dirty="0"/>
              <a:t>形成</a:t>
            </a:r>
            <a:r>
              <a:rPr lang="zh-TW" altLang="en-US" dirty="0" smtClean="0"/>
              <a:t>氫鍵。</a:t>
            </a:r>
            <a:r>
              <a:rPr lang="zh-TW" altLang="en-US" dirty="0"/>
              <a:t>這種部分電價的</a:t>
            </a:r>
            <a:r>
              <a:rPr lang="zh-TW" altLang="en-US" dirty="0" smtClean="0"/>
              <a:t>吸引力</a:t>
            </a:r>
            <a:r>
              <a:rPr lang="zh-TW" altLang="en-US" dirty="0"/>
              <a:t>，使得水分子互相吸引在</a:t>
            </a:r>
            <a:r>
              <a:rPr lang="zh-TW" altLang="en-US" dirty="0" smtClean="0"/>
              <a:t>一起</a:t>
            </a:r>
            <a:endParaRPr lang="en-US" altLang="zh-TW" dirty="0" smtClean="0"/>
          </a:p>
          <a:p>
            <a:r>
              <a:rPr lang="zh-TW" altLang="en-US" dirty="0" smtClean="0"/>
              <a:t>氫鍵無法產生</a:t>
            </a:r>
            <a:r>
              <a:rPr lang="zh-TW" altLang="en-US" dirty="0"/>
              <a:t>穩定的</a:t>
            </a:r>
            <a:r>
              <a:rPr lang="zh-TW" altLang="en-US" dirty="0" smtClean="0"/>
              <a:t>分子，緊密</a:t>
            </a:r>
            <a:r>
              <a:rPr lang="zh-TW" altLang="en-US" dirty="0"/>
              <a:t>的結合來自於許多微弱吸引力的協同</a:t>
            </a:r>
            <a:r>
              <a:rPr lang="zh-TW" altLang="en-US" dirty="0" smtClean="0"/>
              <a:t>相加效應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5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2.3</a:t>
            </a:r>
            <a:r>
              <a:rPr lang="zh-TW" altLang="en-US" dirty="0"/>
              <a:t>　氫鍵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水是極性分子。水分子可與其他水</a:t>
            </a:r>
            <a:r>
              <a:rPr lang="zh-TW" altLang="en-US" dirty="0" smtClean="0"/>
              <a:t>分子</a:t>
            </a:r>
            <a:r>
              <a:rPr lang="zh-TW" altLang="en-US" dirty="0"/>
              <a:t>形成很強的氫鍵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5594350" cy="352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2.4</a:t>
            </a:r>
            <a:r>
              <a:rPr lang="zh-TW" altLang="en-US" dirty="0"/>
              <a:t>　</a:t>
            </a:r>
            <a:r>
              <a:rPr lang="zh-TW" altLang="en-US" dirty="0" smtClean="0"/>
              <a:t>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離開水人無法</a:t>
            </a:r>
            <a:r>
              <a:rPr lang="zh-TW" altLang="en-US" dirty="0" smtClean="0"/>
              <a:t>存活</a:t>
            </a:r>
            <a:endParaRPr lang="en-US" altLang="zh-TW" dirty="0" smtClean="0"/>
          </a:p>
          <a:p>
            <a:pPr lvl="1"/>
            <a:r>
              <a:rPr lang="zh-TW" altLang="en-US" dirty="0"/>
              <a:t>生命的化學，就是水的化學</a:t>
            </a:r>
            <a:endParaRPr lang="en-US" altLang="zh-TW" dirty="0"/>
          </a:p>
          <a:p>
            <a:r>
              <a:rPr lang="zh-TW" altLang="en-US" dirty="0"/>
              <a:t>水</a:t>
            </a:r>
            <a:r>
              <a:rPr lang="zh-TW" altLang="en-US" dirty="0" smtClean="0"/>
              <a:t>是極性分子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水能</a:t>
            </a:r>
            <a:r>
              <a:rPr lang="zh-TW" altLang="en-US" dirty="0"/>
              <a:t>形成</a:t>
            </a:r>
            <a:r>
              <a:rPr lang="zh-TW" altLang="en-US" dirty="0" smtClean="0"/>
              <a:t>氫鍵</a:t>
            </a:r>
            <a:endParaRPr lang="en-US" altLang="zh-TW" dirty="0" smtClean="0"/>
          </a:p>
          <a:p>
            <a:pPr lvl="1"/>
            <a:r>
              <a:rPr lang="zh-TW" altLang="en-US" dirty="0"/>
              <a:t>氫鍵賦予水獨特的特性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43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2.4</a:t>
            </a:r>
            <a:r>
              <a:rPr lang="zh-TW" altLang="en-US" dirty="0"/>
              <a:t>　</a:t>
            </a:r>
            <a:r>
              <a:rPr lang="zh-TW" altLang="en-US" dirty="0" smtClean="0"/>
              <a:t>水</a:t>
            </a:r>
            <a:r>
              <a:rPr lang="zh-TW" altLang="en-US" dirty="0"/>
              <a:t>獨特的特性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熱量</a:t>
            </a:r>
            <a:r>
              <a:rPr lang="zh-TW" altLang="en-US" dirty="0" smtClean="0"/>
              <a:t>貯蓄</a:t>
            </a:r>
            <a:endParaRPr lang="en-US" altLang="zh-TW" dirty="0" smtClean="0"/>
          </a:p>
          <a:p>
            <a:pPr lvl="1"/>
            <a:r>
              <a:rPr lang="zh-TW" altLang="en-US" dirty="0"/>
              <a:t>水的溫度上升很慢</a:t>
            </a:r>
            <a:r>
              <a:rPr lang="zh-TW" altLang="en-US" dirty="0"/>
              <a:t>，保持溫度比較</a:t>
            </a:r>
            <a:r>
              <a:rPr lang="zh-TW" altLang="en-US" dirty="0" smtClean="0"/>
              <a:t>長久</a:t>
            </a:r>
            <a:endParaRPr lang="en-US" altLang="zh-TW" dirty="0"/>
          </a:p>
          <a:p>
            <a:r>
              <a:rPr lang="zh-TW" altLang="en-US" dirty="0"/>
              <a:t>冰的</a:t>
            </a:r>
            <a:r>
              <a:rPr lang="zh-TW" altLang="en-US" dirty="0" smtClean="0"/>
              <a:t>形成</a:t>
            </a:r>
            <a:endParaRPr lang="en-US" altLang="zh-TW" dirty="0" smtClean="0"/>
          </a:p>
          <a:p>
            <a:pPr lvl="1"/>
            <a:r>
              <a:rPr lang="zh-TW" altLang="en-US" dirty="0"/>
              <a:t>在溫度夠低時，水中的氫鍵很少會</a:t>
            </a:r>
            <a:r>
              <a:rPr lang="zh-TW" altLang="en-US" dirty="0" smtClean="0"/>
              <a:t>斷開</a:t>
            </a:r>
            <a:endParaRPr lang="zh-TW" altLang="en-US" dirty="0"/>
          </a:p>
          <a:p>
            <a:pPr lvl="1"/>
            <a:r>
              <a:rPr lang="zh-TW" altLang="en-US" dirty="0"/>
              <a:t>由於氫鍵的緣故，冰中的水分子距離相對較遠，</a:t>
            </a:r>
            <a:r>
              <a:rPr lang="zh-TW" altLang="en-US" dirty="0" smtClean="0"/>
              <a:t>使得冰</a:t>
            </a:r>
            <a:r>
              <a:rPr lang="zh-TW" altLang="en-US" dirty="0"/>
              <a:t>的密度較</a:t>
            </a:r>
            <a:r>
              <a:rPr lang="zh-TW" altLang="en-US" dirty="0" smtClean="0"/>
              <a:t>低</a:t>
            </a:r>
            <a:endParaRPr lang="en-US" altLang="zh-TW" dirty="0" smtClean="0"/>
          </a:p>
          <a:p>
            <a:r>
              <a:rPr lang="zh-TW" altLang="en-US" dirty="0"/>
              <a:t>高蒸發熱</a:t>
            </a:r>
          </a:p>
          <a:p>
            <a:pPr lvl="1"/>
            <a:r>
              <a:rPr lang="zh-TW" altLang="en-US" dirty="0"/>
              <a:t>水</a:t>
            </a:r>
            <a:r>
              <a:rPr lang="zh-TW" altLang="en-US" dirty="0" smtClean="0"/>
              <a:t>需要</a:t>
            </a:r>
            <a:r>
              <a:rPr lang="zh-TW" altLang="en-US" dirty="0"/>
              <a:t>非常高的</a:t>
            </a:r>
            <a:r>
              <a:rPr lang="zh-TW" altLang="en-US" dirty="0" smtClean="0"/>
              <a:t>熱能才能蒸發，氫鍵需被破壞</a:t>
            </a:r>
            <a:endParaRPr lang="zh-TW" altLang="en-US" dirty="0"/>
          </a:p>
          <a:p>
            <a:pPr lvl="1"/>
            <a:r>
              <a:rPr lang="zh-TW" altLang="en-US" dirty="0"/>
              <a:t>當水蒸發時，它會利用這種熱能，進行蒸發</a:t>
            </a:r>
            <a:r>
              <a:rPr lang="zh-TW" altLang="en-US" dirty="0" smtClean="0"/>
              <a:t>冷卻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96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2.9</a:t>
            </a:r>
            <a:r>
              <a:rPr lang="zh-TW" altLang="en-US" sz="2800" dirty="0"/>
              <a:t>　冰的形成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9340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2.4</a:t>
            </a:r>
            <a:r>
              <a:rPr lang="zh-TW" altLang="en-US" dirty="0"/>
              <a:t>　水獨特的特性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4769668" cy="5184576"/>
          </a:xfrm>
        </p:spPr>
        <p:txBody>
          <a:bodyPr/>
          <a:lstStyle/>
          <a:p>
            <a:r>
              <a:rPr lang="zh-TW" altLang="en-US" dirty="0"/>
              <a:t>水分子被其他極性</a:t>
            </a:r>
            <a:r>
              <a:rPr lang="zh-TW" altLang="en-US" dirty="0" smtClean="0"/>
              <a:t>分子</a:t>
            </a:r>
            <a:r>
              <a:rPr lang="zh-TW" altLang="en-US" dirty="0"/>
              <a:t>互相</a:t>
            </a:r>
            <a:r>
              <a:rPr lang="zh-TW" altLang="en-US" dirty="0" smtClean="0"/>
              <a:t>聚在一起</a:t>
            </a:r>
            <a:endParaRPr lang="zh-TW" altLang="en-US" dirty="0"/>
          </a:p>
          <a:p>
            <a:pPr lvl="1"/>
            <a:r>
              <a:rPr lang="zh-TW" altLang="en-US" dirty="0"/>
              <a:t>內</a:t>
            </a:r>
            <a:r>
              <a:rPr lang="zh-TW" altLang="en-US" dirty="0" smtClean="0"/>
              <a:t>聚力 </a:t>
            </a:r>
            <a:r>
              <a:rPr lang="en-US" altLang="zh-TW" dirty="0"/>
              <a:t>- </a:t>
            </a:r>
            <a:r>
              <a:rPr lang="zh-TW" altLang="en-US" dirty="0"/>
              <a:t>當一個水分子被另一個水分子吸引時</a:t>
            </a:r>
          </a:p>
          <a:p>
            <a:pPr lvl="1"/>
            <a:r>
              <a:rPr lang="zh-TW" altLang="en-US" dirty="0"/>
              <a:t>黏著</a:t>
            </a:r>
            <a:r>
              <a:rPr lang="zh-TW" altLang="en-US" dirty="0" smtClean="0"/>
              <a:t>力 </a:t>
            </a:r>
            <a:r>
              <a:rPr lang="en-US" altLang="zh-TW" dirty="0"/>
              <a:t>- </a:t>
            </a:r>
            <a:r>
              <a:rPr lang="zh-TW" altLang="en-US" dirty="0"/>
              <a:t>當水以外的極性</a:t>
            </a:r>
            <a:r>
              <a:rPr lang="zh-TW" altLang="en-US" dirty="0" smtClean="0"/>
              <a:t>分子黏</a:t>
            </a:r>
            <a:r>
              <a:rPr lang="zh-TW" altLang="en-US" dirty="0"/>
              <a:t>著</a:t>
            </a:r>
            <a:r>
              <a:rPr lang="zh-TW" altLang="en-US" dirty="0" smtClean="0"/>
              <a:t>在</a:t>
            </a:r>
            <a:r>
              <a:rPr lang="zh-TW" altLang="en-US" dirty="0"/>
              <a:t>水分子上時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26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703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3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2.4</a:t>
            </a:r>
            <a:r>
              <a:rPr lang="zh-TW" altLang="en-US" dirty="0"/>
              <a:t>　水獨特的特性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高</a:t>
            </a:r>
            <a:r>
              <a:rPr lang="zh-TW" altLang="en-US" dirty="0" smtClean="0"/>
              <a:t>極性</a:t>
            </a:r>
            <a:endParaRPr lang="en-US" altLang="zh-TW" dirty="0" smtClean="0"/>
          </a:p>
          <a:p>
            <a:pPr lvl="1"/>
            <a:r>
              <a:rPr lang="zh-TW" altLang="en-US" dirty="0"/>
              <a:t>在一個溶液中，水分子總是盡量產生</a:t>
            </a:r>
            <a:r>
              <a:rPr lang="zh-TW" altLang="en-US" dirty="0" smtClean="0"/>
              <a:t>最多</a:t>
            </a:r>
            <a:r>
              <a:rPr lang="zh-TW" altLang="en-US" dirty="0"/>
              <a:t>的</a:t>
            </a:r>
            <a:r>
              <a:rPr lang="zh-TW" altLang="en-US" dirty="0" smtClean="0"/>
              <a:t>氫鍵</a:t>
            </a:r>
            <a:endParaRPr lang="zh-TW" altLang="en-US" dirty="0"/>
          </a:p>
          <a:p>
            <a:pPr lvl="2">
              <a:spcBef>
                <a:spcPts val="1200"/>
              </a:spcBef>
            </a:pPr>
            <a:r>
              <a:rPr lang="zh-TW" altLang="en-US" sz="2800" dirty="0" smtClean="0"/>
              <a:t>親</a:t>
            </a:r>
            <a:r>
              <a:rPr lang="zh-TW" altLang="en-US" sz="2800" dirty="0"/>
              <a:t>水性分子被水吸引並容易溶解在水</a:t>
            </a:r>
            <a:r>
              <a:rPr lang="zh-TW" altLang="en-US" sz="2800" dirty="0" smtClean="0"/>
              <a:t>中</a:t>
            </a:r>
            <a:endParaRPr lang="zh-TW" altLang="en-US" sz="2800" dirty="0"/>
          </a:p>
          <a:p>
            <a:pPr lvl="3"/>
            <a:r>
              <a:rPr lang="zh-TW" altLang="en-US" sz="2400" dirty="0">
                <a:ea typeface="+mn-ea"/>
              </a:rPr>
              <a:t>這些</a:t>
            </a:r>
            <a:r>
              <a:rPr lang="zh-TW" altLang="en-US" sz="2400" dirty="0" smtClean="0">
                <a:ea typeface="+mn-ea"/>
              </a:rPr>
              <a:t>分子是</a:t>
            </a:r>
            <a:r>
              <a:rPr lang="zh-TW" altLang="en-US" sz="2400" dirty="0">
                <a:ea typeface="+mn-ea"/>
              </a:rPr>
              <a:t>極性的並且可以形成</a:t>
            </a:r>
            <a:r>
              <a:rPr lang="zh-TW" altLang="en-US" sz="2400" dirty="0" smtClean="0">
                <a:ea typeface="+mn-ea"/>
              </a:rPr>
              <a:t>氫鍵</a:t>
            </a:r>
            <a:endParaRPr lang="en-US" altLang="zh-TW" sz="2400" dirty="0" smtClean="0">
              <a:ea typeface="+mn-ea"/>
            </a:endParaRPr>
          </a:p>
          <a:p>
            <a:pPr lvl="2">
              <a:spcBef>
                <a:spcPts val="1800"/>
              </a:spcBef>
            </a:pPr>
            <a:r>
              <a:rPr lang="zh-TW" altLang="en-US" sz="2800" dirty="0" smtClean="0"/>
              <a:t>疏水</a:t>
            </a:r>
            <a:r>
              <a:rPr lang="zh-TW" altLang="en-US" sz="2800" dirty="0"/>
              <a:t>性</a:t>
            </a:r>
            <a:r>
              <a:rPr lang="zh-TW" altLang="en-US" sz="2800" dirty="0" smtClean="0"/>
              <a:t>分子</a:t>
            </a:r>
            <a:r>
              <a:rPr lang="zh-TW" altLang="en-US" sz="2800" dirty="0"/>
              <a:t>被水排斥</a:t>
            </a:r>
            <a:r>
              <a:rPr lang="zh-TW" altLang="en-US" sz="2800" dirty="0" smtClean="0"/>
              <a:t>並且</a:t>
            </a:r>
            <a:r>
              <a:rPr lang="zh-TW" altLang="en-US" sz="2800" dirty="0"/>
              <a:t>不溶於</a:t>
            </a:r>
            <a:r>
              <a:rPr lang="zh-TW" altLang="en-US" sz="2800" dirty="0" smtClean="0"/>
              <a:t>水</a:t>
            </a:r>
            <a:endParaRPr lang="zh-TW" altLang="en-US" sz="2800" dirty="0"/>
          </a:p>
          <a:p>
            <a:pPr lvl="3"/>
            <a:r>
              <a:rPr lang="zh-TW" altLang="en-US" sz="2400" dirty="0" smtClean="0">
                <a:ea typeface="+mn-ea"/>
              </a:rPr>
              <a:t>這些</a:t>
            </a:r>
            <a:r>
              <a:rPr lang="zh-TW" altLang="en-US" sz="2400" dirty="0">
                <a:ea typeface="+mn-ea"/>
              </a:rPr>
              <a:t>分子是非極性的並且</a:t>
            </a:r>
            <a:r>
              <a:rPr lang="zh-TW" altLang="en-US" sz="2400" dirty="0" smtClean="0">
                <a:ea typeface="+mn-ea"/>
              </a:rPr>
              <a:t>不會形成氫鍵</a:t>
            </a:r>
            <a:endParaRPr lang="zh-TW" altLang="en-US" dirty="0">
              <a:ea typeface="+mn-ea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36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2.11</a:t>
            </a:r>
            <a:r>
              <a:rPr lang="zh-TW" altLang="en-US" sz="2800" dirty="0"/>
              <a:t>　鹽如何溶於水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28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57" y="1484784"/>
            <a:ext cx="50768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7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2.5</a:t>
            </a:r>
            <a:r>
              <a:rPr lang="zh-TW" altLang="en-US" dirty="0"/>
              <a:t>　 水的離子化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水分子中的共價鍵有</a:t>
            </a:r>
            <a:r>
              <a:rPr lang="zh-TW" altLang="en-US" dirty="0" smtClean="0"/>
              <a:t>時會自發性的斷裂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/>
              <a:t>這種自發性產生成為一個帶正電的氫</a:t>
            </a:r>
            <a:r>
              <a:rPr lang="zh-TW" altLang="en-US" dirty="0" smtClean="0"/>
              <a:t>離子</a:t>
            </a:r>
            <a:r>
              <a:rPr lang="en-US" altLang="zh-TW" dirty="0" smtClean="0"/>
              <a:t>(H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</a:t>
            </a:r>
            <a:r>
              <a:rPr lang="zh-TW" altLang="en-US" dirty="0" smtClean="0"/>
              <a:t>和成為</a:t>
            </a:r>
            <a:r>
              <a:rPr lang="zh-TW" altLang="en-US" dirty="0"/>
              <a:t>帶負電的氫氧根</a:t>
            </a:r>
            <a:r>
              <a:rPr lang="zh-TW" altLang="en-US" dirty="0" smtClean="0"/>
              <a:t>離子</a:t>
            </a:r>
            <a:r>
              <a:rPr lang="en-US" altLang="zh-TW" dirty="0" smtClean="0"/>
              <a:t>(OH</a:t>
            </a:r>
            <a:r>
              <a:rPr lang="en-US" altLang="zh-TW" baseline="30000" dirty="0" smtClean="0"/>
              <a:t>−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29</a:t>
            </a:fld>
            <a:endParaRPr lang="en-US" altLang="zh-TW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1726"/>
            <a:ext cx="6773366" cy="82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</a:t>
            </a:r>
            <a:r>
              <a:rPr lang="zh-TW" altLang="en-US" dirty="0"/>
              <a:t>　原子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任何原子都</a:t>
            </a:r>
            <a:r>
              <a:rPr lang="zh-TW" altLang="en-US" dirty="0" smtClean="0"/>
              <a:t>具有基本構造</a:t>
            </a:r>
            <a:endParaRPr lang="zh-TW" altLang="en-US" dirty="0"/>
          </a:p>
          <a:p>
            <a:pPr lvl="1"/>
            <a:r>
              <a:rPr lang="zh-TW" altLang="en-US" dirty="0" smtClean="0"/>
              <a:t>核心</a:t>
            </a:r>
            <a:r>
              <a:rPr lang="zh-TW" altLang="en-US" dirty="0"/>
              <a:t>是由</a:t>
            </a:r>
            <a:r>
              <a:rPr lang="zh-TW" altLang="en-US" dirty="0" smtClean="0"/>
              <a:t>兩種亞原子粒子構成</a:t>
            </a:r>
            <a:endParaRPr lang="zh-TW" altLang="en-US" dirty="0"/>
          </a:p>
          <a:p>
            <a:pPr lvl="2"/>
            <a:r>
              <a:rPr lang="zh-TW" altLang="en-US" dirty="0" smtClean="0"/>
              <a:t>質子</a:t>
            </a:r>
            <a:r>
              <a:rPr lang="zh-TW" altLang="en-US" dirty="0"/>
              <a:t>（帶正電）</a:t>
            </a:r>
          </a:p>
          <a:p>
            <a:pPr lvl="2"/>
            <a:r>
              <a:rPr lang="zh-TW" altLang="en-US" dirty="0" smtClean="0"/>
              <a:t>中子</a:t>
            </a:r>
            <a:r>
              <a:rPr lang="zh-TW" altLang="en-US" dirty="0"/>
              <a:t>（無相關電荷）</a:t>
            </a:r>
          </a:p>
          <a:p>
            <a:pPr lvl="1"/>
            <a:r>
              <a:rPr lang="zh-TW" altLang="en-US" dirty="0"/>
              <a:t>高速旋繞核心的是第三種亞原子</a:t>
            </a:r>
            <a:r>
              <a:rPr lang="zh-TW" altLang="en-US" dirty="0" smtClean="0"/>
              <a:t>粒子</a:t>
            </a:r>
            <a:endParaRPr lang="zh-TW" altLang="en-US" dirty="0"/>
          </a:p>
          <a:p>
            <a:pPr lvl="2"/>
            <a:r>
              <a:rPr lang="zh-TW" altLang="en-US" dirty="0" smtClean="0"/>
              <a:t>電子</a:t>
            </a:r>
            <a:r>
              <a:rPr lang="zh-TW" altLang="en-US" dirty="0"/>
              <a:t>（帶負電）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25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2.5</a:t>
            </a:r>
            <a:r>
              <a:rPr lang="zh-TW" altLang="en-US" dirty="0"/>
              <a:t>　</a:t>
            </a:r>
            <a:r>
              <a:rPr lang="en-US" altLang="en-US" dirty="0" smtClean="0">
                <a:ea typeface="ＭＳ Ｐゴシック" charset="-128"/>
              </a:rPr>
              <a:t>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3977580" cy="34563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TW" altLang="zh-TW" dirty="0"/>
              <a:t>溶液中氫離子濃度更方便的方式，就是使用</a:t>
            </a:r>
            <a:r>
              <a:rPr lang="en-US" altLang="zh-TW" dirty="0"/>
              <a:t>pH</a:t>
            </a:r>
            <a:r>
              <a:rPr lang="zh-TW" altLang="zh-TW" dirty="0" smtClean="0"/>
              <a:t>值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r>
              <a:rPr lang="en-US" altLang="zh-TW" dirty="0" smtClean="0"/>
              <a:t>pH </a:t>
            </a:r>
            <a:r>
              <a:rPr lang="zh-TW" altLang="en-US" dirty="0"/>
              <a:t>尺標是對數的，因此數值</a:t>
            </a:r>
            <a:r>
              <a:rPr lang="zh-TW" altLang="en-US" dirty="0" smtClean="0"/>
              <a:t>改變</a:t>
            </a:r>
            <a:r>
              <a:rPr lang="en-US" altLang="zh-TW" dirty="0" smtClean="0"/>
              <a:t>1 </a:t>
            </a:r>
            <a:r>
              <a:rPr lang="zh-TW" altLang="en-US" dirty="0"/>
              <a:t>時，代表氫離子濃度改變 </a:t>
            </a:r>
            <a:r>
              <a:rPr lang="en-US" altLang="zh-TW" dirty="0"/>
              <a:t>10 </a:t>
            </a:r>
            <a:r>
              <a:rPr lang="zh-TW" altLang="en-US" dirty="0"/>
              <a:t>倍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9581"/>
            <a:ext cx="4227512" cy="531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5536" y="4941168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圖 </a:t>
            </a:r>
            <a:r>
              <a:rPr lang="en-US" altLang="zh-TW" sz="1600" dirty="0"/>
              <a:t>2.12</a:t>
            </a:r>
            <a:r>
              <a:rPr lang="zh-TW" altLang="en-US" sz="1600" dirty="0"/>
              <a:t>　</a:t>
            </a:r>
            <a:r>
              <a:rPr lang="en-US" altLang="zh-TW" sz="1600" dirty="0"/>
              <a:t>pH </a:t>
            </a:r>
            <a:r>
              <a:rPr lang="zh-TW" altLang="en-US" sz="1600" dirty="0"/>
              <a:t>值</a:t>
            </a:r>
          </a:p>
          <a:p>
            <a:r>
              <a:rPr lang="zh-TW" altLang="en-US" sz="1600" dirty="0"/>
              <a:t>每一公升的液體，可依其所含的氫離子多寡而給予</a:t>
            </a:r>
            <a:r>
              <a:rPr lang="zh-TW" altLang="en-US" sz="1600" dirty="0" smtClean="0"/>
              <a:t>一個</a:t>
            </a:r>
            <a:r>
              <a:rPr lang="zh-TW" altLang="en-US" sz="1600" dirty="0"/>
              <a:t>數值，由於尺標是對數的，因此若改變 </a:t>
            </a:r>
            <a:r>
              <a:rPr lang="en-US" altLang="zh-TW" sz="1600" dirty="0"/>
              <a:t>1</a:t>
            </a:r>
            <a:r>
              <a:rPr lang="zh-TW" altLang="en-US" sz="1600" dirty="0"/>
              <a:t>，其氫</a:t>
            </a:r>
            <a:r>
              <a:rPr lang="zh-TW" altLang="en-US" sz="1600" dirty="0" smtClean="0"/>
              <a:t>離子</a:t>
            </a:r>
            <a:r>
              <a:rPr lang="zh-TW" altLang="en-US" sz="1600" dirty="0"/>
              <a:t>濃度就改變 </a:t>
            </a:r>
            <a:r>
              <a:rPr lang="en-US" altLang="zh-TW" sz="1600" dirty="0"/>
              <a:t>10 </a:t>
            </a:r>
            <a:r>
              <a:rPr lang="zh-TW" altLang="en-US" sz="1600" dirty="0"/>
              <a:t>倍。因此 </a:t>
            </a:r>
            <a:r>
              <a:rPr lang="en-US" altLang="zh-TW" sz="1600" dirty="0"/>
              <a:t>pH </a:t>
            </a:r>
            <a:r>
              <a:rPr lang="zh-TW" altLang="en-US" sz="1600" dirty="0"/>
              <a:t>值為 </a:t>
            </a:r>
            <a:r>
              <a:rPr lang="en-US" altLang="zh-TW" sz="1600" dirty="0"/>
              <a:t>2 </a:t>
            </a:r>
            <a:r>
              <a:rPr lang="zh-TW" altLang="en-US" sz="1600" dirty="0"/>
              <a:t>的檸檬汁，</a:t>
            </a:r>
            <a:r>
              <a:rPr lang="zh-TW" altLang="en-US" sz="1600" dirty="0" smtClean="0"/>
              <a:t>其氫</a:t>
            </a:r>
            <a:r>
              <a:rPr lang="zh-TW" altLang="en-US" sz="1600" dirty="0"/>
              <a:t>離子濃度是 </a:t>
            </a:r>
            <a:r>
              <a:rPr lang="en-US" altLang="zh-TW" sz="1600" dirty="0"/>
              <a:t>pH </a:t>
            </a:r>
            <a:r>
              <a:rPr lang="zh-TW" altLang="en-US" sz="1600" dirty="0"/>
              <a:t>值 </a:t>
            </a:r>
            <a:r>
              <a:rPr lang="en-US" altLang="zh-TW" sz="1600" dirty="0"/>
              <a:t>4 </a:t>
            </a:r>
            <a:r>
              <a:rPr lang="zh-TW" altLang="en-US" sz="1600" dirty="0"/>
              <a:t>的番茄汁之 </a:t>
            </a:r>
            <a:r>
              <a:rPr lang="en-US" altLang="zh-TW" sz="1600" dirty="0"/>
              <a:t>100 </a:t>
            </a:r>
            <a:r>
              <a:rPr lang="zh-TW" altLang="en-US" sz="1600" dirty="0"/>
              <a:t>倍。海水</a:t>
            </a:r>
            <a:r>
              <a:rPr lang="zh-TW" altLang="en-US" sz="1600" dirty="0" smtClean="0"/>
              <a:t>則比</a:t>
            </a:r>
            <a:r>
              <a:rPr lang="zh-TW" altLang="en-US" sz="1600" dirty="0"/>
              <a:t>純水更鹼性 </a:t>
            </a:r>
            <a:r>
              <a:rPr lang="en-US" altLang="zh-TW" sz="1600" dirty="0"/>
              <a:t>10 </a:t>
            </a:r>
            <a:r>
              <a:rPr lang="zh-TW" altLang="en-US" sz="1600" dirty="0"/>
              <a:t>倍。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210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2.5</a:t>
            </a:r>
            <a:r>
              <a:rPr lang="zh-TW" altLang="en-US" dirty="0"/>
              <a:t>　</a:t>
            </a:r>
            <a:r>
              <a:rPr lang="zh-TW" altLang="en-US" dirty="0">
                <a:latin typeface="+mj-ea"/>
              </a:rPr>
              <a:t>酸和鹼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純水的</a:t>
            </a:r>
            <a:r>
              <a:rPr lang="en-US" altLang="zh-TW" dirty="0"/>
              <a:t>pH</a:t>
            </a:r>
            <a:r>
              <a:rPr lang="zh-TW" altLang="en-US" dirty="0"/>
              <a:t>值為</a:t>
            </a:r>
            <a:r>
              <a:rPr lang="en-US" altLang="zh-TW" dirty="0" smtClean="0"/>
              <a:t>7</a:t>
            </a:r>
            <a:endParaRPr lang="zh-TW" altLang="en-US" dirty="0"/>
          </a:p>
          <a:p>
            <a:pPr lvl="1"/>
            <a:r>
              <a:rPr lang="zh-TW" altLang="en-US" dirty="0" smtClean="0"/>
              <a:t>相對於 </a:t>
            </a:r>
            <a:r>
              <a:rPr lang="en-US" altLang="zh-TW" dirty="0" smtClean="0"/>
              <a:t>OH</a:t>
            </a:r>
            <a:r>
              <a:rPr lang="en-US" altLang="zh-TW" baseline="30000" dirty="0" smtClean="0"/>
              <a:t>−</a:t>
            </a:r>
            <a:r>
              <a:rPr lang="zh-TW" altLang="en-US" baseline="30000" dirty="0" smtClean="0"/>
              <a:t> </a:t>
            </a:r>
            <a:r>
              <a:rPr lang="zh-TW" altLang="en-US" dirty="0" smtClean="0"/>
              <a:t>存在</a:t>
            </a:r>
            <a:r>
              <a:rPr lang="zh-TW" altLang="en-US" dirty="0"/>
              <a:t>等量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H</a:t>
            </a:r>
            <a:r>
              <a:rPr lang="en-US" altLang="zh-TW" baseline="30000" dirty="0" smtClean="0"/>
              <a:t>+</a:t>
            </a:r>
            <a:endParaRPr lang="en-US" altLang="zh-TW" dirty="0" smtClean="0"/>
          </a:p>
          <a:p>
            <a:pPr marL="342900" lvl="1" indent="-342900">
              <a:spcBef>
                <a:spcPts val="1800"/>
              </a:spcBef>
              <a:buClr>
                <a:schemeClr val="accent2"/>
              </a:buClr>
              <a:buFontTx/>
              <a:buChar char="•"/>
            </a:pPr>
            <a:r>
              <a:rPr lang="zh-TW" altLang="en-US" dirty="0" smtClean="0"/>
              <a:t>酸 </a:t>
            </a:r>
            <a:r>
              <a:rPr lang="en-US" altLang="zh-TW" dirty="0" smtClean="0"/>
              <a:t>-</a:t>
            </a:r>
            <a:r>
              <a:rPr lang="zh-TW" altLang="en-US" dirty="0"/>
              <a:t>任何物質在水中解</a:t>
            </a:r>
            <a:r>
              <a:rPr lang="zh-TW" altLang="en-US" dirty="0" smtClean="0"/>
              <a:t>離可增加  </a:t>
            </a:r>
            <a:r>
              <a:rPr lang="en-US" altLang="zh-TW" dirty="0"/>
              <a:t>H</a:t>
            </a:r>
            <a:r>
              <a:rPr lang="en-US" altLang="zh-TW" baseline="30000" dirty="0" smtClean="0"/>
              <a:t>+</a:t>
            </a:r>
            <a:r>
              <a:rPr lang="zh-TW" altLang="en-US" baseline="30000" dirty="0" smtClean="0"/>
              <a:t> </a:t>
            </a:r>
            <a:r>
              <a:rPr lang="zh-TW" altLang="en-US" dirty="0" smtClean="0"/>
              <a:t>的濃度</a:t>
            </a:r>
            <a:endParaRPr lang="zh-TW" altLang="en-US" dirty="0"/>
          </a:p>
          <a:p>
            <a:pPr lvl="1"/>
            <a:r>
              <a:rPr lang="zh-TW" altLang="en-US" dirty="0" smtClean="0"/>
              <a:t>酸性</a:t>
            </a:r>
            <a:r>
              <a:rPr lang="zh-TW" altLang="en-US" dirty="0"/>
              <a:t>溶液的</a:t>
            </a:r>
            <a:r>
              <a:rPr lang="en-US" altLang="zh-TW" dirty="0"/>
              <a:t>pH</a:t>
            </a:r>
            <a:r>
              <a:rPr lang="zh-TW" altLang="en-US" dirty="0"/>
              <a:t>值低於</a:t>
            </a:r>
            <a:r>
              <a:rPr lang="en-US" altLang="zh-TW" dirty="0" smtClean="0"/>
              <a:t>7</a:t>
            </a:r>
            <a:endParaRPr lang="zh-TW" altLang="en-US" dirty="0"/>
          </a:p>
          <a:p>
            <a:pPr marL="342900" lvl="1" indent="-342900">
              <a:spcBef>
                <a:spcPts val="1800"/>
              </a:spcBef>
              <a:buClr>
                <a:schemeClr val="accent2"/>
              </a:buClr>
              <a:buFontTx/>
              <a:buChar char="•"/>
            </a:pPr>
            <a:r>
              <a:rPr lang="zh-TW" altLang="en-US" dirty="0" smtClean="0"/>
              <a:t>鹼 </a:t>
            </a:r>
            <a:r>
              <a:rPr lang="en-US" altLang="zh-TW" dirty="0" smtClean="0"/>
              <a:t>-</a:t>
            </a:r>
            <a:r>
              <a:rPr lang="zh-TW" altLang="en-US" dirty="0"/>
              <a:t>任何物質溶於水中時，若能與 </a:t>
            </a:r>
            <a:r>
              <a:rPr lang="en-US" altLang="zh-TW" dirty="0"/>
              <a:t>H</a:t>
            </a:r>
            <a:r>
              <a:rPr lang="en-US" altLang="zh-TW" baseline="30000" dirty="0" smtClean="0"/>
              <a:t>+</a:t>
            </a:r>
            <a:r>
              <a:rPr lang="zh-TW" altLang="en-US" baseline="30000" dirty="0" smtClean="0"/>
              <a:t> </a:t>
            </a:r>
            <a:r>
              <a:rPr lang="zh-TW" altLang="en-US" dirty="0" smtClean="0"/>
              <a:t>結合</a:t>
            </a:r>
            <a:endParaRPr lang="zh-TW" altLang="en-US" dirty="0"/>
          </a:p>
          <a:p>
            <a:pPr lvl="1"/>
            <a:r>
              <a:rPr lang="zh-TW" altLang="en-US" dirty="0" smtClean="0"/>
              <a:t>鹼性</a:t>
            </a:r>
            <a:r>
              <a:rPr lang="zh-TW" altLang="en-US" dirty="0"/>
              <a:t>溶液的</a:t>
            </a:r>
            <a:r>
              <a:rPr lang="en-US" altLang="zh-TW" dirty="0"/>
              <a:t>pH</a:t>
            </a:r>
            <a:r>
              <a:rPr lang="zh-TW" altLang="en-US" dirty="0"/>
              <a:t>值高於</a:t>
            </a:r>
            <a:r>
              <a:rPr lang="en-US" altLang="zh-TW" dirty="0" smtClean="0"/>
              <a:t>7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8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今日的生物學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r>
              <a:rPr lang="zh-TW" altLang="zh-TW" sz="2400" b="1" dirty="0" smtClean="0"/>
              <a:t>酸雨</a:t>
            </a:r>
            <a:r>
              <a:rPr lang="en-US" altLang="zh-TW" sz="2400" b="1" dirty="0" smtClean="0"/>
              <a:t>(Acid Rain)</a:t>
            </a:r>
            <a:endParaRPr lang="zh-TW" altLang="zh-TW" sz="2400" dirty="0"/>
          </a:p>
          <a:p>
            <a:pPr marL="0" indent="0">
              <a:buNone/>
            </a:pPr>
            <a:r>
              <a:rPr lang="zh-TW" altLang="zh-TW" sz="2000" dirty="0" smtClean="0"/>
              <a:t>在</a:t>
            </a:r>
            <a:r>
              <a:rPr lang="zh-TW" altLang="zh-TW" sz="2000" dirty="0"/>
              <a:t>生物學中，你學到氫離子在生命的化學中佔了很重要的角色。當氫離子過多時，環境會變酸而嚴重傷害到生物。一個重要的例子就是酸的沉</a:t>
            </a:r>
            <a:r>
              <a:rPr lang="zh-TW" altLang="zh-TW" sz="2000" dirty="0" smtClean="0"/>
              <a:t>降</a:t>
            </a:r>
            <a:r>
              <a:rPr lang="en-US" altLang="zh-TW" sz="2000" dirty="0" smtClean="0"/>
              <a:t>(precipitation)</a:t>
            </a:r>
            <a:r>
              <a:rPr lang="zh-TW" altLang="zh-TW" sz="2000" dirty="0" smtClean="0"/>
              <a:t>，</a:t>
            </a:r>
            <a:r>
              <a:rPr lang="zh-TW" altLang="zh-TW" sz="2000" dirty="0"/>
              <a:t>非正式的說法則稱之為</a:t>
            </a:r>
            <a:r>
              <a:rPr lang="zh-TW" altLang="zh-TW" sz="2000" b="1" dirty="0" smtClean="0"/>
              <a:t>酸雨</a:t>
            </a:r>
            <a:r>
              <a:rPr lang="en-US" altLang="zh-TW" sz="2000" dirty="0" smtClean="0"/>
              <a:t>(acid rain)</a:t>
            </a:r>
            <a:r>
              <a:rPr lang="zh-TW" altLang="zh-TW" sz="2000" dirty="0" smtClean="0"/>
              <a:t>。</a:t>
            </a:r>
            <a:r>
              <a:rPr lang="zh-TW" altLang="zh-TW" sz="2000" dirty="0"/>
              <a:t>酸的沉降正如字面的意思，落下的雨水與雪中含有酸。那這些酸從何而來？燃煤發電廠高聳的煙囪可高達</a:t>
            </a:r>
            <a:r>
              <a:rPr lang="en-US" altLang="zh-TW" sz="2000" dirty="0"/>
              <a:t>65</a:t>
            </a:r>
            <a:r>
              <a:rPr lang="zh-TW" altLang="zh-TW" sz="2000" dirty="0"/>
              <a:t>公尺，不斷地將煙排送到大氣中。煙囪噴放的煙中，含有高濃度的二氧化硫（</a:t>
            </a:r>
            <a:r>
              <a:rPr lang="en-US" altLang="zh-TW" sz="2000" dirty="0"/>
              <a:t>SO</a:t>
            </a:r>
            <a:r>
              <a:rPr lang="en-US" altLang="zh-TW" sz="2000" baseline="-25000" dirty="0"/>
              <a:t>2</a:t>
            </a:r>
            <a:r>
              <a:rPr lang="zh-TW" altLang="zh-TW" sz="2000" dirty="0"/>
              <a:t>），因為燃煤中富含硫的緣故。含硫的排煙，則被風與氣流吹散和稀釋。自從</a:t>
            </a:r>
            <a:r>
              <a:rPr lang="en-US" altLang="zh-TW" sz="2000" dirty="0"/>
              <a:t>1950s</a:t>
            </a:r>
            <a:r>
              <a:rPr lang="zh-TW" altLang="zh-TW" sz="2000" dirty="0"/>
              <a:t>年代以來，這種高聳的煙囪在美國與歐洲逐漸普遍起來－光美國就有超過</a:t>
            </a:r>
            <a:r>
              <a:rPr lang="en-US" altLang="zh-TW" sz="2000" dirty="0"/>
              <a:t>800</a:t>
            </a:r>
            <a:r>
              <a:rPr lang="zh-TW" altLang="zh-TW" sz="2000" dirty="0"/>
              <a:t>個這樣的煙囪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zh-TW" sz="2000" dirty="0"/>
              <a:t>到了</a:t>
            </a:r>
            <a:r>
              <a:rPr lang="en-US" altLang="zh-TW" sz="2000" dirty="0"/>
              <a:t>1970s</a:t>
            </a:r>
            <a:r>
              <a:rPr lang="zh-TW" altLang="zh-TW" sz="2000" dirty="0"/>
              <a:t>，引入這種煙囪</a:t>
            </a:r>
            <a:r>
              <a:rPr lang="en-US" altLang="zh-TW" sz="2000" dirty="0"/>
              <a:t>20</a:t>
            </a:r>
            <a:r>
              <a:rPr lang="zh-TW" altLang="zh-TW" sz="2000" dirty="0"/>
              <a:t>年之後，生態學家開始提出證據，指出這種煙囪非但沒有解決硫的問題，反而將問題推送到世界各地。美國東北部的湖泊與森林的生物多樣性顯著下降，森林開始死亡，湖泊也失去生物。原來被煙囪排放到大氣高空的</a:t>
            </a:r>
            <a:r>
              <a:rPr lang="en-US" altLang="zh-TW" sz="2000" dirty="0"/>
              <a:t>SO</a:t>
            </a:r>
            <a:r>
              <a:rPr lang="en-US" altLang="zh-TW" sz="2000" baseline="-25000" dirty="0"/>
              <a:t>2</a:t>
            </a:r>
            <a:r>
              <a:rPr lang="zh-TW" altLang="zh-TW" sz="2000" dirty="0"/>
              <a:t>，與水蒸氣結合，形成硫酸</a:t>
            </a:r>
            <a:r>
              <a:rPr lang="zh-TW" altLang="en-US" sz="2000" dirty="0"/>
              <a:t> </a:t>
            </a:r>
            <a:r>
              <a:rPr lang="en-US" altLang="zh-TW" sz="2000" dirty="0"/>
              <a:t>(H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SO</a:t>
            </a:r>
            <a:r>
              <a:rPr lang="en-US" altLang="zh-TW" sz="2000" baseline="-25000" dirty="0"/>
              <a:t>4)</a:t>
            </a:r>
            <a:r>
              <a:rPr lang="zh-TW" altLang="zh-TW" sz="2000" dirty="0"/>
              <a:t>。之後這些含硫酸的水分，會隨著降雨或是降雪而落回地面。</a:t>
            </a:r>
            <a:r>
              <a:rPr lang="en-US" altLang="zh-TW" sz="2000" dirty="0"/>
              <a:t>1989</a:t>
            </a:r>
            <a:r>
              <a:rPr lang="zh-TW" altLang="zh-TW" sz="2000" dirty="0"/>
              <a:t>年一些學校的孩童參加一個全國性的計畫，測量天然雨水的</a:t>
            </a:r>
            <a:r>
              <a:rPr lang="en-US" altLang="zh-TW" sz="2000" dirty="0"/>
              <a:t>pH</a:t>
            </a:r>
            <a:r>
              <a:rPr lang="zh-TW" altLang="zh-TW" sz="2000" dirty="0"/>
              <a:t>值，他們發現美國東北方的雨水與雪水之</a:t>
            </a:r>
            <a:r>
              <a:rPr lang="en-US" altLang="zh-TW" sz="2000" dirty="0"/>
              <a:t>pH</a:t>
            </a:r>
            <a:r>
              <a:rPr lang="zh-TW" altLang="zh-TW" sz="2000" dirty="0"/>
              <a:t>值竟低到</a:t>
            </a:r>
            <a:r>
              <a:rPr lang="en-US" altLang="zh-TW" sz="2000" dirty="0"/>
              <a:t>2</a:t>
            </a:r>
            <a:r>
              <a:rPr lang="zh-TW" altLang="zh-TW" sz="2000" dirty="0"/>
              <a:t>或</a:t>
            </a:r>
            <a:r>
              <a:rPr lang="en-US" altLang="zh-TW" sz="2000" dirty="0"/>
              <a:t>3</a:t>
            </a:r>
            <a:r>
              <a:rPr lang="zh-TW" altLang="zh-TW" sz="2000" dirty="0"/>
              <a:t>－比醋還要酸</a:t>
            </a:r>
            <a:r>
              <a:rPr lang="zh-TW" altLang="zh-TW" sz="2000" dirty="0" smtClean="0"/>
              <a:t>。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78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6">
                    <a:lumMod val="50000"/>
                  </a:schemeClr>
                </a:solidFill>
              </a:rPr>
              <a:t>今日的生物學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6209828" cy="5184576"/>
          </a:xfrm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000" dirty="0"/>
              <a:t>現在</a:t>
            </a:r>
            <a:r>
              <a:rPr lang="en-US" altLang="zh-TW" sz="2000" dirty="0"/>
              <a:t>30</a:t>
            </a:r>
            <a:r>
              <a:rPr lang="zh-TW" altLang="zh-TW" sz="2000" dirty="0"/>
              <a:t>年過去了，酸雨的影響也逐漸出現於東南方。研究人員認為東南方較慢出現的原因，是由於南方的土層較厚，能像海綿般吸收與存放更多的酸。但是現在南方森林的土壤已經飽和了，森林也開始死亡。同時，東南方三分之一的溪流中，魚的數目也開始下降，甚或絕跡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/>
              <a:t>解決方案非常簡單而明確：將煙囪的煙加以捕捉和移除，而非排放到大氣中。美國過去三十年通過了逐漸更嚴格的汙染法律，使排放的二氧化硫從</a:t>
            </a:r>
            <a:r>
              <a:rPr lang="en-US" altLang="zh-TW" sz="2000" dirty="0"/>
              <a:t>1973</a:t>
            </a:r>
            <a:r>
              <a:rPr lang="zh-TW" altLang="en-US" sz="2000" dirty="0"/>
              <a:t>年的最高峰，每年</a:t>
            </a:r>
            <a:r>
              <a:rPr lang="en-US" altLang="zh-TW" sz="2000" dirty="0"/>
              <a:t>28.8</a:t>
            </a:r>
            <a:r>
              <a:rPr lang="zh-TW" altLang="en-US" sz="2000" dirty="0"/>
              <a:t>公噸降低了</a:t>
            </a:r>
            <a:r>
              <a:rPr lang="en-US" altLang="zh-TW" sz="2000" dirty="0"/>
              <a:t>40%</a:t>
            </a:r>
            <a:r>
              <a:rPr lang="zh-TW" altLang="en-US" sz="2000" dirty="0"/>
              <a:t>。 儘管已經有這麼大的進展，但是還有很長的路要走。除非更進一步的降低排放，研究人員預測這些森林數百年也無法復原。</a:t>
            </a:r>
          </a:p>
          <a:p>
            <a:pPr marL="0" indent="0">
              <a:buNone/>
            </a:pPr>
            <a:r>
              <a:rPr lang="zh-TW" altLang="en-US" sz="2000" dirty="0" smtClean="0"/>
              <a:t>大眾</a:t>
            </a:r>
            <a:r>
              <a:rPr lang="zh-TW" altLang="en-US" sz="2000" dirty="0"/>
              <a:t>的充分認知是必要的。過去的教科書，傾向於向對學生淡化這個問題的衝擊（如「大多數北美洲的森林，並沒有遭受嚴重的酸雨危害」）。我們必須直接面對這個議題，支持與持續努力來解決這個嚴重的問題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33</a:t>
            </a:fld>
            <a:endParaRPr lang="en-US" altLang="zh-TW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23374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2.5</a:t>
            </a:r>
            <a:r>
              <a:rPr lang="zh-TW" altLang="en-US" dirty="0"/>
              <a:t>　</a:t>
            </a:r>
            <a:r>
              <a:rPr lang="zh-TW" altLang="en-US" dirty="0">
                <a:latin typeface="+mj-ea"/>
              </a:rPr>
              <a:t>緩衝物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4841676" cy="5184576"/>
          </a:xfrm>
        </p:spPr>
        <p:txBody>
          <a:bodyPr/>
          <a:lstStyle/>
          <a:p>
            <a:r>
              <a:rPr lang="zh-TW" altLang="en-US" dirty="0"/>
              <a:t>幾乎所有細胞內部，以及多細胞生物</a:t>
            </a:r>
            <a:r>
              <a:rPr lang="zh-TW" altLang="en-US" dirty="0" smtClean="0"/>
              <a:t>細胞四周</a:t>
            </a:r>
            <a:r>
              <a:rPr lang="zh-TW" altLang="en-US" dirty="0"/>
              <a:t>環繞的液體，其 </a:t>
            </a:r>
            <a:r>
              <a:rPr lang="en-US" altLang="zh-TW" dirty="0"/>
              <a:t>pH </a:t>
            </a:r>
            <a:r>
              <a:rPr lang="zh-TW" altLang="en-US" dirty="0"/>
              <a:t>值都接近</a:t>
            </a:r>
            <a:r>
              <a:rPr lang="en-US" altLang="zh-TW" dirty="0" smtClean="0"/>
              <a:t>7</a:t>
            </a:r>
            <a:endParaRPr lang="zh-TW" altLang="en-US" dirty="0"/>
          </a:p>
          <a:p>
            <a:pPr lvl="1"/>
            <a:r>
              <a:rPr lang="zh-TW" altLang="en-US" dirty="0"/>
              <a:t>掌管</a:t>
            </a:r>
            <a:r>
              <a:rPr lang="zh-TW" altLang="en-US" dirty="0" smtClean="0"/>
              <a:t>代謝</a:t>
            </a:r>
            <a:r>
              <a:rPr lang="zh-TW" altLang="en-US" dirty="0"/>
              <a:t>的諸多蛋白質，對 </a:t>
            </a:r>
            <a:r>
              <a:rPr lang="en-US" altLang="zh-TW" dirty="0"/>
              <a:t>pH </a:t>
            </a:r>
            <a:r>
              <a:rPr lang="zh-TW" altLang="en-US" dirty="0"/>
              <a:t>也非常</a:t>
            </a:r>
            <a:r>
              <a:rPr lang="zh-TW" altLang="en-US" dirty="0" smtClean="0"/>
              <a:t>敏感</a:t>
            </a:r>
            <a:endParaRPr lang="zh-TW" altLang="en-US" dirty="0"/>
          </a:p>
          <a:p>
            <a:pPr>
              <a:spcBef>
                <a:spcPts val="1800"/>
              </a:spcBef>
            </a:pPr>
            <a:r>
              <a:rPr lang="zh-TW" altLang="en-US" dirty="0"/>
              <a:t>在生物體中，大多的緩衝物分子</a:t>
            </a:r>
            <a:r>
              <a:rPr lang="zh-TW" altLang="en-US" dirty="0" smtClean="0"/>
              <a:t>，結構</a:t>
            </a:r>
            <a:r>
              <a:rPr lang="zh-TW" altLang="en-US" dirty="0"/>
              <a:t>上都具有成對的酸與</a:t>
            </a:r>
            <a:r>
              <a:rPr lang="zh-TW" altLang="en-US" dirty="0" smtClean="0"/>
              <a:t>鹼</a:t>
            </a:r>
            <a:endParaRPr lang="zh-TW" altLang="en-US" dirty="0"/>
          </a:p>
          <a:p>
            <a:pPr lvl="1"/>
            <a:r>
              <a:rPr lang="zh-TW" altLang="en-US" dirty="0" smtClean="0"/>
              <a:t>緩衝物</a:t>
            </a:r>
            <a:r>
              <a:rPr lang="zh-TW" altLang="en-US" dirty="0"/>
              <a:t>可吸收與釋放氫離子的物質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34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81" y="1592609"/>
            <a:ext cx="3521596" cy="210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381947" y="3823320"/>
            <a:ext cx="34347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圖 </a:t>
            </a:r>
            <a:r>
              <a:rPr lang="en-US" altLang="zh-TW" sz="1600" dirty="0"/>
              <a:t>2.13</a:t>
            </a:r>
            <a:r>
              <a:rPr lang="zh-TW" altLang="en-US" sz="1600" dirty="0"/>
              <a:t>　緩衝物可使 </a:t>
            </a:r>
            <a:r>
              <a:rPr lang="en-US" altLang="zh-TW" sz="1600" dirty="0"/>
              <a:t>pH </a:t>
            </a:r>
            <a:r>
              <a:rPr lang="zh-TW" altLang="en-US" sz="1600" dirty="0"/>
              <a:t>的改變降到最低</a:t>
            </a:r>
          </a:p>
          <a:p>
            <a:r>
              <a:rPr lang="zh-TW" altLang="en-US" sz="1600" dirty="0"/>
              <a:t>添加鹼到溶液中，可中和一些酸而使 </a:t>
            </a:r>
            <a:r>
              <a:rPr lang="en-US" altLang="zh-TW" sz="1600" dirty="0"/>
              <a:t>pH </a:t>
            </a:r>
            <a:r>
              <a:rPr lang="zh-TW" altLang="en-US" sz="1600" dirty="0"/>
              <a:t>上升。</a:t>
            </a:r>
            <a:r>
              <a:rPr lang="zh-TW" altLang="en-US" sz="1600" dirty="0" smtClean="0"/>
              <a:t>隨著曲線</a:t>
            </a:r>
            <a:r>
              <a:rPr lang="zh-TW" altLang="en-US" sz="1600" dirty="0"/>
              <a:t>向右，鹼越來越多，使 </a:t>
            </a:r>
            <a:r>
              <a:rPr lang="en-US" altLang="zh-TW" sz="1600" dirty="0"/>
              <a:t>pH </a:t>
            </a:r>
            <a:r>
              <a:rPr lang="zh-TW" altLang="en-US" sz="1600" dirty="0"/>
              <a:t>更為升高。緩衝物</a:t>
            </a:r>
            <a:r>
              <a:rPr lang="zh-TW" altLang="en-US" sz="1600" dirty="0" smtClean="0"/>
              <a:t>的作用</a:t>
            </a:r>
            <a:r>
              <a:rPr lang="zh-TW" altLang="en-US" sz="1600" dirty="0"/>
              <a:t>，就是使曲線在一個範圍內非常緩慢的上升或</a:t>
            </a:r>
            <a:r>
              <a:rPr lang="zh-TW" altLang="en-US" sz="1600" dirty="0" smtClean="0"/>
              <a:t>下降</a:t>
            </a:r>
            <a:r>
              <a:rPr lang="zh-TW" altLang="en-US" sz="1600" dirty="0"/>
              <a:t>，稱為緩衝物的「緩衝範圍」。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6874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6785892" cy="5184576"/>
          </a:xfrm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b="1" dirty="0"/>
              <a:t>利用放射性衰變定出冰人</a:t>
            </a:r>
            <a:r>
              <a:rPr lang="zh-TW" altLang="zh-TW" b="1" dirty="0" smtClean="0"/>
              <a:t>年代</a:t>
            </a:r>
            <a:endParaRPr lang="en-US" altLang="zh-TW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altLang="zh-TW" sz="2400" dirty="0"/>
              <a:t>1991</a:t>
            </a:r>
            <a:r>
              <a:rPr lang="zh-TW" altLang="zh-TW" sz="2400" dirty="0"/>
              <a:t>年秋季，在義大利與奧國附近的高山小徑旁，融冰的峭壁上發現了一具屍體，很快便弄清楚這具屍體非常古老。很久以前，他為了尋找庇護而躲藏於此山溝處，現在由於冰雪融化而被發現了。從被發現開始，科學家從這位被命名為奧</a:t>
            </a:r>
            <a:r>
              <a:rPr lang="zh-TW" altLang="zh-TW" sz="2400" dirty="0" smtClean="0"/>
              <a:t>茲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en-US" altLang="zh-TW" sz="2400" dirty="0" err="1" smtClean="0"/>
              <a:t>Ötzi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 </a:t>
            </a:r>
            <a:r>
              <a:rPr lang="zh-TW" altLang="zh-TW" sz="2400" dirty="0" smtClean="0"/>
              <a:t>的</a:t>
            </a:r>
            <a:r>
              <a:rPr lang="zh-TW" altLang="zh-TW" sz="2400" dirty="0"/>
              <a:t>冰人身上，知道了許多事情。知道他的年紀、健康狀態、穿的鞋子與衣物、吃些甚麼、以及死於一隻穿透他背部的箭，而這個箭頭還嵌留在他左肩上。從分析他牙齒與骨頭上的化學物，我們知道他生前居住於附近不超過</a:t>
            </a:r>
            <a:r>
              <a:rPr lang="en-US" altLang="zh-TW" sz="2400" dirty="0"/>
              <a:t>60</a:t>
            </a:r>
            <a:r>
              <a:rPr lang="zh-TW" altLang="zh-TW" sz="2400" dirty="0"/>
              <a:t>公里處。</a:t>
            </a:r>
            <a:endParaRPr lang="en-US" altLang="zh-TW" sz="2400" b="1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35</a:t>
            </a:fld>
            <a:endParaRPr lang="en-US" altLang="zh-TW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31544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2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400" dirty="0"/>
              <a:t>這個冰人死了多久？科學家為了回答這個問題，於是測量奧茲體內</a:t>
            </a:r>
            <a:r>
              <a:rPr lang="en-US" altLang="zh-TW" sz="2400" baseline="30000" dirty="0"/>
              <a:t>14</a:t>
            </a:r>
            <a:r>
              <a:rPr lang="en-US" altLang="zh-TW" sz="2400" dirty="0"/>
              <a:t>C</a:t>
            </a:r>
            <a:r>
              <a:rPr lang="zh-TW" altLang="zh-TW" sz="2400" dirty="0"/>
              <a:t>同位素的衰變</a:t>
            </a:r>
            <a:r>
              <a:rPr lang="zh-TW" altLang="zh-TW" sz="2400" dirty="0" smtClean="0"/>
              <a:t>情形。</a:t>
            </a:r>
            <a:r>
              <a:rPr lang="zh-TW" altLang="zh-TW" sz="2400" dirty="0"/>
              <a:t>此處的圖表展示了</a:t>
            </a:r>
            <a:r>
              <a:rPr lang="en-US" altLang="zh-TW" sz="2400" baseline="30000" dirty="0"/>
              <a:t>14</a:t>
            </a:r>
            <a:r>
              <a:rPr lang="en-US" altLang="zh-TW" sz="2400" dirty="0"/>
              <a:t>C</a:t>
            </a:r>
            <a:r>
              <a:rPr lang="zh-TW" altLang="zh-TW" sz="2400" dirty="0"/>
              <a:t>同位素放射性衰變的曲線，一個樣本中的</a:t>
            </a:r>
            <a:r>
              <a:rPr lang="en-US" altLang="zh-TW" sz="2400" baseline="30000" dirty="0"/>
              <a:t>14</a:t>
            </a:r>
            <a:r>
              <a:rPr lang="en-US" altLang="zh-TW" sz="2400" dirty="0"/>
              <a:t>C</a:t>
            </a:r>
            <a:r>
              <a:rPr lang="zh-TW" altLang="zh-TW" sz="2400" dirty="0"/>
              <a:t>的一半衰變成</a:t>
            </a:r>
            <a:r>
              <a:rPr lang="en-US" altLang="zh-TW" sz="2400" baseline="30000" dirty="0"/>
              <a:t>14</a:t>
            </a:r>
            <a:r>
              <a:rPr lang="en-US" altLang="zh-TW" sz="2400" dirty="0"/>
              <a:t>N</a:t>
            </a:r>
            <a:r>
              <a:rPr lang="zh-TW" altLang="zh-TW" sz="2400" dirty="0"/>
              <a:t>需要</a:t>
            </a:r>
            <a:r>
              <a:rPr lang="en-US" altLang="zh-TW" sz="2400" dirty="0"/>
              <a:t>5,730</a:t>
            </a:r>
            <a:r>
              <a:rPr lang="zh-TW" altLang="zh-TW" sz="2400" dirty="0"/>
              <a:t>年。當奧茲的碳同位素被分析</a:t>
            </a:r>
            <a:r>
              <a:rPr lang="zh-TW" altLang="zh-TW" sz="2400" dirty="0" smtClean="0"/>
              <a:t>之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後</a:t>
            </a:r>
            <a:r>
              <a:rPr lang="zh-TW" altLang="zh-TW" sz="2400" dirty="0"/>
              <a:t>，科學家可以定出</a:t>
            </a:r>
            <a:r>
              <a:rPr lang="en-US" altLang="zh-TW" sz="2400" baseline="30000" dirty="0"/>
              <a:t>14</a:t>
            </a:r>
            <a:r>
              <a:rPr lang="en-US" altLang="zh-TW" sz="2400" dirty="0"/>
              <a:t>C</a:t>
            </a:r>
            <a:r>
              <a:rPr lang="zh-TW" altLang="zh-TW" sz="2400" dirty="0" smtClean="0"/>
              <a:t>與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baseline="30000" dirty="0" smtClean="0"/>
              <a:t>12</a:t>
            </a:r>
            <a:r>
              <a:rPr lang="en-US" altLang="zh-TW" sz="2400" dirty="0" smtClean="0"/>
              <a:t>C</a:t>
            </a:r>
            <a:r>
              <a:rPr lang="zh-TW" altLang="zh-TW" sz="2400" dirty="0"/>
              <a:t>的</a:t>
            </a:r>
            <a:r>
              <a:rPr lang="zh-TW" altLang="zh-TW" sz="2400" dirty="0" smtClean="0"/>
              <a:t>比率</a:t>
            </a:r>
            <a:r>
              <a:rPr lang="en-US" altLang="zh-TW" sz="2400" dirty="0" smtClean="0"/>
              <a:t>(ratio)(</a:t>
            </a:r>
            <a:r>
              <a:rPr lang="zh-TW" altLang="zh-TW" sz="2400" b="1" dirty="0" smtClean="0"/>
              <a:t>比率</a:t>
            </a:r>
            <a:r>
              <a:rPr lang="zh-TW" altLang="zh-TW" sz="2400" dirty="0" smtClean="0"/>
              <a:t>就是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一個</a:t>
            </a:r>
            <a:r>
              <a:rPr lang="zh-TW" altLang="zh-TW" sz="2400" dirty="0"/>
              <a:t>變項與另一變項的</a:t>
            </a:r>
            <a:r>
              <a:rPr lang="zh-TW" altLang="zh-TW" sz="2400" dirty="0" smtClean="0"/>
              <a:t>相</a:t>
            </a:r>
            <a:r>
              <a:rPr lang="zh-TW" altLang="zh-TW" sz="2400" dirty="0"/>
              <a:t>對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大小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，</a:t>
            </a:r>
            <a:r>
              <a:rPr lang="zh-TW" altLang="zh-TW" sz="2400" dirty="0"/>
              <a:t>可寫成</a:t>
            </a:r>
            <a:r>
              <a:rPr lang="en-US" altLang="zh-TW" sz="2400" baseline="30000" dirty="0"/>
              <a:t>14</a:t>
            </a:r>
            <a:r>
              <a:rPr lang="en-US" altLang="zh-TW" sz="2400" dirty="0"/>
              <a:t>C/</a:t>
            </a:r>
            <a:r>
              <a:rPr lang="en-US" altLang="zh-TW" sz="2400" baseline="30000" dirty="0"/>
              <a:t>12</a:t>
            </a:r>
            <a:r>
              <a:rPr lang="en-US" altLang="zh-TW" sz="2400" dirty="0"/>
              <a:t>C</a:t>
            </a:r>
            <a:r>
              <a:rPr lang="zh-TW" altLang="zh-TW" sz="2400" dirty="0" smtClean="0"/>
              <a:t>，與</a:t>
            </a:r>
            <a:r>
              <a:rPr lang="zh-TW" altLang="zh-TW" sz="2400" dirty="0"/>
              <a:t>剛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死</a:t>
            </a:r>
            <a:r>
              <a:rPr lang="zh-TW" altLang="zh-TW" sz="2400" dirty="0"/>
              <a:t>的人的比率相較</a:t>
            </a:r>
            <a:r>
              <a:rPr lang="zh-TW" altLang="zh-TW" sz="2400" dirty="0" smtClean="0"/>
              <a:t>，奧茲</a:t>
            </a:r>
            <a:r>
              <a:rPr lang="zh-TW" altLang="zh-TW" sz="2400" dirty="0"/>
              <a:t>則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為</a:t>
            </a:r>
            <a:r>
              <a:rPr lang="zh-TW" altLang="zh-TW" sz="2400" dirty="0"/>
              <a:t>其</a:t>
            </a:r>
            <a:r>
              <a:rPr lang="en-US" altLang="zh-TW" sz="2400" dirty="0"/>
              <a:t>0.435</a:t>
            </a:r>
            <a:r>
              <a:rPr lang="zh-TW" altLang="zh-TW" sz="2400" dirty="0" smtClean="0"/>
              <a:t>分數</a:t>
            </a:r>
            <a:r>
              <a:rPr lang="en-US" altLang="zh-TW" sz="2400" dirty="0" smtClean="0"/>
              <a:t>(</a:t>
            </a:r>
            <a:r>
              <a:rPr lang="zh-TW" altLang="zh-TW" sz="2400" dirty="0" smtClean="0"/>
              <a:t>即剛</a:t>
            </a:r>
            <a:r>
              <a:rPr lang="zh-TW" altLang="zh-TW" sz="2400" dirty="0"/>
              <a:t>死的人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zh-TW" sz="2400" dirty="0" smtClean="0"/>
              <a:t>的</a:t>
            </a:r>
            <a:r>
              <a:rPr lang="en-US" altLang="zh-TW" sz="2400" dirty="0"/>
              <a:t>43.5</a:t>
            </a:r>
            <a:r>
              <a:rPr lang="en-US" altLang="zh-TW" sz="2400" dirty="0" smtClean="0"/>
              <a:t>%)</a:t>
            </a:r>
            <a:r>
              <a:rPr lang="zh-TW" altLang="zh-TW" sz="2400" dirty="0" smtClean="0"/>
              <a:t>。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36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45" y="2708920"/>
            <a:ext cx="4385255" cy="385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2.2</a:t>
            </a:r>
            <a:r>
              <a:rPr lang="zh-TW" altLang="en-US" sz="2800" dirty="0"/>
              <a:t>　原子的基本構造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01" y="1484784"/>
            <a:ext cx="58769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2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</a:t>
            </a:r>
            <a:r>
              <a:rPr lang="zh-TW" altLang="en-US" dirty="0"/>
              <a:t>　原子序和</a:t>
            </a:r>
            <a:r>
              <a:rPr lang="zh-TW" altLang="en-US" dirty="0" smtClean="0"/>
              <a:t>質量數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原子</a:t>
            </a:r>
            <a:r>
              <a:rPr lang="zh-TW" altLang="en-US" dirty="0"/>
              <a:t>的特性，取決於其質子數目或</a:t>
            </a:r>
            <a:r>
              <a:rPr lang="zh-TW" altLang="en-US" dirty="0" smtClean="0"/>
              <a:t>整體</a:t>
            </a:r>
            <a:r>
              <a:rPr lang="zh-TW" altLang="en-US" dirty="0"/>
              <a:t>的</a:t>
            </a:r>
            <a:r>
              <a:rPr lang="zh-TW" altLang="en-US" dirty="0" smtClean="0"/>
              <a:t>質量</a:t>
            </a:r>
            <a:endParaRPr lang="en-US" altLang="zh-TW" dirty="0" smtClean="0"/>
          </a:p>
          <a:p>
            <a:pPr lvl="1"/>
            <a:r>
              <a:rPr lang="zh-TW" altLang="en-US" dirty="0"/>
              <a:t>原子</a:t>
            </a:r>
            <a:r>
              <a:rPr lang="zh-TW" altLang="en-US" dirty="0" smtClean="0"/>
              <a:t>序</a:t>
            </a:r>
            <a:endParaRPr lang="en-US" altLang="zh-TW" dirty="0" smtClean="0"/>
          </a:p>
          <a:p>
            <a:pPr lvl="2"/>
            <a:r>
              <a:rPr lang="zh-TW" altLang="en-US" dirty="0"/>
              <a:t>核中的質子</a:t>
            </a:r>
            <a:r>
              <a:rPr lang="zh-TW" altLang="en-US" dirty="0" smtClean="0"/>
              <a:t>數</a:t>
            </a:r>
            <a:endParaRPr lang="en-US" altLang="zh-TW" dirty="0" smtClean="0"/>
          </a:p>
          <a:p>
            <a:pPr lvl="2"/>
            <a:r>
              <a:rPr lang="zh-TW" altLang="en-US" dirty="0"/>
              <a:t>相同原子序 </a:t>
            </a:r>
            <a:r>
              <a:rPr lang="en-US" altLang="zh-TW" dirty="0"/>
              <a:t>(</a:t>
            </a:r>
            <a:r>
              <a:rPr lang="zh-TW" altLang="en-US" dirty="0"/>
              <a:t>即相同質子數</a:t>
            </a:r>
            <a:r>
              <a:rPr lang="en-US" altLang="zh-TW" dirty="0"/>
              <a:t>) </a:t>
            </a:r>
            <a:r>
              <a:rPr lang="zh-TW" altLang="en-US" dirty="0"/>
              <a:t>的</a:t>
            </a:r>
            <a:r>
              <a:rPr lang="zh-TW" altLang="en-US" dirty="0" smtClean="0"/>
              <a:t>原子</a:t>
            </a:r>
            <a:r>
              <a:rPr lang="zh-TW" altLang="en-US" dirty="0"/>
              <a:t>，具有相同的化學特性，稱之為相同元素</a:t>
            </a:r>
            <a:endParaRPr lang="en-US" altLang="zh-TW" dirty="0"/>
          </a:p>
          <a:p>
            <a:pPr lvl="1"/>
            <a:r>
              <a:rPr lang="zh-TW" altLang="en-US" dirty="0" smtClean="0"/>
              <a:t>質量數</a:t>
            </a:r>
            <a:endParaRPr lang="en-US" altLang="zh-TW" dirty="0" smtClean="0"/>
          </a:p>
          <a:p>
            <a:pPr lvl="2"/>
            <a:r>
              <a:rPr lang="zh-TW" altLang="en-US" dirty="0"/>
              <a:t>核</a:t>
            </a:r>
            <a:r>
              <a:rPr lang="zh-TW" altLang="en-US" dirty="0" smtClean="0"/>
              <a:t>中的</a:t>
            </a:r>
            <a:r>
              <a:rPr lang="zh-TW" altLang="en-US" dirty="0"/>
              <a:t>中子數目與質子數目的</a:t>
            </a:r>
            <a:r>
              <a:rPr lang="zh-TW" altLang="en-US" dirty="0" smtClean="0"/>
              <a:t>總和</a:t>
            </a:r>
            <a:endParaRPr lang="en-US" altLang="zh-TW" dirty="0" smtClean="0"/>
          </a:p>
          <a:p>
            <a:pPr lvl="2"/>
            <a:r>
              <a:rPr lang="zh-TW" altLang="en-US" dirty="0"/>
              <a:t>電子的質量</a:t>
            </a:r>
            <a:r>
              <a:rPr lang="zh-TW" altLang="en-US" dirty="0" smtClean="0"/>
              <a:t>非常小，對</a:t>
            </a:r>
            <a:r>
              <a:rPr lang="zh-TW" altLang="en-US" dirty="0"/>
              <a:t>原子的質量貢獻可以忽視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04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</a:t>
            </a:r>
            <a:r>
              <a:rPr lang="zh-TW" altLang="en-US" dirty="0"/>
              <a:t>　電</a:t>
            </a:r>
            <a:r>
              <a:rPr lang="zh-TW" altLang="en-US" dirty="0" smtClean="0"/>
              <a:t>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sz="3200" dirty="0"/>
              <a:t>電子決定了原子的化學</a:t>
            </a:r>
            <a:r>
              <a:rPr lang="zh-TW" altLang="en-US" sz="3200" dirty="0" smtClean="0"/>
              <a:t>特性</a:t>
            </a:r>
            <a:endParaRPr lang="en-US" altLang="zh-TW" sz="3200" dirty="0" smtClean="0"/>
          </a:p>
          <a:p>
            <a:pPr lvl="1">
              <a:spcBef>
                <a:spcPts val="1800"/>
              </a:spcBef>
            </a:pPr>
            <a:r>
              <a:rPr lang="zh-TW" altLang="en-US" sz="3200" dirty="0"/>
              <a:t>電子是原子間互相接觸而發生反應</a:t>
            </a:r>
            <a:r>
              <a:rPr lang="zh-TW" altLang="en-US" sz="3200" dirty="0" smtClean="0"/>
              <a:t>的位置</a:t>
            </a:r>
            <a:endParaRPr lang="zh-TW" altLang="en-US" sz="32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</a:t>
            </a:r>
            <a:r>
              <a:rPr lang="zh-TW" altLang="en-US" dirty="0"/>
              <a:t>　</a:t>
            </a:r>
            <a:r>
              <a:rPr lang="zh-TW" altLang="en-US" dirty="0" smtClean="0"/>
              <a:t>位能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電子與能量</a:t>
            </a:r>
            <a:r>
              <a:rPr lang="zh-TW" altLang="en-US" dirty="0" smtClean="0"/>
              <a:t>有關</a:t>
            </a:r>
            <a:endParaRPr lang="en-US" altLang="zh-TW" dirty="0" smtClean="0"/>
          </a:p>
          <a:p>
            <a:pPr lvl="1"/>
            <a:r>
              <a:rPr lang="zh-TW" altLang="en-US" dirty="0"/>
              <a:t>電子具有位置</a:t>
            </a:r>
            <a:r>
              <a:rPr lang="zh-TW" altLang="en-US" dirty="0" smtClean="0"/>
              <a:t>能量，稱為位能或勢能</a:t>
            </a:r>
            <a:endParaRPr lang="en-US" altLang="zh-TW" dirty="0" smtClean="0"/>
          </a:p>
          <a:p>
            <a:pPr lvl="1"/>
            <a:r>
              <a:rPr lang="zh-TW" altLang="en-US" dirty="0"/>
              <a:t>通常是一個複雜的 </a:t>
            </a:r>
            <a:r>
              <a:rPr lang="en-US" altLang="zh-TW" dirty="0"/>
              <a:t>3-D </a:t>
            </a:r>
            <a:r>
              <a:rPr lang="zh-TW" altLang="en-US" dirty="0"/>
              <a:t>形狀，一個</a:t>
            </a:r>
            <a:r>
              <a:rPr lang="zh-TW" altLang="en-US" dirty="0" smtClean="0"/>
              <a:t>電子</a:t>
            </a:r>
            <a:r>
              <a:rPr lang="zh-TW" altLang="en-US" dirty="0"/>
              <a:t>最有可能 </a:t>
            </a:r>
            <a:r>
              <a:rPr lang="zh-TW" altLang="en-US" dirty="0" smtClean="0"/>
              <a:t>被</a:t>
            </a:r>
            <a:r>
              <a:rPr lang="zh-TW" altLang="en-US" dirty="0"/>
              <a:t>發現的空間，就</a:t>
            </a:r>
            <a:r>
              <a:rPr lang="zh-TW" altLang="en-US" dirty="0" smtClean="0"/>
              <a:t>稱為此</a:t>
            </a:r>
            <a:r>
              <a:rPr lang="zh-TW" altLang="en-US" dirty="0"/>
              <a:t>電子的</a:t>
            </a:r>
            <a:r>
              <a:rPr lang="zh-TW" altLang="en-US" dirty="0" smtClean="0"/>
              <a:t>軌道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00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2.1</a:t>
            </a:r>
            <a:r>
              <a:rPr lang="zh-TW" altLang="en-US" dirty="0"/>
              <a:t>　</a:t>
            </a:r>
            <a:r>
              <a:rPr lang="zh-TW" altLang="en-US" dirty="0" smtClean="0"/>
              <a:t>電子</a:t>
            </a:r>
            <a:r>
              <a:rPr lang="zh-TW" altLang="en-US" dirty="0"/>
              <a:t>殼層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每一電子殼層都有其特定數目的</a:t>
            </a:r>
            <a:r>
              <a:rPr lang="zh-TW" altLang="en-US" dirty="0" smtClean="0"/>
              <a:t>軌道</a:t>
            </a:r>
            <a:endParaRPr lang="en-US" altLang="zh-TW" dirty="0" smtClean="0"/>
          </a:p>
          <a:p>
            <a:pPr lvl="1"/>
            <a:r>
              <a:rPr lang="zh-TW" altLang="en-US" dirty="0"/>
              <a:t>未滿載電子的軌道，會更具有</a:t>
            </a:r>
            <a:r>
              <a:rPr lang="zh-TW" altLang="en-US" dirty="0" smtClean="0"/>
              <a:t>反應性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容易</a:t>
            </a:r>
            <a:r>
              <a:rPr lang="zh-TW" altLang="en-US" dirty="0"/>
              <a:t>失去電子、得到電子</a:t>
            </a:r>
            <a:r>
              <a:rPr lang="zh-TW" altLang="en-US" dirty="0" smtClean="0"/>
              <a:t>或是與其</a:t>
            </a:r>
            <a:r>
              <a:rPr lang="zh-TW" altLang="en-US" dirty="0"/>
              <a:t>他軌道共同分享電子，以使其電子殼層</a:t>
            </a:r>
            <a:r>
              <a:rPr lang="zh-TW" altLang="en-US" dirty="0" smtClean="0"/>
              <a:t>達到</a:t>
            </a:r>
            <a:r>
              <a:rPr lang="zh-TW" altLang="en-US" dirty="0"/>
              <a:t>滿載的</a:t>
            </a:r>
            <a:r>
              <a:rPr lang="zh-TW" altLang="en-US" dirty="0" smtClean="0"/>
              <a:t>狀態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這</a:t>
            </a:r>
            <a:r>
              <a:rPr lang="zh-TW" altLang="en-US" dirty="0"/>
              <a:t>種失去、獲得以及分享</a:t>
            </a:r>
            <a:r>
              <a:rPr lang="zh-TW" altLang="en-US" dirty="0" smtClean="0"/>
              <a:t>電子的</a:t>
            </a:r>
            <a:r>
              <a:rPr lang="zh-TW" altLang="en-US" dirty="0"/>
              <a:t>特性，正是化學反應的基礎，可在原子</a:t>
            </a:r>
            <a:r>
              <a:rPr lang="zh-TW" altLang="en-US" dirty="0" smtClean="0"/>
              <a:t>之間形成化學鍵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98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2.1</a:t>
            </a:r>
            <a:r>
              <a:rPr lang="zh-TW" altLang="en-US" dirty="0"/>
              <a:t>　</a:t>
            </a:r>
            <a:r>
              <a:rPr lang="zh-TW" altLang="en-US" dirty="0" smtClean="0"/>
              <a:t>電子殼</a:t>
            </a:r>
            <a:r>
              <a:rPr lang="zh-TW" altLang="en-US" dirty="0"/>
              <a:t>層</a:t>
            </a:r>
            <a:r>
              <a:rPr lang="zh-TW" altLang="en-US" dirty="0" smtClean="0"/>
              <a:t>的</a:t>
            </a:r>
            <a:r>
              <a:rPr lang="zh-TW" altLang="en-US" dirty="0"/>
              <a:t>能量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4725144"/>
            <a:ext cx="8534400" cy="1872208"/>
          </a:xfrm>
        </p:spPr>
        <p:txBody>
          <a:bodyPr/>
          <a:lstStyle/>
          <a:p>
            <a:r>
              <a:rPr lang="zh-TW" altLang="en-US" sz="2600" dirty="0" smtClean="0"/>
              <a:t>能</a:t>
            </a:r>
            <a:r>
              <a:rPr lang="zh-TW" altLang="en-US" sz="2600" dirty="0"/>
              <a:t>階 </a:t>
            </a:r>
            <a:r>
              <a:rPr lang="en-US" altLang="zh-TW" sz="2600" dirty="0"/>
              <a:t>1 </a:t>
            </a:r>
            <a:r>
              <a:rPr lang="zh-TW" altLang="en-US" sz="2600" dirty="0"/>
              <a:t>的位能最低</a:t>
            </a:r>
            <a:r>
              <a:rPr lang="zh-TW" altLang="en-US" sz="2600" dirty="0" smtClean="0"/>
              <a:t>，因為</a:t>
            </a:r>
            <a:r>
              <a:rPr lang="zh-TW" altLang="en-US" sz="2600" dirty="0"/>
              <a:t>它與核的距離最近。當電子吸收了能量，它可</a:t>
            </a:r>
            <a:r>
              <a:rPr lang="zh-TW" altLang="en-US" sz="2600" dirty="0" smtClean="0"/>
              <a:t>從階層 </a:t>
            </a:r>
            <a:r>
              <a:rPr lang="en-US" altLang="zh-TW" sz="2600" dirty="0"/>
              <a:t>1 </a:t>
            </a:r>
            <a:r>
              <a:rPr lang="zh-TW" altLang="en-US" sz="2600" dirty="0"/>
              <a:t>移到更高的能階 </a:t>
            </a:r>
            <a:r>
              <a:rPr lang="en-US" altLang="zh-TW" sz="2600" dirty="0"/>
              <a:t>(</a:t>
            </a:r>
            <a:r>
              <a:rPr lang="zh-TW" altLang="en-US" sz="2600" dirty="0"/>
              <a:t>能階 </a:t>
            </a:r>
            <a:r>
              <a:rPr lang="en-US" altLang="zh-TW" sz="2600" dirty="0"/>
              <a:t>2</a:t>
            </a:r>
            <a:r>
              <a:rPr lang="en-US" altLang="zh-TW" sz="2600" dirty="0" smtClean="0"/>
              <a:t>)</a:t>
            </a:r>
          </a:p>
          <a:p>
            <a:r>
              <a:rPr lang="zh-TW" altLang="en-US" sz="2600" dirty="0" smtClean="0"/>
              <a:t>當</a:t>
            </a:r>
            <a:r>
              <a:rPr lang="zh-TW" altLang="en-US" sz="2600" dirty="0"/>
              <a:t>電子失去量，</a:t>
            </a:r>
            <a:r>
              <a:rPr lang="zh-TW" altLang="en-US" sz="2600" dirty="0" smtClean="0"/>
              <a:t>它會</a:t>
            </a:r>
            <a:r>
              <a:rPr lang="zh-TW" altLang="en-US" sz="2600" dirty="0"/>
              <a:t>落到距離核更近的下一階層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Chapter 2 - </a:t>
            </a:r>
            <a:r>
              <a:rPr lang="zh-TW" altLang="en-US" smtClean="0"/>
              <a:t>生命中的化學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9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431804" cy="307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763445" y="2564904"/>
            <a:ext cx="1913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圖 </a:t>
            </a:r>
            <a:r>
              <a:rPr lang="en-US" altLang="zh-TW" dirty="0"/>
              <a:t>2.3</a:t>
            </a:r>
            <a:r>
              <a:rPr lang="zh-TW" altLang="en-US" dirty="0"/>
              <a:t>　原子的電子具有位能</a:t>
            </a:r>
          </a:p>
        </p:txBody>
      </p:sp>
    </p:spTree>
    <p:extLst>
      <p:ext uri="{BB962C8B-B14F-4D97-AF65-F5344CB8AC3E}">
        <p14:creationId xmlns:p14="http://schemas.microsoft.com/office/powerpoint/2010/main" val="35437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科學的生物學">
  <a:themeElements>
    <a:clrScheme name="Custom 328">
      <a:dk1>
        <a:srgbClr val="000000"/>
      </a:dk1>
      <a:lt1>
        <a:srgbClr val="FFFFFF"/>
      </a:lt1>
      <a:dk2>
        <a:srgbClr val="CE56CE"/>
      </a:dk2>
      <a:lt2>
        <a:srgbClr val="969696"/>
      </a:lt2>
      <a:accent1>
        <a:srgbClr val="7C7FF0"/>
      </a:accent1>
      <a:accent2>
        <a:srgbClr val="FF7325"/>
      </a:accent2>
      <a:accent3>
        <a:srgbClr val="4BAFE1"/>
      </a:accent3>
      <a:accent4>
        <a:srgbClr val="2EB09A"/>
      </a:accent4>
      <a:accent5>
        <a:srgbClr val="FE9D4C"/>
      </a:accent5>
      <a:accent6>
        <a:srgbClr val="BBAB65"/>
      </a:accent6>
      <a:hlink>
        <a:srgbClr val="77BB33"/>
      </a:hlink>
      <a:folHlink>
        <a:srgbClr val="DDC223"/>
      </a:folHlink>
    </a:clrScheme>
    <a:fontScheme name="微標 century">
      <a:majorFont>
        <a:latin typeface="Century Gothic"/>
        <a:ea typeface="微軟正黑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6565F1"/>
        </a:dk2>
        <a:lt2>
          <a:srgbClr val="969696"/>
        </a:lt2>
        <a:accent1>
          <a:srgbClr val="FFCC00"/>
        </a:accent1>
        <a:accent2>
          <a:srgbClr val="FF7D2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120"/>
        </a:accent6>
        <a:hlink>
          <a:srgbClr val="FF3399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5AD4EC"/>
        </a:accent1>
        <a:accent2>
          <a:srgbClr val="62A7FA"/>
        </a:accent2>
        <a:accent3>
          <a:srgbClr val="FFFFFF"/>
        </a:accent3>
        <a:accent4>
          <a:srgbClr val="000000"/>
        </a:accent4>
        <a:accent5>
          <a:srgbClr val="B5E6F4"/>
        </a:accent5>
        <a:accent6>
          <a:srgbClr val="5897E3"/>
        </a:accent6>
        <a:hlink>
          <a:srgbClr val="54D09E"/>
        </a:hlink>
        <a:folHlink>
          <a:srgbClr val="E4D6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科學的生物學</Template>
  <TotalTime>573</TotalTime>
  <Words>2365</Words>
  <Application>Microsoft Office PowerPoint</Application>
  <PresentationFormat>如螢幕大小 (4:3)</PresentationFormat>
  <Paragraphs>227</Paragraphs>
  <Slides>36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科學的生物學</vt:lpstr>
      <vt:lpstr>生命中的化學</vt:lpstr>
      <vt:lpstr>2.1　物質</vt:lpstr>
      <vt:lpstr>2.1　原子</vt:lpstr>
      <vt:lpstr>圖 2.2　原子的基本構造</vt:lpstr>
      <vt:lpstr>2.1　原子序和質量數</vt:lpstr>
      <vt:lpstr>2.1　電子</vt:lpstr>
      <vt:lpstr>2.1　位能</vt:lpstr>
      <vt:lpstr>2.1　電子殼層</vt:lpstr>
      <vt:lpstr>2.1　電子殼層的能量</vt:lpstr>
      <vt:lpstr>圖 2.4　電子殼層中的電子</vt:lpstr>
      <vt:lpstr>2.2　 離子與同位素</vt:lpstr>
      <vt:lpstr>圖 2.5　成為鈉離子</vt:lpstr>
      <vt:lpstr>圖 2.6　碳元素的同位素</vt:lpstr>
      <vt:lpstr>2.1　放射性衰變</vt:lpstr>
      <vt:lpstr>2.1　放射性追蹤物</vt:lpstr>
      <vt:lpstr>圖 2.8　放射性同位素定年代</vt:lpstr>
      <vt:lpstr>2.3　分子</vt:lpstr>
      <vt:lpstr>2.3　離子鍵</vt:lpstr>
      <vt:lpstr>2.3　共價鍵</vt:lpstr>
      <vt:lpstr>2.3　極性與非極性共價鍵</vt:lpstr>
      <vt:lpstr>2.3　氫鍵</vt:lpstr>
      <vt:lpstr>2.3　氫鍵</vt:lpstr>
      <vt:lpstr>2.4　水</vt:lpstr>
      <vt:lpstr>2.4　水獨特的特性</vt:lpstr>
      <vt:lpstr>圖 2.9　冰的形成</vt:lpstr>
      <vt:lpstr>2.4　水獨特的特性</vt:lpstr>
      <vt:lpstr>2.4　水獨特的特性</vt:lpstr>
      <vt:lpstr>圖 2.11　鹽如何溶於水</vt:lpstr>
      <vt:lpstr>2.5　 水的離子化</vt:lpstr>
      <vt:lpstr>2.5　pH</vt:lpstr>
      <vt:lpstr>2.5　酸和鹼</vt:lpstr>
      <vt:lpstr>今日的生物學</vt:lpstr>
      <vt:lpstr>今日的生物學</vt:lpstr>
      <vt:lpstr>2.5　緩衝物</vt:lpstr>
      <vt:lpstr>質詢與分析</vt:lpstr>
      <vt:lpstr>質詢與分析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原子</dc:title>
  <dc:subject>普通生物學</dc:subject>
  <dc:creator>Rachel</dc:creator>
  <cp:keywords>東華書局</cp:keywords>
  <cp:lastModifiedBy>Rachel</cp:lastModifiedBy>
  <cp:revision>47</cp:revision>
  <dcterms:created xsi:type="dcterms:W3CDTF">2019-07-29T07:23:31Z</dcterms:created>
  <dcterms:modified xsi:type="dcterms:W3CDTF">2019-07-30T08:31:14Z</dcterms:modified>
</cp:coreProperties>
</file>