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66" r:id="rId3"/>
    <p:sldId id="267" r:id="rId4"/>
    <p:sldId id="268" r:id="rId5"/>
    <p:sldId id="269" r:id="rId6"/>
    <p:sldId id="271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80" r:id="rId15"/>
    <p:sldId id="278" r:id="rId16"/>
    <p:sldId id="284" r:id="rId17"/>
    <p:sldId id="279" r:id="rId18"/>
    <p:sldId id="282" r:id="rId19"/>
    <p:sldId id="283" r:id="rId20"/>
    <p:sldId id="281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8" r:id="rId34"/>
    <p:sldId id="299" r:id="rId35"/>
    <p:sldId id="297" r:id="rId36"/>
    <p:sldId id="300" r:id="rId37"/>
    <p:sldId id="301" r:id="rId38"/>
    <p:sldId id="302" r:id="rId39"/>
    <p:sldId id="303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CEC2"/>
    <a:srgbClr val="002776"/>
    <a:srgbClr val="FE7F00"/>
    <a:srgbClr val="003399"/>
    <a:srgbClr val="FFCC00"/>
    <a:srgbClr val="969696"/>
    <a:srgbClr val="7B18E8"/>
    <a:srgbClr val="FFFFBF"/>
    <a:srgbClr val="E4D61C"/>
    <a:srgbClr val="6BC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80" d="100"/>
          <a:sy n="80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TW" altLang="zh-TW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zh-TW" altLang="zh-TW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TW" altLang="zh-TW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88AEBE-BCF9-4DA0-8DE8-02ACD8386FC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4172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4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683568" y="5373216"/>
            <a:ext cx="7772400" cy="132600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algn="l">
              <a:defRPr sz="4400" smtClean="0">
                <a:solidFill>
                  <a:srgbClr val="002776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dirty="0" smtClean="0"/>
          </a:p>
        </p:txBody>
      </p:sp>
      <p:sp>
        <p:nvSpPr>
          <p:cNvPr id="42015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683568" y="4797152"/>
            <a:ext cx="7776864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marL="0" indent="0" algn="l">
              <a:buFontTx/>
              <a:buNone/>
              <a:defRPr sz="3200" b="1" smtClean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93610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8" y="1412776"/>
            <a:ext cx="8534400" cy="51845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zh-TW" altLang="en-US" smtClean="0"/>
              <a:t>普通生物學  </a:t>
            </a:r>
            <a:r>
              <a:rPr lang="en-US" altLang="zh-TW" smtClean="0"/>
              <a:t>Chapter 6 - </a:t>
            </a:r>
            <a:r>
              <a:rPr lang="zh-TW" altLang="en-US" smtClean="0"/>
              <a:t>光合作用：從太陽獲取能量</a:t>
            </a:r>
            <a:endParaRPr lang="zh-TW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386CD-F511-4EEB-A0ED-70801BDA50F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405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22" y="3573016"/>
            <a:ext cx="7772400" cy="1362075"/>
          </a:xfrm>
        </p:spPr>
        <p:txBody>
          <a:bodyPr anchor="t"/>
          <a:lstStyle>
            <a:lvl1pPr algn="ctr">
              <a:defRPr sz="44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0422" y="2072829"/>
            <a:ext cx="7772400" cy="1386383"/>
          </a:xfrm>
        </p:spPr>
        <p:txBody>
          <a:bodyPr anchor="b"/>
          <a:lstStyle>
            <a:lvl1pPr marL="0" indent="0" algn="ctr">
              <a:buNone/>
              <a:defRPr sz="3200">
                <a:solidFill>
                  <a:schemeClr val="accent4"/>
                </a:solidFill>
                <a:latin typeface="+mj-ea"/>
                <a:ea typeface="+mj-e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B59008-BACC-4FA6-82AF-59785DE9F926}" type="slidenum">
              <a:rPr lang="en-US" altLang="zh-TW"/>
              <a:pPr/>
              <a:t>‹#›</a:t>
            </a:fld>
            <a:endParaRPr lang="en-US" altLang="zh-TW"/>
          </a:p>
        </p:txBody>
      </p:sp>
      <p:cxnSp>
        <p:nvCxnSpPr>
          <p:cNvPr id="8" name="直線接點 7"/>
          <p:cNvCxnSpPr/>
          <p:nvPr userDrawn="1"/>
        </p:nvCxnSpPr>
        <p:spPr>
          <a:xfrm>
            <a:off x="783685" y="3531220"/>
            <a:ext cx="7776864" cy="0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509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86409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40768"/>
            <a:ext cx="4191000" cy="5136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191000" cy="5136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普通生物學  </a:t>
            </a:r>
            <a:r>
              <a:rPr lang="en-US" altLang="zh-TW" smtClean="0"/>
              <a:t>Chapter 6 - </a:t>
            </a:r>
            <a:r>
              <a:rPr lang="zh-TW" altLang="en-US" smtClean="0"/>
              <a:t>光合作用：從太陽獲取能量</a:t>
            </a:r>
            <a:endParaRPr lang="zh-TW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3DB387-C46D-4DB0-AAE8-9007EA61FB2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316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827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5803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1827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普通生物學  </a:t>
            </a:r>
            <a:r>
              <a:rPr lang="en-US" altLang="zh-TW" smtClean="0"/>
              <a:t>Chapter 6 - </a:t>
            </a:r>
            <a:r>
              <a:rPr lang="zh-TW" altLang="en-US" smtClean="0"/>
              <a:t>光合作用：從太陽獲取能量</a:t>
            </a:r>
            <a:endParaRPr lang="zh-TW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247246-20E3-474B-AF10-F3E75A5B509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97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93610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普通生物學  </a:t>
            </a:r>
            <a:r>
              <a:rPr lang="en-US" altLang="zh-TW" smtClean="0"/>
              <a:t>Chapter 6 - </a:t>
            </a:r>
            <a:r>
              <a:rPr lang="zh-TW" altLang="en-US" smtClean="0"/>
              <a:t>光合作用：從太陽獲取能量</a:t>
            </a:r>
            <a:endParaRPr lang="zh-TW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0B099-C29F-48AA-9EE1-94DFFD9F4D0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68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普通生物學  </a:t>
            </a:r>
            <a:r>
              <a:rPr lang="en-US" altLang="zh-TW" smtClean="0"/>
              <a:t>Chapter 6 - </a:t>
            </a:r>
            <a:r>
              <a:rPr lang="zh-TW" altLang="en-US" smtClean="0"/>
              <a:t>光合作用：從太陽獲取能量</a:t>
            </a:r>
            <a:endParaRPr lang="zh-TW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3D16C-4916-490F-8B03-2D3B31926DF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12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4936" cy="8683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412776"/>
            <a:ext cx="4191000" cy="506422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191000" cy="506422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普通生物學  </a:t>
            </a:r>
            <a:r>
              <a:rPr lang="en-US" altLang="zh-TW" smtClean="0"/>
              <a:t>Chapter 6 - </a:t>
            </a:r>
            <a:r>
              <a:rPr lang="zh-TW" altLang="en-US" smtClean="0"/>
              <a:t>光合作用：從太陽獲取能量</a:t>
            </a:r>
            <a:endParaRPr lang="zh-TW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34A0A8-3CF8-4334-9BAB-82D4E79D0B0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086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6388" y="1340768"/>
            <a:ext cx="853440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0" y="0"/>
            <a:ext cx="385192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solidFill>
                  <a:schemeClr val="bg1"/>
                </a:solidFill>
                <a:latin typeface="Candara" panose="020E0502030303020204" pitchFamily="34" charset="0"/>
                <a:ea typeface="+mn-ea"/>
              </a:defRPr>
            </a:lvl1pPr>
          </a:lstStyle>
          <a:p>
            <a:r>
              <a:rPr lang="zh-TW" altLang="en-US" smtClean="0"/>
              <a:t>普通生物學  </a:t>
            </a:r>
            <a:r>
              <a:rPr lang="en-US" altLang="zh-TW" smtClean="0"/>
              <a:t>Chapter 6 - </a:t>
            </a:r>
            <a:r>
              <a:rPr lang="zh-TW" altLang="en-US" smtClean="0"/>
              <a:t>光合作用：從太陽獲取能量</a:t>
            </a:r>
            <a:endParaRPr lang="zh-TW" altLang="zh-TW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604448" y="6554162"/>
            <a:ext cx="53955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  <a:ea typeface="新細明體" charset="-120"/>
              </a:defRPr>
            </a:lvl1pPr>
          </a:lstStyle>
          <a:p>
            <a:fld id="{3FA009EA-F44F-42DC-885F-968D90E96B0C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05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23528" y="260648"/>
            <a:ext cx="849694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9" r:id="rId2"/>
    <p:sldLayoutId id="2147483678" r:id="rId3"/>
    <p:sldLayoutId id="2147483677" r:id="rId4"/>
    <p:sldLayoutId id="2147483676" r:id="rId5"/>
    <p:sldLayoutId id="2147483675" r:id="rId6"/>
    <p:sldLayoutId id="2147483674" r:id="rId7"/>
    <p:sldLayoutId id="2147483669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Wingdings" panose="05000000000000000000" pitchFamily="2" charset="2"/>
        <a:buChar char="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Char char="•"/>
        <a:defRPr sz="2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3568" y="5373216"/>
            <a:ext cx="8280920" cy="1326009"/>
          </a:xfrm>
        </p:spPr>
        <p:txBody>
          <a:bodyPr/>
          <a:lstStyle/>
          <a:p>
            <a:r>
              <a:rPr lang="zh-TW" altLang="en-US" sz="5600" dirty="0" smtClean="0">
                <a:latin typeface="+mj-ea"/>
              </a:rPr>
              <a:t>光合作用</a:t>
            </a:r>
            <a:r>
              <a:rPr lang="en-US" altLang="zh-TW" sz="5600" dirty="0" smtClean="0">
                <a:latin typeface="+mj-ea"/>
              </a:rPr>
              <a:t>:</a:t>
            </a:r>
            <a:r>
              <a:rPr lang="zh-TW" altLang="en-US" sz="5600" dirty="0" smtClean="0">
                <a:latin typeface="+mj-ea"/>
              </a:rPr>
              <a:t>從</a:t>
            </a:r>
            <a:r>
              <a:rPr lang="zh-TW" altLang="en-US" sz="5600" dirty="0">
                <a:latin typeface="+mj-ea"/>
              </a:rPr>
              <a:t>太陽獲取能量</a:t>
            </a:r>
            <a:endParaRPr lang="en-US" altLang="zh-TW" sz="5600" dirty="0">
              <a:latin typeface="+mj-ea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altLang="zh-TW" dirty="0"/>
              <a:t>Chapter 6</a:t>
            </a:r>
            <a:endParaRPr lang="en-US" altLang="zh-TW" dirty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6.2</a:t>
            </a:r>
            <a:r>
              <a:rPr lang="zh-TW" altLang="en-US" dirty="0" smtClean="0"/>
              <a:t>　光子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/>
              <a:t>光是由稱為</a:t>
            </a:r>
            <a:r>
              <a:rPr lang="zh-TW" altLang="en-US" dirty="0" smtClean="0"/>
              <a:t>光子的小</a:t>
            </a:r>
            <a:r>
              <a:rPr lang="zh-TW" altLang="en-US" dirty="0"/>
              <a:t>能量包</a:t>
            </a:r>
            <a:r>
              <a:rPr lang="zh-TW" altLang="en-US" dirty="0" smtClean="0"/>
              <a:t>構成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/>
              <a:t>陽光由許多不同能量階層的光子</a:t>
            </a:r>
            <a:r>
              <a:rPr lang="zh-TW" altLang="en-US" dirty="0" smtClean="0"/>
              <a:t>組成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整個範圍</a:t>
            </a:r>
            <a:r>
              <a:rPr lang="zh-TW" altLang="en-US" dirty="0"/>
              <a:t>的光子稱為電磁波</a:t>
            </a:r>
            <a:r>
              <a:rPr lang="zh-TW" altLang="en-US" dirty="0" smtClean="0"/>
              <a:t>譜</a:t>
            </a:r>
            <a:endParaRPr lang="en-US" altLang="zh-TW" dirty="0" smtClean="0"/>
          </a:p>
          <a:p>
            <a:pPr>
              <a:spcBef>
                <a:spcPts val="1200"/>
              </a:spcBef>
            </a:pPr>
            <a:r>
              <a:rPr lang="zh-TW" altLang="en-US" b="1" dirty="0" smtClean="0"/>
              <a:t>色素</a:t>
            </a:r>
            <a:r>
              <a:rPr lang="zh-TW" altLang="en-US" dirty="0"/>
              <a:t>是</a:t>
            </a:r>
            <a:r>
              <a:rPr lang="zh-TW" altLang="en-US" dirty="0" smtClean="0"/>
              <a:t>吸收</a:t>
            </a:r>
            <a:r>
              <a:rPr lang="zh-TW" altLang="en-US" dirty="0"/>
              <a:t>光能的</a:t>
            </a:r>
            <a:r>
              <a:rPr lang="zh-TW" altLang="en-US" dirty="0" smtClean="0"/>
              <a:t>分子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/>
              <a:t>人類的視網膜</a:t>
            </a:r>
            <a:r>
              <a:rPr lang="zh-TW" altLang="en-US" dirty="0" smtClean="0"/>
              <a:t>色素</a:t>
            </a:r>
            <a:r>
              <a:rPr lang="zh-TW" altLang="en-US" dirty="0"/>
              <a:t>所能吸收的波長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6 - </a:t>
            </a:r>
            <a:r>
              <a:rPr lang="zh-TW" altLang="en-US" smtClean="0"/>
              <a:t>光合作用：從太陽獲取能量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9298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6.1</a:t>
            </a:r>
            <a:r>
              <a:rPr lang="zh-TW" altLang="en-US" sz="2800" dirty="0"/>
              <a:t>　不同能量的光子：電磁波譜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6 - </a:t>
            </a:r>
            <a:r>
              <a:rPr lang="zh-TW" altLang="en-US" smtClean="0"/>
              <a:t>光合作用：從太陽獲取能量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11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5014912" cy="514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685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6.2</a:t>
            </a:r>
            <a:r>
              <a:rPr lang="zh-TW" altLang="en-US" dirty="0" smtClean="0"/>
              <a:t>　葉綠素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植物吸收光能的主要色素是</a:t>
            </a:r>
            <a:r>
              <a:rPr lang="zh-TW" altLang="en-US" dirty="0" smtClean="0"/>
              <a:t>葉綠素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葉綠素</a:t>
            </a:r>
            <a:r>
              <a:rPr lang="zh-TW" altLang="en-US" dirty="0"/>
              <a:t>主要</a:t>
            </a:r>
            <a:r>
              <a:rPr lang="zh-TW" altLang="en-US" dirty="0" smtClean="0"/>
              <a:t>吸收光譜</a:t>
            </a:r>
            <a:r>
              <a:rPr lang="zh-TW" altLang="en-US" dirty="0"/>
              <a:t>二端的藍紫色與</a:t>
            </a:r>
            <a:r>
              <a:rPr lang="zh-TW" altLang="en-US" dirty="0" smtClean="0"/>
              <a:t>紅色</a:t>
            </a:r>
            <a:endParaRPr lang="en-US" altLang="zh-TW" dirty="0" smtClean="0"/>
          </a:p>
          <a:p>
            <a:pPr>
              <a:spcBef>
                <a:spcPts val="1800"/>
              </a:spcBef>
            </a:pPr>
            <a:r>
              <a:rPr lang="zh-TW" altLang="en-US" dirty="0" smtClean="0"/>
              <a:t>葉綠素</a:t>
            </a:r>
            <a:r>
              <a:rPr lang="zh-TW" altLang="en-US" dirty="0"/>
              <a:t>有二種</a:t>
            </a:r>
            <a:r>
              <a:rPr lang="zh-TW" altLang="en-US" dirty="0" smtClean="0"/>
              <a:t>型式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葉綠素 </a:t>
            </a:r>
            <a:r>
              <a:rPr lang="en-US" altLang="zh-TW" dirty="0"/>
              <a:t>a </a:t>
            </a:r>
            <a:r>
              <a:rPr lang="zh-TW" altLang="en-US" dirty="0"/>
              <a:t>與葉綠素 </a:t>
            </a:r>
            <a:r>
              <a:rPr lang="en-US" altLang="zh-TW" dirty="0" smtClean="0"/>
              <a:t>b</a:t>
            </a:r>
          </a:p>
          <a:p>
            <a:pPr>
              <a:spcBef>
                <a:spcPts val="1800"/>
              </a:spcBef>
            </a:pPr>
            <a:r>
              <a:rPr lang="zh-TW" altLang="en-US" dirty="0"/>
              <a:t>可吸收葉綠素所不能捕捉的</a:t>
            </a:r>
            <a:r>
              <a:rPr lang="zh-TW" altLang="en-US" dirty="0" smtClean="0"/>
              <a:t>波長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類胡蘿蔔素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6 - </a:t>
            </a:r>
            <a:r>
              <a:rPr lang="zh-TW" altLang="en-US" smtClean="0"/>
              <a:t>光合作用：從太陽獲取能量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6050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6.3</a:t>
            </a:r>
            <a:r>
              <a:rPr lang="zh-TW" altLang="en-US" sz="2800" dirty="0"/>
              <a:t>　葉綠素與類胡蘿蔔素的吸收光譜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6 - </a:t>
            </a:r>
            <a:r>
              <a:rPr lang="zh-TW" altLang="en-US" smtClean="0"/>
              <a:t>光合作用：從太陽獲取能量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13</a:t>
            </a:fld>
            <a:endParaRPr lang="en-US" altLang="zh-TW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502105" cy="519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110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6.4</a:t>
            </a:r>
            <a:r>
              <a:rPr lang="zh-TW" altLang="en-US" sz="2800" dirty="0"/>
              <a:t>　葉片秋天的顏色是由類胡蘿蔔素造成的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6 - </a:t>
            </a:r>
            <a:r>
              <a:rPr lang="zh-TW" altLang="en-US" smtClean="0"/>
              <a:t>光合作用：從太陽獲取能量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14</a:t>
            </a:fld>
            <a:endParaRPr lang="en-US" altLang="zh-TW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12775"/>
            <a:ext cx="3873574" cy="388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412775"/>
            <a:ext cx="3887047" cy="388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495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6.3</a:t>
            </a:r>
            <a:r>
              <a:rPr lang="zh-TW" altLang="en-US" dirty="0"/>
              <a:t>　將色素組成光系統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6388" y="1412776"/>
            <a:ext cx="3977580" cy="518457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zh-TW" altLang="en-US" dirty="0"/>
              <a:t>於</a:t>
            </a:r>
            <a:r>
              <a:rPr lang="zh-TW" altLang="en-US" dirty="0" smtClean="0"/>
              <a:t>植物中，</a:t>
            </a:r>
            <a:r>
              <a:rPr lang="zh-TW" altLang="en-US" dirty="0"/>
              <a:t>光反應</a:t>
            </a:r>
            <a:r>
              <a:rPr lang="zh-TW" altLang="en-US" dirty="0" smtClean="0"/>
              <a:t>發生於</a:t>
            </a:r>
            <a:r>
              <a:rPr lang="zh-TW" altLang="en-US" dirty="0"/>
              <a:t>葉綠體中類囊體的膜</a:t>
            </a:r>
            <a:r>
              <a:rPr lang="zh-TW" altLang="en-US" dirty="0" smtClean="0"/>
              <a:t>上</a:t>
            </a:r>
            <a:endParaRPr lang="en-US" altLang="zh-TW" dirty="0" smtClean="0"/>
          </a:p>
          <a:p>
            <a:pPr>
              <a:spcBef>
                <a:spcPts val="1800"/>
              </a:spcBef>
            </a:pPr>
            <a:r>
              <a:rPr lang="zh-TW" altLang="en-US" dirty="0" smtClean="0"/>
              <a:t>蛋白質</a:t>
            </a:r>
            <a:r>
              <a:rPr lang="zh-TW" altLang="en-US" dirty="0"/>
              <a:t>與葉綠素的複合體，就稱為</a:t>
            </a:r>
            <a:r>
              <a:rPr lang="zh-TW" altLang="en-US" b="1" dirty="0"/>
              <a:t>光系統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6 - </a:t>
            </a:r>
            <a:r>
              <a:rPr lang="zh-TW" altLang="en-US" smtClean="0"/>
              <a:t>光合作用：從太陽獲取能量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15</a:t>
            </a:fld>
            <a:endParaRPr lang="en-US" altLang="zh-TW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811910" cy="513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262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6.3</a:t>
            </a:r>
            <a:r>
              <a:rPr lang="zh-TW" altLang="en-US" dirty="0" smtClean="0"/>
              <a:t>　光反應</a:t>
            </a:r>
            <a:r>
              <a:rPr lang="zh-TW" altLang="en-US" dirty="0"/>
              <a:t>可分成五個</a:t>
            </a:r>
            <a:r>
              <a:rPr lang="zh-TW" altLang="en-US" dirty="0" smtClean="0"/>
              <a:t>階段 </a:t>
            </a:r>
            <a:r>
              <a:rPr lang="en-US" altLang="zh-TW" sz="2800" dirty="0">
                <a:latin typeface="Arial" charset="0"/>
                <a:cs typeface="Arial" charset="0"/>
              </a:rPr>
              <a:t>part </a:t>
            </a:r>
            <a:r>
              <a:rPr lang="en-US" altLang="zh-TW" sz="2800" dirty="0" smtClean="0">
                <a:latin typeface="Arial" charset="0"/>
                <a:cs typeface="Arial" charset="0"/>
              </a:rPr>
              <a:t>1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indent="-400050">
              <a:buNone/>
            </a:pPr>
            <a:r>
              <a:rPr lang="en-US" altLang="zh-TW" dirty="0"/>
              <a:t>1. </a:t>
            </a:r>
            <a:r>
              <a:rPr lang="zh-TW" altLang="en-US" dirty="0"/>
              <a:t>捕捉光</a:t>
            </a:r>
            <a:r>
              <a:rPr lang="zh-TW" altLang="en-US" dirty="0" smtClean="0"/>
              <a:t>：一個</a:t>
            </a:r>
            <a:r>
              <a:rPr lang="zh-TW" altLang="en-US" dirty="0"/>
              <a:t>具適當波長的</a:t>
            </a:r>
            <a:r>
              <a:rPr lang="zh-TW" altLang="en-US" dirty="0" smtClean="0"/>
              <a:t>光子</a:t>
            </a:r>
            <a:r>
              <a:rPr lang="zh-TW" altLang="en-US" dirty="0"/>
              <a:t>被一個色素分子捕捉到，激發的能量從</a:t>
            </a:r>
            <a:r>
              <a:rPr lang="zh-TW" altLang="en-US" dirty="0" smtClean="0"/>
              <a:t>一個</a:t>
            </a:r>
            <a:r>
              <a:rPr lang="zh-TW" altLang="en-US" dirty="0"/>
              <a:t>葉綠素分子傳送到另一個分子。</a:t>
            </a:r>
          </a:p>
          <a:p>
            <a:pPr marL="387350" indent="-387350">
              <a:buNone/>
            </a:pPr>
            <a:r>
              <a:rPr lang="en-US" altLang="zh-TW" dirty="0"/>
              <a:t>2. </a:t>
            </a:r>
            <a:r>
              <a:rPr lang="zh-TW" altLang="en-US" dirty="0"/>
              <a:t>激發電子：激發的能量匯集</a:t>
            </a:r>
            <a:r>
              <a:rPr lang="zh-TW" altLang="en-US" dirty="0" smtClean="0"/>
              <a:t>到一個</a:t>
            </a:r>
            <a:r>
              <a:rPr lang="zh-TW" altLang="en-US" dirty="0"/>
              <a:t>稱為反應</a:t>
            </a:r>
            <a:r>
              <a:rPr lang="zh-TW" altLang="en-US" dirty="0" smtClean="0"/>
              <a:t>中心的關鍵葉綠素 </a:t>
            </a:r>
            <a:r>
              <a:rPr lang="en-US" altLang="zh-TW" dirty="0"/>
              <a:t>a </a:t>
            </a:r>
            <a:r>
              <a:rPr lang="zh-TW" altLang="en-US" dirty="0"/>
              <a:t>分子</a:t>
            </a:r>
            <a:r>
              <a:rPr lang="zh-TW" altLang="en-US" dirty="0" smtClean="0"/>
              <a:t>處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反應</a:t>
            </a:r>
            <a:r>
              <a:rPr lang="zh-TW" altLang="en-US" dirty="0"/>
              <a:t>中心釋出一個被激發的電子，並傳送給</a:t>
            </a:r>
          </a:p>
          <a:p>
            <a:pPr lvl="1"/>
            <a:r>
              <a:rPr lang="zh-TW" altLang="en-US" dirty="0"/>
              <a:t>一個電子接受</a:t>
            </a:r>
            <a:r>
              <a:rPr lang="zh-TW" altLang="en-US" dirty="0" smtClean="0"/>
              <a:t>分子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同時</a:t>
            </a:r>
            <a:r>
              <a:rPr lang="zh-TW" altLang="en-US" dirty="0"/>
              <a:t>此反應中心可</a:t>
            </a:r>
            <a:r>
              <a:rPr lang="zh-TW" altLang="en-US" dirty="0" smtClean="0"/>
              <a:t>打斷一個</a:t>
            </a:r>
            <a:r>
              <a:rPr lang="zh-TW" altLang="en-US" dirty="0"/>
              <a:t>水分子，將一個電子拿來補足「失去</a:t>
            </a:r>
            <a:r>
              <a:rPr lang="zh-TW" altLang="en-US" dirty="0" smtClean="0"/>
              <a:t>」的</a:t>
            </a:r>
            <a:r>
              <a:rPr lang="zh-TW" altLang="en-US" dirty="0"/>
              <a:t>那個</a:t>
            </a:r>
            <a:r>
              <a:rPr lang="zh-TW" altLang="en-US" dirty="0" smtClean="0"/>
              <a:t>電子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6 - </a:t>
            </a:r>
            <a:r>
              <a:rPr lang="zh-TW" altLang="en-US" smtClean="0"/>
              <a:t>光合作用：從太陽獲取能量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0602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6.7</a:t>
            </a:r>
            <a:r>
              <a:rPr lang="zh-TW" altLang="en-US" sz="2800" dirty="0"/>
              <a:t>　一個光系統如何作用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6 - </a:t>
            </a:r>
            <a:r>
              <a:rPr lang="zh-TW" altLang="en-US" smtClean="0"/>
              <a:t>光合作用：從太陽獲取能量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17</a:t>
            </a:fld>
            <a:endParaRPr lang="en-US" altLang="zh-TW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5532767" cy="478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38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6.3</a:t>
            </a:r>
            <a:r>
              <a:rPr lang="zh-TW" altLang="en-US" dirty="0" smtClean="0"/>
              <a:t>　光反應</a:t>
            </a:r>
            <a:r>
              <a:rPr lang="zh-TW" altLang="en-US" dirty="0"/>
              <a:t>可分成五個</a:t>
            </a:r>
            <a:r>
              <a:rPr lang="zh-TW" altLang="en-US" dirty="0" smtClean="0"/>
              <a:t>階段 </a:t>
            </a:r>
            <a:r>
              <a:rPr lang="en-US" altLang="zh-TW" sz="2800" dirty="0">
                <a:latin typeface="Arial" charset="0"/>
                <a:cs typeface="Arial" charset="0"/>
              </a:rPr>
              <a:t>part </a:t>
            </a:r>
            <a:r>
              <a:rPr lang="en-US" altLang="zh-TW" sz="2800" dirty="0" smtClean="0">
                <a:latin typeface="Arial" charset="0"/>
                <a:cs typeface="Arial" charset="0"/>
              </a:rPr>
              <a:t>2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7350" indent="-387350">
              <a:buNone/>
            </a:pPr>
            <a:r>
              <a:rPr lang="en-US" altLang="zh-TW" dirty="0"/>
              <a:t>3. </a:t>
            </a:r>
            <a:r>
              <a:rPr lang="zh-TW" altLang="en-US" dirty="0"/>
              <a:t>電子傳遞</a:t>
            </a:r>
            <a:r>
              <a:rPr lang="zh-TW" altLang="en-US" dirty="0" smtClean="0"/>
              <a:t>：激發</a:t>
            </a:r>
            <a:r>
              <a:rPr lang="zh-TW" altLang="en-US" dirty="0"/>
              <a:t>的</a:t>
            </a:r>
            <a:r>
              <a:rPr lang="zh-TW" altLang="en-US" dirty="0" smtClean="0"/>
              <a:t>電子在</a:t>
            </a:r>
            <a:r>
              <a:rPr lang="zh-TW" altLang="en-US" dirty="0"/>
              <a:t>埋藏於膜中之一系列的電子載體</a:t>
            </a:r>
            <a:r>
              <a:rPr lang="zh-TW" altLang="en-US" dirty="0" smtClean="0"/>
              <a:t>分子</a:t>
            </a:r>
            <a:r>
              <a:rPr lang="zh-TW" altLang="en-US" dirty="0"/>
              <a:t>上穿梭傳遞，稱為電子傳遞</a:t>
            </a:r>
            <a:r>
              <a:rPr lang="zh-TW" altLang="en-US" dirty="0" smtClean="0"/>
              <a:t>系統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將</a:t>
            </a:r>
            <a:r>
              <a:rPr lang="zh-TW" altLang="en-US" dirty="0"/>
              <a:t>氫離子 </a:t>
            </a:r>
            <a:r>
              <a:rPr lang="en-US" altLang="zh-TW" dirty="0"/>
              <a:t>(</a:t>
            </a:r>
            <a:r>
              <a:rPr lang="zh-TW" altLang="en-US" dirty="0"/>
              <a:t>質子</a:t>
            </a:r>
            <a:r>
              <a:rPr lang="en-US" altLang="zh-TW" dirty="0"/>
              <a:t>) </a:t>
            </a:r>
            <a:r>
              <a:rPr lang="zh-TW" altLang="en-US" dirty="0"/>
              <a:t>泵到膜</a:t>
            </a:r>
            <a:r>
              <a:rPr lang="zh-TW" altLang="en-US" dirty="0" smtClean="0"/>
              <a:t>內</a:t>
            </a:r>
            <a:endParaRPr lang="en-US" altLang="zh-TW" dirty="0"/>
          </a:p>
          <a:p>
            <a:pPr marL="377825" indent="-377825">
              <a:buNone/>
            </a:pPr>
            <a:r>
              <a:rPr lang="en-US" altLang="zh-TW" dirty="0"/>
              <a:t>4. </a:t>
            </a:r>
            <a:r>
              <a:rPr lang="zh-TW" altLang="en-US" dirty="0"/>
              <a:t>製造 </a:t>
            </a:r>
            <a:r>
              <a:rPr lang="en-US" altLang="zh-TW" dirty="0"/>
              <a:t>ATP</a:t>
            </a:r>
            <a:r>
              <a:rPr lang="zh-TW" altLang="en-US" dirty="0" smtClean="0"/>
              <a:t>：高</a:t>
            </a:r>
            <a:r>
              <a:rPr lang="zh-TW" altLang="en-US" dirty="0"/>
              <a:t>濃度的</a:t>
            </a:r>
            <a:r>
              <a:rPr lang="zh-TW" altLang="en-US" dirty="0" smtClean="0"/>
              <a:t>質子</a:t>
            </a:r>
            <a:r>
              <a:rPr lang="zh-TW" altLang="en-US" dirty="0"/>
              <a:t>通過一個特殊的通道回到膜的另一側</a:t>
            </a:r>
            <a:r>
              <a:rPr lang="zh-TW" altLang="en-US" dirty="0" smtClean="0"/>
              <a:t>，</a:t>
            </a:r>
            <a:r>
              <a:rPr lang="zh-TW" altLang="en-US" dirty="0"/>
              <a:t>將 </a:t>
            </a:r>
            <a:r>
              <a:rPr lang="en-US" altLang="zh-TW" dirty="0"/>
              <a:t>ADP </a:t>
            </a:r>
            <a:r>
              <a:rPr lang="zh-TW" altLang="en-US" dirty="0"/>
              <a:t>製造成 </a:t>
            </a:r>
            <a:r>
              <a:rPr lang="en-US" altLang="zh-TW" dirty="0"/>
              <a:t>ATP</a:t>
            </a:r>
            <a:r>
              <a:rPr lang="zh-TW" altLang="en-US" dirty="0"/>
              <a:t>，並將位能貯存於 </a:t>
            </a:r>
            <a:r>
              <a:rPr lang="en-US" altLang="zh-TW" dirty="0"/>
              <a:t>ATP </a:t>
            </a:r>
            <a:r>
              <a:rPr lang="zh-TW" altLang="en-US" dirty="0"/>
              <a:t>分子</a:t>
            </a:r>
            <a:r>
              <a:rPr lang="zh-TW" altLang="en-US" dirty="0" smtClean="0"/>
              <a:t>中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6 - </a:t>
            </a:r>
            <a:r>
              <a:rPr lang="zh-TW" altLang="en-US" smtClean="0"/>
              <a:t>光合作用：從太陽獲取能量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19709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6.3</a:t>
            </a:r>
            <a:r>
              <a:rPr lang="zh-TW" altLang="en-US" dirty="0" smtClean="0"/>
              <a:t>　光反應</a:t>
            </a:r>
            <a:r>
              <a:rPr lang="zh-TW" altLang="en-US" dirty="0"/>
              <a:t>可分成五個</a:t>
            </a:r>
            <a:r>
              <a:rPr lang="zh-TW" altLang="en-US" dirty="0" smtClean="0"/>
              <a:t>階段 </a:t>
            </a:r>
            <a:r>
              <a:rPr lang="en-US" altLang="zh-TW" sz="2800" dirty="0">
                <a:latin typeface="Arial" charset="0"/>
                <a:cs typeface="Arial" charset="0"/>
              </a:rPr>
              <a:t>part </a:t>
            </a:r>
            <a:r>
              <a:rPr lang="en-US" altLang="zh-TW" sz="2800" dirty="0" smtClean="0">
                <a:latin typeface="Arial" charset="0"/>
                <a:cs typeface="Arial" charset="0"/>
              </a:rPr>
              <a:t>3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indent="-357188">
              <a:spcBef>
                <a:spcPts val="1200"/>
              </a:spcBef>
              <a:buNone/>
            </a:pPr>
            <a:r>
              <a:rPr lang="en-US" altLang="zh-TW" dirty="0"/>
              <a:t>5. </a:t>
            </a:r>
            <a:r>
              <a:rPr lang="zh-TW" altLang="en-US" dirty="0"/>
              <a:t>製造 </a:t>
            </a:r>
            <a:r>
              <a:rPr lang="en-US" altLang="zh-TW" dirty="0"/>
              <a:t>NADPH</a:t>
            </a:r>
            <a:r>
              <a:rPr lang="zh-TW" altLang="en-US" dirty="0"/>
              <a:t>：電子離開電子傳遞</a:t>
            </a:r>
            <a:r>
              <a:rPr lang="zh-TW" altLang="en-US" dirty="0" smtClean="0"/>
              <a:t>系統後</a:t>
            </a:r>
            <a:r>
              <a:rPr lang="zh-TW" altLang="en-US" dirty="0"/>
              <a:t>，進入另一個光系統</a:t>
            </a:r>
            <a:r>
              <a:rPr lang="zh-TW" altLang="en-US" dirty="0" smtClean="0"/>
              <a:t>，再</a:t>
            </a:r>
            <a:r>
              <a:rPr lang="zh-TW" altLang="en-US" dirty="0"/>
              <a:t>吸收</a:t>
            </a:r>
            <a:r>
              <a:rPr lang="zh-TW" altLang="en-US" dirty="0" smtClean="0"/>
              <a:t>一個光子</a:t>
            </a:r>
            <a:r>
              <a:rPr lang="zh-TW" altLang="en-US" dirty="0"/>
              <a:t>而「重新充電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重新充電的電子又</a:t>
            </a:r>
            <a:r>
              <a:rPr lang="zh-TW" altLang="en-US" dirty="0"/>
              <a:t>進入一個新的電子傳遞系統，</a:t>
            </a:r>
            <a:r>
              <a:rPr lang="zh-TW" altLang="en-US" dirty="0" smtClean="0"/>
              <a:t>再次</a:t>
            </a:r>
            <a:r>
              <a:rPr lang="zh-TW" altLang="en-US" dirty="0"/>
              <a:t>於一系列的電子載體分子上穿梭</a:t>
            </a:r>
            <a:r>
              <a:rPr lang="zh-TW" altLang="en-US" dirty="0" smtClean="0"/>
              <a:t>傳遞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這次</a:t>
            </a:r>
            <a:r>
              <a:rPr lang="zh-TW" altLang="en-US" dirty="0"/>
              <a:t>的電子傳遞並不製造 </a:t>
            </a:r>
            <a:r>
              <a:rPr lang="en-US" altLang="zh-TW" dirty="0"/>
              <a:t>ATP</a:t>
            </a:r>
            <a:r>
              <a:rPr lang="zh-TW" altLang="en-US" dirty="0"/>
              <a:t>，</a:t>
            </a:r>
            <a:r>
              <a:rPr lang="zh-TW" altLang="en-US" dirty="0" smtClean="0"/>
              <a:t>而是傳</a:t>
            </a:r>
            <a:r>
              <a:rPr lang="zh-TW" altLang="en-US" dirty="0"/>
              <a:t>到一個 </a:t>
            </a:r>
            <a:r>
              <a:rPr lang="en-US" altLang="zh-TW" dirty="0"/>
              <a:t>NADP</a:t>
            </a:r>
            <a:r>
              <a:rPr lang="en-US" altLang="zh-TW" baseline="30000" dirty="0"/>
              <a:t>+</a:t>
            </a:r>
            <a:r>
              <a:rPr lang="en-US" altLang="zh-TW" dirty="0"/>
              <a:t> </a:t>
            </a:r>
            <a:r>
              <a:rPr lang="zh-TW" altLang="en-US" dirty="0" smtClean="0"/>
              <a:t>分子以及一個</a:t>
            </a:r>
            <a:r>
              <a:rPr lang="zh-TW" altLang="en-US" dirty="0"/>
              <a:t>氫離子</a:t>
            </a:r>
            <a:r>
              <a:rPr lang="zh-TW" altLang="en-US" dirty="0" smtClean="0"/>
              <a:t>上形成 </a:t>
            </a:r>
            <a:r>
              <a:rPr lang="en-US" altLang="zh-TW" dirty="0" smtClean="0"/>
              <a:t>NADPH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6 - </a:t>
            </a:r>
            <a:r>
              <a:rPr lang="zh-TW" altLang="en-US" smtClean="0"/>
              <a:t>光合作用：從太陽獲取能量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0602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6.1</a:t>
            </a:r>
            <a:r>
              <a:rPr lang="zh-TW" altLang="en-US" dirty="0"/>
              <a:t>　光合作用概觀</a:t>
            </a:r>
          </a:p>
        </p:txBody>
      </p:sp>
      <p:sp>
        <p:nvSpPr>
          <p:cNvPr id="13" name="內容版面配置區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zh-TW" altLang="en-US" dirty="0"/>
              <a:t>幾乎所有生物</a:t>
            </a:r>
            <a:r>
              <a:rPr lang="zh-TW" altLang="en-US" dirty="0" smtClean="0"/>
              <a:t>的全部</a:t>
            </a:r>
            <a:r>
              <a:rPr lang="zh-TW" altLang="en-US" dirty="0"/>
              <a:t>能量，最終都來自</a:t>
            </a:r>
            <a:r>
              <a:rPr lang="zh-TW" altLang="en-US" dirty="0" smtClean="0"/>
              <a:t>陽光</a:t>
            </a:r>
            <a:endParaRPr lang="en-US" altLang="zh-TW" dirty="0" smtClean="0"/>
          </a:p>
          <a:p>
            <a:pPr lvl="1">
              <a:spcBef>
                <a:spcPts val="1800"/>
              </a:spcBef>
            </a:pPr>
            <a:r>
              <a:rPr lang="zh-TW" altLang="en-US" dirty="0"/>
              <a:t>植物</a:t>
            </a:r>
            <a:r>
              <a:rPr lang="zh-TW" altLang="en-US" dirty="0" smtClean="0"/>
              <a:t>、藻類</a:t>
            </a:r>
            <a:r>
              <a:rPr lang="zh-TW" altLang="en-US" dirty="0"/>
              <a:t>及一些細菌的</a:t>
            </a:r>
            <a:r>
              <a:rPr lang="zh-TW" altLang="en-US" dirty="0" smtClean="0"/>
              <a:t>光合作用所捕捉</a:t>
            </a:r>
            <a:endParaRPr lang="en-US" altLang="zh-TW" dirty="0" smtClean="0"/>
          </a:p>
          <a:p>
            <a:pPr lvl="1">
              <a:spcBef>
                <a:spcPts val="1800"/>
              </a:spcBef>
            </a:pPr>
            <a:r>
              <a:rPr lang="zh-TW" altLang="en-US" dirty="0"/>
              <a:t>只捕獲了陽光中約</a:t>
            </a:r>
            <a:r>
              <a:rPr lang="en-US" altLang="zh-TW" dirty="0"/>
              <a:t>1</a:t>
            </a:r>
            <a:r>
              <a:rPr lang="zh-TW" altLang="en-US" dirty="0"/>
              <a:t>％的可用能量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47864" cy="260648"/>
          </a:xfrm>
        </p:spPr>
        <p:txBody>
          <a:bodyPr/>
          <a:lstStyle/>
          <a:p>
            <a:r>
              <a:rPr lang="zh-TW" altLang="en-US" dirty="0" smtClean="0"/>
              <a:t>普通生物學  </a:t>
            </a:r>
            <a:r>
              <a:rPr lang="en-US" altLang="zh-TW" dirty="0" smtClean="0"/>
              <a:t>Chapter 6 - </a:t>
            </a:r>
            <a:r>
              <a:rPr lang="zh-TW" altLang="en-US" dirty="0" smtClean="0"/>
              <a:t>光合作用：從太陽獲取能量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9608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6.6</a:t>
            </a:r>
            <a:r>
              <a:rPr lang="zh-TW" altLang="en-US" sz="2800" dirty="0"/>
              <a:t>　植物使用二個光系統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6 - </a:t>
            </a:r>
            <a:r>
              <a:rPr lang="zh-TW" altLang="en-US" smtClean="0"/>
              <a:t>光合作用：從太陽獲取能量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20</a:t>
            </a:fld>
            <a:endParaRPr lang="en-US" altLang="zh-TW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02" y="1484784"/>
            <a:ext cx="79057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394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6.4</a:t>
            </a:r>
            <a:r>
              <a:rPr lang="zh-TW" altLang="en-US" dirty="0"/>
              <a:t>　二套</a:t>
            </a:r>
            <a:r>
              <a:rPr lang="zh-TW" altLang="en-US" dirty="0" smtClean="0"/>
              <a:t>光</a:t>
            </a:r>
            <a:r>
              <a:rPr lang="zh-TW" altLang="en-US" dirty="0"/>
              <a:t>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植物利用二套光系統來合成 </a:t>
            </a:r>
            <a:r>
              <a:rPr lang="en-US" altLang="zh-TW" dirty="0"/>
              <a:t>ATP </a:t>
            </a:r>
            <a:r>
              <a:rPr lang="zh-TW" altLang="en-US" dirty="0" smtClean="0"/>
              <a:t>與 </a:t>
            </a:r>
            <a:r>
              <a:rPr lang="en-US" altLang="zh-TW" dirty="0" smtClean="0"/>
              <a:t>NADPH</a:t>
            </a:r>
            <a:r>
              <a:rPr lang="zh-TW" altLang="en-US" dirty="0"/>
              <a:t>， </a:t>
            </a:r>
            <a:r>
              <a:rPr lang="zh-TW" altLang="en-US" dirty="0" smtClean="0"/>
              <a:t>被</a:t>
            </a:r>
            <a:r>
              <a:rPr lang="zh-TW" altLang="en-US" dirty="0"/>
              <a:t>稱為</a:t>
            </a:r>
            <a:r>
              <a:rPr lang="zh-TW" altLang="en-US" b="1" dirty="0"/>
              <a:t>非循環式光</a:t>
            </a:r>
            <a:r>
              <a:rPr lang="zh-TW" altLang="en-US" b="1" dirty="0" smtClean="0"/>
              <a:t>磷酸</a:t>
            </a:r>
            <a:r>
              <a:rPr lang="zh-TW" altLang="en-US" dirty="0" smtClean="0"/>
              <a:t>，</a:t>
            </a:r>
            <a:r>
              <a:rPr lang="zh-TW" altLang="en-US" dirty="0"/>
              <a:t>原因</a:t>
            </a:r>
            <a:r>
              <a:rPr lang="zh-TW" altLang="en-US" dirty="0" smtClean="0"/>
              <a:t>是從</a:t>
            </a:r>
            <a:r>
              <a:rPr lang="zh-TW" altLang="en-US" dirty="0"/>
              <a:t>光系統中激發出的電子</a:t>
            </a:r>
            <a:r>
              <a:rPr lang="zh-TW" altLang="en-US" dirty="0" smtClean="0"/>
              <a:t>，最終</a:t>
            </a:r>
            <a:r>
              <a:rPr lang="zh-TW" altLang="en-US" dirty="0"/>
              <a:t>並不回到</a:t>
            </a:r>
            <a:r>
              <a:rPr lang="zh-TW" altLang="en-US" dirty="0" smtClean="0"/>
              <a:t>原處</a:t>
            </a:r>
            <a:endParaRPr lang="en-US" altLang="zh-TW" dirty="0" smtClean="0"/>
          </a:p>
          <a:p>
            <a:r>
              <a:rPr lang="zh-TW" altLang="en-US" dirty="0"/>
              <a:t>第二光</a:t>
            </a:r>
            <a:r>
              <a:rPr lang="zh-TW" altLang="en-US" dirty="0" smtClean="0"/>
              <a:t>系統</a:t>
            </a:r>
            <a:endParaRPr lang="en-US" altLang="zh-TW" dirty="0" smtClean="0"/>
          </a:p>
          <a:p>
            <a:pPr lvl="1"/>
            <a:r>
              <a:rPr lang="zh-TW" altLang="en-US" dirty="0"/>
              <a:t>激發的電子後，會將電子傳送</a:t>
            </a:r>
            <a:r>
              <a:rPr lang="zh-TW" altLang="en-US" dirty="0" smtClean="0"/>
              <a:t>給電子</a:t>
            </a:r>
            <a:r>
              <a:rPr lang="zh-TW" altLang="en-US" dirty="0"/>
              <a:t>傳遞</a:t>
            </a:r>
            <a:r>
              <a:rPr lang="zh-TW" altLang="en-US" dirty="0" smtClean="0"/>
              <a:t>系統</a:t>
            </a:r>
            <a:endParaRPr lang="en-US" altLang="zh-TW" dirty="0" smtClean="0"/>
          </a:p>
          <a:p>
            <a:pPr lvl="1"/>
            <a:r>
              <a:rPr lang="zh-TW" altLang="en-US" dirty="0"/>
              <a:t>然後製</a:t>
            </a:r>
            <a:r>
              <a:rPr lang="zh-TW" altLang="en-US" dirty="0" smtClean="0"/>
              <a:t>出 </a:t>
            </a:r>
            <a:r>
              <a:rPr lang="en-US" altLang="zh-TW" dirty="0" smtClean="0"/>
              <a:t>ATP</a:t>
            </a:r>
            <a:endParaRPr lang="en-US" altLang="zh-TW" dirty="0"/>
          </a:p>
          <a:p>
            <a:r>
              <a:rPr lang="zh-TW" altLang="en-US" dirty="0" smtClean="0"/>
              <a:t>第一</a:t>
            </a:r>
            <a:r>
              <a:rPr lang="zh-TW" altLang="en-US" dirty="0"/>
              <a:t>光</a:t>
            </a:r>
            <a:r>
              <a:rPr lang="zh-TW" altLang="en-US" dirty="0" smtClean="0"/>
              <a:t>系統</a:t>
            </a:r>
            <a:endParaRPr lang="en-US" altLang="zh-TW" dirty="0" smtClean="0"/>
          </a:p>
          <a:p>
            <a:pPr lvl="1"/>
            <a:r>
              <a:rPr lang="zh-TW" altLang="en-US" dirty="0"/>
              <a:t>利用捕捉的光能，再次激發此電子</a:t>
            </a:r>
            <a:r>
              <a:rPr lang="zh-TW" altLang="en-US" dirty="0" smtClean="0"/>
              <a:t>，然後</a:t>
            </a:r>
            <a:r>
              <a:rPr lang="zh-TW" altLang="en-US" dirty="0"/>
              <a:t>進入另一個電子傳遞</a:t>
            </a:r>
            <a:r>
              <a:rPr lang="zh-TW" altLang="en-US" dirty="0" smtClean="0"/>
              <a:t>系統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製出 </a:t>
            </a:r>
            <a:r>
              <a:rPr lang="en-US" altLang="zh-TW" dirty="0"/>
              <a:t>NADPH 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普通生物學  </a:t>
            </a:r>
            <a:r>
              <a:rPr lang="en-US" altLang="zh-TW" dirty="0" smtClean="0"/>
              <a:t>Chapter 6 - </a:t>
            </a:r>
            <a:r>
              <a:rPr lang="zh-TW" altLang="en-US" dirty="0" smtClean="0"/>
              <a:t>光合作用：從太陽獲取能量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8281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6.4</a:t>
            </a:r>
            <a:r>
              <a:rPr lang="zh-TW" altLang="en-US" dirty="0" smtClean="0"/>
              <a:t>　第二</a:t>
            </a:r>
            <a:r>
              <a:rPr lang="zh-TW" altLang="en-US" dirty="0"/>
              <a:t>光系統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反應中心是由超過 </a:t>
            </a:r>
            <a:r>
              <a:rPr lang="en-US" altLang="zh-TW" dirty="0"/>
              <a:t>10 </a:t>
            </a:r>
            <a:r>
              <a:rPr lang="zh-TW" altLang="en-US" dirty="0"/>
              <a:t>個跨膜蛋白</a:t>
            </a:r>
            <a:r>
              <a:rPr lang="zh-TW" altLang="en-US" dirty="0" smtClean="0"/>
              <a:t>單元所組成</a:t>
            </a:r>
            <a:endParaRPr lang="en-US" altLang="zh-TW" dirty="0" smtClean="0"/>
          </a:p>
          <a:p>
            <a:r>
              <a:rPr lang="zh-TW" altLang="en-US" b="1" dirty="0"/>
              <a:t>天線</a:t>
            </a:r>
            <a:r>
              <a:rPr lang="zh-TW" altLang="en-US" b="1" dirty="0" smtClean="0"/>
              <a:t>複合體</a:t>
            </a:r>
            <a:r>
              <a:rPr lang="zh-TW" altLang="en-US" dirty="0" smtClean="0"/>
              <a:t>是</a:t>
            </a:r>
            <a:r>
              <a:rPr lang="zh-TW" altLang="en-US" dirty="0"/>
              <a:t>光</a:t>
            </a:r>
            <a:r>
              <a:rPr lang="zh-TW" altLang="en-US" dirty="0" smtClean="0"/>
              <a:t>系統</a:t>
            </a:r>
            <a:r>
              <a:rPr lang="zh-TW" altLang="en-US" dirty="0"/>
              <a:t>的一部分，含有全部的色素分子，從光子上接收</a:t>
            </a:r>
            <a:r>
              <a:rPr lang="zh-TW" altLang="en-US" dirty="0" smtClean="0"/>
              <a:t>能量</a:t>
            </a:r>
            <a:r>
              <a:rPr lang="zh-TW" altLang="en-US" dirty="0"/>
              <a:t>，然後匯集送到一個反應</a:t>
            </a:r>
            <a:r>
              <a:rPr lang="zh-TW" altLang="en-US" dirty="0" smtClean="0"/>
              <a:t>中心</a:t>
            </a:r>
            <a:endParaRPr lang="en-US" altLang="zh-TW" dirty="0" smtClean="0"/>
          </a:p>
          <a:p>
            <a:r>
              <a:rPr lang="zh-TW" altLang="en-US" dirty="0" smtClean="0"/>
              <a:t>反應中心將一個激發的電子，交給電子傳遞系統上的一個初級電子接受者</a:t>
            </a:r>
            <a:endParaRPr lang="en-US" altLang="zh-TW" dirty="0" smtClean="0"/>
          </a:p>
          <a:p>
            <a:r>
              <a:rPr lang="zh-TW" altLang="en-US" dirty="0"/>
              <a:t>當四個電子從此二個水分子中被移</a:t>
            </a:r>
            <a:r>
              <a:rPr lang="zh-TW" altLang="en-US" dirty="0" smtClean="0"/>
              <a:t>走後</a:t>
            </a:r>
            <a:r>
              <a:rPr lang="zh-TW" altLang="en-US" dirty="0"/>
              <a:t>，二個氧原子就可形成 </a:t>
            </a:r>
            <a:r>
              <a:rPr lang="en-US" altLang="zh-TW" dirty="0"/>
              <a:t>O</a:t>
            </a:r>
            <a:r>
              <a:rPr lang="en-US" altLang="zh-TW" baseline="-25000" dirty="0"/>
              <a:t>2</a:t>
            </a:r>
            <a:r>
              <a:rPr lang="en-US" altLang="zh-TW" dirty="0"/>
              <a:t> </a:t>
            </a:r>
            <a:r>
              <a:rPr lang="zh-TW" altLang="en-US" dirty="0"/>
              <a:t>而釋出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6 - </a:t>
            </a:r>
            <a:r>
              <a:rPr lang="zh-TW" altLang="en-US" smtClean="0"/>
              <a:t>光合作用：從太陽獲取能量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6667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6.4</a:t>
            </a:r>
            <a:r>
              <a:rPr lang="zh-TW" altLang="en-US" dirty="0" smtClean="0"/>
              <a:t>　電子</a:t>
            </a:r>
            <a:r>
              <a:rPr lang="zh-TW" altLang="en-US" dirty="0"/>
              <a:t>傳遞系統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初級電子接受者，接受了來自第二光</a:t>
            </a:r>
            <a:r>
              <a:rPr lang="zh-TW" altLang="en-US" dirty="0" smtClean="0"/>
              <a:t>系統</a:t>
            </a:r>
            <a:r>
              <a:rPr lang="zh-TW" altLang="en-US" dirty="0"/>
              <a:t>所激發的電子後，會將電子傳送給</a:t>
            </a:r>
            <a:r>
              <a:rPr lang="zh-TW" altLang="en-US" dirty="0" smtClean="0"/>
              <a:t>一系列電子</a:t>
            </a:r>
            <a:r>
              <a:rPr lang="zh-TW" altLang="en-US" dirty="0"/>
              <a:t>載體</a:t>
            </a:r>
            <a:r>
              <a:rPr lang="zh-TW" altLang="en-US" dirty="0" smtClean="0"/>
              <a:t>分子</a:t>
            </a:r>
            <a:endParaRPr lang="en-US" altLang="zh-TW" dirty="0" smtClean="0"/>
          </a:p>
          <a:p>
            <a:pPr lvl="1"/>
            <a:r>
              <a:rPr lang="zh-TW" altLang="en-US" dirty="0"/>
              <a:t>蛋白質都埋在類囊體</a:t>
            </a:r>
            <a:r>
              <a:rPr lang="zh-TW" altLang="en-US" dirty="0" smtClean="0"/>
              <a:t>的膜上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此蛋白質利用來</a:t>
            </a:r>
            <a:r>
              <a:rPr lang="zh-TW" altLang="en-US" dirty="0"/>
              <a:t>將一個質子從基質中泵入到類囊體的腔</a:t>
            </a:r>
            <a:r>
              <a:rPr lang="zh-TW" altLang="en-US" dirty="0" smtClean="0"/>
              <a:t>中</a:t>
            </a:r>
            <a:endParaRPr lang="en-US" altLang="zh-TW" dirty="0"/>
          </a:p>
          <a:p>
            <a:pPr lvl="1"/>
            <a:r>
              <a:rPr lang="zh-TW" altLang="en-US" dirty="0"/>
              <a:t>鄰近的</a:t>
            </a:r>
            <a:r>
              <a:rPr lang="zh-TW" altLang="en-US" dirty="0" smtClean="0"/>
              <a:t>一個蛋白質</a:t>
            </a:r>
            <a:r>
              <a:rPr lang="zh-TW" altLang="en-US" dirty="0"/>
              <a:t>可接收此「耗盡能量」的電子，並</a:t>
            </a:r>
            <a:r>
              <a:rPr lang="zh-TW" altLang="en-US" dirty="0" smtClean="0"/>
              <a:t>將之傳送</a:t>
            </a:r>
            <a:r>
              <a:rPr lang="zh-TW" altLang="en-US" dirty="0"/>
              <a:t>到第一光系統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6 - </a:t>
            </a:r>
            <a:r>
              <a:rPr lang="zh-TW" altLang="en-US" smtClean="0"/>
              <a:t>光合作用：從太陽獲取能量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00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6.4</a:t>
            </a:r>
            <a:r>
              <a:rPr lang="zh-TW" altLang="en-US" dirty="0" smtClean="0"/>
              <a:t>　化學</a:t>
            </a:r>
            <a:r>
              <a:rPr lang="zh-TW" altLang="en-US" dirty="0"/>
              <a:t>滲透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電子傳遞系統泵入類囊體的</a:t>
            </a:r>
            <a:r>
              <a:rPr lang="zh-TW" altLang="en-US" dirty="0" smtClean="0"/>
              <a:t>質子可</a:t>
            </a:r>
            <a:r>
              <a:rPr lang="zh-TW" altLang="en-US" dirty="0"/>
              <a:t>累積出一個很高的濃度梯度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類囊體</a:t>
            </a:r>
            <a:r>
              <a:rPr lang="zh-TW" altLang="en-US" dirty="0"/>
              <a:t>膜對質子是不通透</a:t>
            </a:r>
            <a:r>
              <a:rPr lang="zh-TW" altLang="en-US" dirty="0" smtClean="0"/>
              <a:t>的</a:t>
            </a:r>
            <a:endParaRPr lang="en-US" altLang="zh-TW" dirty="0" smtClean="0"/>
          </a:p>
          <a:p>
            <a:pPr lvl="1"/>
            <a:r>
              <a:rPr lang="zh-TW" altLang="en-US" dirty="0"/>
              <a:t>類囊體腔內的質子，可透過一個稱為 </a:t>
            </a:r>
            <a:r>
              <a:rPr lang="en-US" altLang="zh-TW" b="1" dirty="0"/>
              <a:t>ATP </a:t>
            </a:r>
            <a:r>
              <a:rPr lang="zh-TW" altLang="en-US" b="1" dirty="0" smtClean="0"/>
              <a:t>合成</a:t>
            </a:r>
            <a:r>
              <a:rPr lang="zh-TW" altLang="en-US" b="1" dirty="0"/>
              <a:t>酶</a:t>
            </a:r>
            <a:r>
              <a:rPr lang="zh-TW" altLang="en-US" dirty="0"/>
              <a:t>之特別蛋白質通道，回到膜外的基質中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當</a:t>
            </a:r>
            <a:r>
              <a:rPr lang="zh-TW" altLang="en-US" dirty="0"/>
              <a:t>質子通過此蛋白質通道時，</a:t>
            </a:r>
            <a:r>
              <a:rPr lang="en-US" altLang="zh-TW" dirty="0"/>
              <a:t>ADP </a:t>
            </a:r>
            <a:r>
              <a:rPr lang="zh-TW" altLang="en-US" dirty="0"/>
              <a:t>就被</a:t>
            </a:r>
            <a:r>
              <a:rPr lang="zh-TW" altLang="en-US" dirty="0" smtClean="0"/>
              <a:t>磷酸化</a:t>
            </a:r>
            <a:r>
              <a:rPr lang="zh-TW" altLang="en-US" dirty="0"/>
              <a:t>而成為 </a:t>
            </a:r>
            <a:r>
              <a:rPr lang="en-US" altLang="zh-TW" dirty="0"/>
              <a:t>ATP</a:t>
            </a:r>
            <a:r>
              <a:rPr lang="zh-TW" altLang="en-US" dirty="0"/>
              <a:t>，並釋放到葉綠體基質中。</a:t>
            </a:r>
            <a:r>
              <a:rPr lang="zh-TW" altLang="en-US" dirty="0" smtClean="0"/>
              <a:t>由於 </a:t>
            </a:r>
            <a:r>
              <a:rPr lang="en-US" altLang="zh-TW" dirty="0"/>
              <a:t>ATP </a:t>
            </a:r>
            <a:r>
              <a:rPr lang="zh-TW" altLang="en-US" dirty="0"/>
              <a:t>的化學合成是被類似滲透的程序所</a:t>
            </a:r>
            <a:r>
              <a:rPr lang="zh-TW" altLang="en-US" dirty="0" smtClean="0"/>
              <a:t>驅動</a:t>
            </a:r>
            <a:r>
              <a:rPr lang="zh-TW" altLang="en-US" dirty="0"/>
              <a:t>，因此稱為</a:t>
            </a:r>
            <a:r>
              <a:rPr lang="zh-TW" altLang="en-US" b="1" dirty="0"/>
              <a:t>化學滲透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6 - </a:t>
            </a:r>
            <a:r>
              <a:rPr lang="zh-TW" altLang="en-US" smtClean="0"/>
              <a:t>光合作用：從太陽獲取能量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0891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6.8</a:t>
            </a:r>
            <a:r>
              <a:rPr lang="zh-TW" altLang="en-US" sz="2800" dirty="0"/>
              <a:t>　光合作用電子傳遞系統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6 - </a:t>
            </a:r>
            <a:r>
              <a:rPr lang="zh-TW" altLang="en-US" smtClean="0"/>
              <a:t>光合作用：從太陽獲取能量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25</a:t>
            </a:fld>
            <a:endParaRPr lang="en-US" altLang="zh-TW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556791"/>
            <a:ext cx="7879407" cy="349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523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6.9</a:t>
            </a:r>
            <a:r>
              <a:rPr lang="zh-TW" altLang="en-US" sz="2800" dirty="0"/>
              <a:t>　葉綠體的化學滲透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6 - </a:t>
            </a:r>
            <a:r>
              <a:rPr lang="zh-TW" altLang="en-US" smtClean="0"/>
              <a:t>光合作用：從太陽獲取能量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26</a:t>
            </a:fld>
            <a:endParaRPr lang="en-US" altLang="zh-TW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5"/>
            <a:ext cx="7869882" cy="345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142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6.4</a:t>
            </a:r>
            <a:r>
              <a:rPr lang="zh-TW" altLang="en-US" dirty="0" smtClean="0"/>
              <a:t>　第一</a:t>
            </a:r>
            <a:r>
              <a:rPr lang="zh-TW" altLang="en-US" dirty="0"/>
              <a:t>光系統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第一光系統</a:t>
            </a:r>
            <a:r>
              <a:rPr lang="zh-TW" altLang="en-US" dirty="0" smtClean="0"/>
              <a:t>接收</a:t>
            </a:r>
            <a:r>
              <a:rPr lang="zh-TW" altLang="en-US" dirty="0"/>
              <a:t>了來子電子傳遞系統的一個</a:t>
            </a:r>
            <a:r>
              <a:rPr lang="zh-TW" altLang="en-US" dirty="0" smtClean="0"/>
              <a:t>電子</a:t>
            </a:r>
            <a:endParaRPr lang="en-US" altLang="zh-TW" dirty="0" smtClean="0"/>
          </a:p>
          <a:p>
            <a:r>
              <a:rPr lang="zh-TW" altLang="en-US" dirty="0" smtClean="0"/>
              <a:t>膜</a:t>
            </a:r>
            <a:r>
              <a:rPr lang="zh-TW" altLang="en-US" dirty="0"/>
              <a:t>上的一個複合體，含有至少 </a:t>
            </a:r>
            <a:r>
              <a:rPr lang="en-US" altLang="zh-TW" dirty="0"/>
              <a:t>13 </a:t>
            </a:r>
            <a:r>
              <a:rPr lang="zh-TW" altLang="en-US" dirty="0"/>
              <a:t>個</a:t>
            </a:r>
            <a:r>
              <a:rPr lang="zh-TW" altLang="en-US" dirty="0" smtClean="0"/>
              <a:t>蛋白質</a:t>
            </a:r>
            <a:r>
              <a:rPr lang="zh-TW" altLang="en-US" dirty="0"/>
              <a:t>次</a:t>
            </a:r>
            <a:r>
              <a:rPr lang="zh-TW" altLang="en-US" dirty="0" smtClean="0"/>
              <a:t>單元</a:t>
            </a:r>
            <a:endParaRPr lang="en-US" altLang="zh-TW" dirty="0" smtClean="0"/>
          </a:p>
          <a:p>
            <a:r>
              <a:rPr lang="zh-TW" altLang="en-US" dirty="0" smtClean="0"/>
              <a:t>由 </a:t>
            </a:r>
            <a:r>
              <a:rPr lang="en-US" altLang="zh-TW" dirty="0"/>
              <a:t>130 </a:t>
            </a:r>
            <a:r>
              <a:rPr lang="zh-TW" altLang="en-US" dirty="0"/>
              <a:t>個葉綠素 </a:t>
            </a:r>
            <a:r>
              <a:rPr lang="en-US" altLang="zh-TW" i="1" dirty="0"/>
              <a:t>a </a:t>
            </a:r>
            <a:r>
              <a:rPr lang="zh-TW" altLang="en-US" dirty="0"/>
              <a:t>分子及附屬</a:t>
            </a:r>
            <a:r>
              <a:rPr lang="zh-TW" altLang="en-US" dirty="0" smtClean="0"/>
              <a:t>色素構成</a:t>
            </a:r>
            <a:r>
              <a:rPr lang="zh-TW" altLang="en-US" dirty="0"/>
              <a:t>的一個天線複合體，則被用來捕捉光能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6 - </a:t>
            </a:r>
            <a:r>
              <a:rPr lang="zh-TW" altLang="en-US" smtClean="0"/>
              <a:t>光合作用：從太陽獲取能量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0922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</a:t>
            </a:r>
            <a:r>
              <a:rPr lang="zh-TW" altLang="en-US" dirty="0"/>
              <a:t>　 建構新分子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利用 </a:t>
            </a:r>
            <a:r>
              <a:rPr lang="en-US" altLang="zh-TW" dirty="0"/>
              <a:t>CO</a:t>
            </a:r>
            <a:r>
              <a:rPr lang="en-US" altLang="zh-TW" baseline="-25000" dirty="0"/>
              <a:t>2</a:t>
            </a:r>
            <a:r>
              <a:rPr lang="en-US" altLang="zh-TW" dirty="0"/>
              <a:t> </a:t>
            </a:r>
            <a:r>
              <a:rPr lang="zh-TW" altLang="en-US" dirty="0" smtClean="0"/>
              <a:t>製造出</a:t>
            </a:r>
            <a:r>
              <a:rPr lang="zh-TW" altLang="en-US" dirty="0"/>
              <a:t>有機</a:t>
            </a:r>
            <a:r>
              <a:rPr lang="zh-TW" altLang="en-US" dirty="0" smtClean="0"/>
              <a:t>分子的</a:t>
            </a:r>
            <a:r>
              <a:rPr lang="zh-TW" altLang="en-US" dirty="0"/>
              <a:t>建構需要一組複雜的酵素</a:t>
            </a:r>
            <a:r>
              <a:rPr lang="zh-TW" altLang="en-US" dirty="0" smtClean="0"/>
              <a:t>參與一個</a:t>
            </a:r>
            <a:r>
              <a:rPr lang="zh-TW" altLang="en-US" b="1" dirty="0"/>
              <a:t>卡爾文循環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此反應</a:t>
            </a:r>
            <a:r>
              <a:rPr lang="zh-TW" altLang="en-US" dirty="0"/>
              <a:t>也稱為</a:t>
            </a:r>
            <a:r>
              <a:rPr lang="en-US" altLang="zh-TW" dirty="0" smtClean="0"/>
              <a:t>C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 </a:t>
            </a:r>
            <a:r>
              <a:rPr lang="zh-TW" altLang="en-US" dirty="0" smtClean="0"/>
              <a:t>光合作用</a:t>
            </a:r>
            <a:endParaRPr lang="en-US" altLang="zh-TW" dirty="0" smtClean="0"/>
          </a:p>
          <a:p>
            <a:pPr lvl="1"/>
            <a:r>
              <a:rPr lang="zh-TW" altLang="en-US" dirty="0"/>
              <a:t>卡爾文循環共進行六個</a:t>
            </a:r>
            <a:r>
              <a:rPr lang="zh-TW" altLang="en-US" dirty="0" smtClean="0"/>
              <a:t>循環</a:t>
            </a:r>
            <a:r>
              <a:rPr lang="zh-TW" altLang="en-US" dirty="0"/>
              <a:t>，可製造出一個六碳的葡萄糖</a:t>
            </a:r>
            <a:endParaRPr lang="en-US" altLang="zh-TW" dirty="0" smtClean="0"/>
          </a:p>
          <a:p>
            <a:pPr lvl="1"/>
            <a:r>
              <a:rPr lang="zh-TW" altLang="en-US" dirty="0"/>
              <a:t>使用</a:t>
            </a:r>
            <a:r>
              <a:rPr lang="zh-TW" altLang="en-US" dirty="0" smtClean="0"/>
              <a:t>光反應</a:t>
            </a:r>
            <a:r>
              <a:rPr lang="zh-TW" altLang="en-US" dirty="0"/>
              <a:t>的</a:t>
            </a:r>
            <a:r>
              <a:rPr lang="zh-TW" altLang="en-US" dirty="0" smtClean="0"/>
              <a:t>產物</a:t>
            </a:r>
            <a:endParaRPr lang="en-US" altLang="zh-TW" dirty="0" smtClean="0"/>
          </a:p>
          <a:p>
            <a:pPr marL="1192213" lvl="2" indent="-377825">
              <a:buAutoNum type="arabicPeriod"/>
            </a:pPr>
            <a:r>
              <a:rPr lang="zh-TW" altLang="en-US" sz="2800" dirty="0" smtClean="0"/>
              <a:t>能量</a:t>
            </a:r>
            <a:r>
              <a:rPr lang="zh-TW" altLang="en-US" sz="2800" dirty="0"/>
              <a:t>：</a:t>
            </a:r>
            <a:r>
              <a:rPr lang="en-US" altLang="zh-TW" sz="2800" dirty="0" smtClean="0"/>
              <a:t>ATP</a:t>
            </a:r>
            <a:r>
              <a:rPr lang="zh-TW" altLang="en-US" sz="2800" dirty="0" smtClean="0"/>
              <a:t>，驅動</a:t>
            </a:r>
            <a:r>
              <a:rPr lang="zh-TW" altLang="en-US" sz="2800" dirty="0"/>
              <a:t>此需能</a:t>
            </a:r>
            <a:r>
              <a:rPr lang="zh-TW" altLang="en-US" sz="2800" dirty="0" smtClean="0"/>
              <a:t>反應</a:t>
            </a:r>
            <a:endParaRPr lang="en-US" altLang="zh-TW" sz="2800" dirty="0"/>
          </a:p>
          <a:p>
            <a:pPr marL="1192213" lvl="2" indent="-377825">
              <a:buAutoNum type="arabicPeriod"/>
            </a:pPr>
            <a:r>
              <a:rPr lang="zh-TW" altLang="en-US" sz="2800" dirty="0"/>
              <a:t>還原能：</a:t>
            </a:r>
            <a:r>
              <a:rPr lang="en-US" altLang="zh-TW" sz="2800" dirty="0" smtClean="0"/>
              <a:t>NADPH</a:t>
            </a:r>
            <a:r>
              <a:rPr lang="zh-TW" altLang="en-US" sz="2800" dirty="0" smtClean="0"/>
              <a:t>，</a:t>
            </a:r>
            <a:r>
              <a:rPr lang="zh-TW" altLang="en-US" sz="2800" dirty="0"/>
              <a:t>提供氫與含能量的電子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6 - </a:t>
            </a:r>
            <a:r>
              <a:rPr lang="zh-TW" altLang="en-US" smtClean="0"/>
              <a:t>光合作用：從太陽獲取能量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249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關鍵生物程序：卡爾文循環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6 - </a:t>
            </a:r>
            <a:r>
              <a:rPr lang="zh-TW" altLang="en-US" smtClean="0"/>
              <a:t>光合作用：從太陽獲取能量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29</a:t>
            </a:fld>
            <a:endParaRPr lang="en-US" altLang="zh-TW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52780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49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6.1</a:t>
            </a:r>
            <a:r>
              <a:rPr lang="zh-TW" altLang="en-US" dirty="0" smtClean="0"/>
              <a:t>　葉綠體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/>
              <a:t>植物的細胞內含有無數的</a:t>
            </a:r>
            <a:r>
              <a:rPr lang="zh-TW" altLang="en-US" b="1" dirty="0" smtClean="0"/>
              <a:t>葉綠體</a:t>
            </a:r>
            <a:endParaRPr lang="en-US" altLang="zh-TW" b="1" dirty="0" smtClean="0"/>
          </a:p>
          <a:p>
            <a:pPr lvl="1">
              <a:spcBef>
                <a:spcPts val="1200"/>
              </a:spcBef>
            </a:pPr>
            <a:r>
              <a:rPr lang="zh-TW" altLang="en-US" dirty="0"/>
              <a:t>葉綠體的</a:t>
            </a:r>
            <a:r>
              <a:rPr lang="zh-TW" altLang="en-US" dirty="0" smtClean="0"/>
              <a:t>內</a:t>
            </a:r>
            <a:r>
              <a:rPr lang="zh-TW" altLang="en-US" dirty="0"/>
              <a:t>膜可向內延伸形成扁平囊泡，稱為</a:t>
            </a:r>
            <a:r>
              <a:rPr lang="zh-TW" altLang="en-US" b="1" dirty="0" smtClean="0"/>
              <a:t>類囊體</a:t>
            </a:r>
            <a:endParaRPr lang="en-US" altLang="zh-TW" b="1" dirty="0" smtClean="0"/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類</a:t>
            </a:r>
            <a:r>
              <a:rPr lang="zh-TW" altLang="en-US" dirty="0"/>
              <a:t>囊體可彼此堆積排列出一疊一疊的</a:t>
            </a:r>
            <a:r>
              <a:rPr lang="zh-TW" altLang="en-US" b="1" dirty="0"/>
              <a:t>葉綠</a:t>
            </a:r>
            <a:r>
              <a:rPr lang="zh-TW" altLang="en-US" b="1" dirty="0" smtClean="0"/>
              <a:t>餅</a:t>
            </a:r>
            <a:endParaRPr lang="en-US" altLang="zh-TW" b="1" dirty="0" smtClean="0"/>
          </a:p>
          <a:p>
            <a:pPr>
              <a:spcBef>
                <a:spcPts val="1200"/>
              </a:spcBef>
            </a:pPr>
            <a:r>
              <a:rPr lang="zh-TW" altLang="en-US" b="1" dirty="0" smtClean="0"/>
              <a:t>基質</a:t>
            </a:r>
            <a:r>
              <a:rPr lang="zh-TW" altLang="en-US" dirty="0" smtClean="0"/>
              <a:t>是</a:t>
            </a:r>
            <a:r>
              <a:rPr lang="zh-TW" altLang="en-US" dirty="0"/>
              <a:t>圍繞類囊體</a:t>
            </a:r>
            <a:r>
              <a:rPr lang="zh-TW" altLang="en-US" dirty="0" smtClean="0"/>
              <a:t>的</a:t>
            </a:r>
            <a:r>
              <a:rPr lang="zh-TW" altLang="en-US" dirty="0"/>
              <a:t>半固體膠狀物</a:t>
            </a:r>
            <a:r>
              <a:rPr lang="zh-TW" altLang="en-US" dirty="0" smtClean="0"/>
              <a:t>中</a:t>
            </a:r>
            <a:endParaRPr lang="en-US" altLang="zh-TW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6 - </a:t>
            </a:r>
            <a:r>
              <a:rPr lang="zh-TW" altLang="en-US" smtClean="0"/>
              <a:t>光合作用：從太陽獲取能量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10648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6.10</a:t>
            </a:r>
            <a:r>
              <a:rPr lang="zh-TW" altLang="en-US" sz="2800" dirty="0"/>
              <a:t>　卡爾文循環的</a:t>
            </a:r>
            <a:r>
              <a:rPr lang="zh-TW" altLang="en-US" sz="2800" dirty="0" smtClean="0"/>
              <a:t>各反應</a:t>
            </a:r>
            <a:endParaRPr lang="zh-TW" altLang="en-US" sz="2800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6 - </a:t>
            </a:r>
            <a:r>
              <a:rPr lang="zh-TW" altLang="en-US" smtClean="0"/>
              <a:t>光合作用：從太陽獲取能量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30</a:t>
            </a:fld>
            <a:endParaRPr lang="en-US" altLang="zh-TW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72530"/>
            <a:ext cx="6588968" cy="53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849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6.6</a:t>
            </a:r>
            <a:r>
              <a:rPr lang="zh-TW" altLang="en-US" dirty="0"/>
              <a:t>　 光呼吸作用：將</a:t>
            </a:r>
            <a:r>
              <a:rPr lang="zh-TW" altLang="en-US" dirty="0" smtClean="0"/>
              <a:t>光合作用</a:t>
            </a:r>
            <a:r>
              <a:rPr lang="zh-TW" altLang="en-US" dirty="0"/>
              <a:t>剎車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當氣候變得炎熱時，許多植物在進行 </a:t>
            </a:r>
            <a:r>
              <a:rPr lang="en-US" altLang="zh-TW" dirty="0" smtClean="0"/>
              <a:t>C</a:t>
            </a:r>
            <a:r>
              <a:rPr lang="en-US" altLang="zh-TW" baseline="-25000" dirty="0" smtClean="0"/>
              <a:t>3</a:t>
            </a:r>
            <a:r>
              <a:rPr lang="zh-TW" altLang="en-US" dirty="0" smtClean="0"/>
              <a:t>光合作用</a:t>
            </a:r>
            <a:r>
              <a:rPr lang="zh-TW" altLang="en-US" dirty="0"/>
              <a:t>時會有</a:t>
            </a:r>
            <a:r>
              <a:rPr lang="zh-TW" altLang="en-US" dirty="0" smtClean="0"/>
              <a:t>困難</a:t>
            </a:r>
            <a:endParaRPr lang="en-US" altLang="zh-TW" dirty="0" smtClean="0"/>
          </a:p>
          <a:p>
            <a:pPr lvl="1"/>
            <a:r>
              <a:rPr lang="zh-TW" altLang="en-US" dirty="0"/>
              <a:t>植物會</a:t>
            </a:r>
            <a:r>
              <a:rPr lang="zh-TW" altLang="en-US" dirty="0" smtClean="0"/>
              <a:t>將其</a:t>
            </a:r>
            <a:r>
              <a:rPr lang="zh-TW" altLang="en-US" dirty="0"/>
              <a:t>葉片上的氣孔關閉，避免喪失</a:t>
            </a:r>
            <a:r>
              <a:rPr lang="zh-TW" altLang="en-US" dirty="0" smtClean="0"/>
              <a:t>水分</a:t>
            </a:r>
            <a:endParaRPr lang="en-US" altLang="zh-TW" dirty="0" smtClean="0"/>
          </a:p>
          <a:p>
            <a:pPr lvl="1"/>
            <a:r>
              <a:rPr lang="zh-TW" altLang="en-US" dirty="0"/>
              <a:t>氣孔</a:t>
            </a:r>
            <a:r>
              <a:rPr lang="zh-TW" altLang="en-US" dirty="0" smtClean="0"/>
              <a:t>關閉 </a:t>
            </a:r>
            <a:r>
              <a:rPr lang="en-US" altLang="zh-TW" dirty="0" smtClean="0"/>
              <a:t>CO</a:t>
            </a:r>
            <a:r>
              <a:rPr lang="en-US" altLang="zh-TW" baseline="-25000" dirty="0" smtClean="0"/>
              <a:t>2</a:t>
            </a:r>
            <a:r>
              <a:rPr lang="zh-TW" altLang="en-US" baseline="-25000" dirty="0" smtClean="0"/>
              <a:t> </a:t>
            </a:r>
            <a:r>
              <a:rPr lang="zh-TW" altLang="en-US" dirty="0" smtClean="0"/>
              <a:t>與 </a:t>
            </a:r>
            <a:r>
              <a:rPr lang="en-US" altLang="zh-TW" dirty="0" smtClean="0"/>
              <a:t>O</a:t>
            </a:r>
            <a:r>
              <a:rPr lang="en-US" altLang="zh-TW" baseline="-25000" dirty="0" smtClean="0"/>
              <a:t>2</a:t>
            </a:r>
            <a:r>
              <a:rPr lang="zh-TW" altLang="en-US" baseline="-25000" dirty="0" smtClean="0"/>
              <a:t> </a:t>
            </a:r>
            <a:r>
              <a:rPr lang="zh-TW" altLang="en-US" dirty="0" smtClean="0"/>
              <a:t>無法</a:t>
            </a:r>
            <a:r>
              <a:rPr lang="zh-TW" altLang="en-US" dirty="0"/>
              <a:t>從這些開孔進出</a:t>
            </a:r>
            <a:r>
              <a:rPr lang="zh-TW" altLang="en-US" dirty="0" smtClean="0"/>
              <a:t>葉片</a:t>
            </a:r>
            <a:endParaRPr lang="en-US" altLang="zh-TW" dirty="0" smtClean="0"/>
          </a:p>
          <a:p>
            <a:pPr lvl="1"/>
            <a:r>
              <a:rPr lang="zh-TW" altLang="en-US" dirty="0"/>
              <a:t>葉內的 </a:t>
            </a:r>
            <a:r>
              <a:rPr lang="en-US" altLang="zh-TW" dirty="0"/>
              <a:t>CO</a:t>
            </a:r>
            <a:r>
              <a:rPr lang="en-US" altLang="zh-TW" baseline="-25000" dirty="0"/>
              <a:t>2</a:t>
            </a:r>
            <a:r>
              <a:rPr lang="en-US" altLang="zh-TW" dirty="0"/>
              <a:t> </a:t>
            </a:r>
            <a:r>
              <a:rPr lang="zh-TW" altLang="en-US" dirty="0"/>
              <a:t>濃度會下降，而 </a:t>
            </a:r>
            <a:r>
              <a:rPr lang="en-US" altLang="zh-TW" dirty="0"/>
              <a:t>O</a:t>
            </a:r>
            <a:r>
              <a:rPr lang="en-US" altLang="zh-TW" baseline="-25000" dirty="0"/>
              <a:t>2</a:t>
            </a:r>
            <a:r>
              <a:rPr lang="en-US" altLang="zh-TW" dirty="0"/>
              <a:t> </a:t>
            </a:r>
            <a:r>
              <a:rPr lang="zh-TW" altLang="en-US" dirty="0"/>
              <a:t>的</a:t>
            </a:r>
            <a:r>
              <a:rPr lang="zh-TW" altLang="en-US" dirty="0" smtClean="0"/>
              <a:t>濃度則升高</a:t>
            </a:r>
            <a:endParaRPr lang="en-US" altLang="zh-TW" dirty="0" smtClean="0"/>
          </a:p>
          <a:p>
            <a:pPr lvl="2"/>
            <a:r>
              <a:rPr lang="zh-TW" altLang="en-US" dirty="0"/>
              <a:t>卡爾文循環</a:t>
            </a:r>
            <a:r>
              <a:rPr lang="zh-TW" altLang="en-US" dirty="0" smtClean="0"/>
              <a:t>第一步</a:t>
            </a:r>
            <a:r>
              <a:rPr lang="zh-TW" altLang="en-US" dirty="0"/>
              <a:t>反應的酵素 </a:t>
            </a:r>
            <a:r>
              <a:rPr lang="en-US" altLang="zh-TW" dirty="0" smtClean="0"/>
              <a:t>rubisco</a:t>
            </a:r>
            <a:r>
              <a:rPr lang="zh-TW" altLang="en-US" dirty="0" smtClean="0"/>
              <a:t>，</a:t>
            </a:r>
            <a:r>
              <a:rPr lang="zh-TW" altLang="en-US" dirty="0"/>
              <a:t>將 </a:t>
            </a:r>
            <a:r>
              <a:rPr lang="en-US" altLang="zh-TW" dirty="0"/>
              <a:t>O</a:t>
            </a:r>
            <a:r>
              <a:rPr lang="en-US" altLang="zh-TW" baseline="-25000" dirty="0"/>
              <a:t>2 </a:t>
            </a:r>
            <a:r>
              <a:rPr lang="zh-TW" altLang="en-US" dirty="0"/>
              <a:t>引入此</a:t>
            </a:r>
            <a:r>
              <a:rPr lang="zh-TW" altLang="en-US" dirty="0" smtClean="0"/>
              <a:t>循環而非</a:t>
            </a:r>
            <a:r>
              <a:rPr lang="en-US" altLang="zh-TW" dirty="0" smtClean="0"/>
              <a:t>CO</a:t>
            </a:r>
            <a:r>
              <a:rPr lang="en-US" altLang="zh-TW" baseline="-25000" dirty="0" smtClean="0"/>
              <a:t>2</a:t>
            </a:r>
          </a:p>
          <a:p>
            <a:pPr lvl="2"/>
            <a:r>
              <a:rPr lang="zh-TW" altLang="en-US" dirty="0"/>
              <a:t>光呼吸作用可造成卡爾文循環的短路</a:t>
            </a:r>
            <a:endParaRPr lang="zh-TW" altLang="en-US" baseline="-25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6 - </a:t>
            </a:r>
            <a:r>
              <a:rPr lang="zh-TW" altLang="en-US" smtClean="0"/>
              <a:t>光合作用：從太陽獲取能量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607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高溫乾燥的</a:t>
            </a:r>
            <a:r>
              <a:rPr lang="zh-TW" altLang="en-US" dirty="0" smtClean="0"/>
              <a:t>氣候植物</a:t>
            </a:r>
            <a:r>
              <a:rPr lang="zh-TW" altLang="en-US" dirty="0"/>
              <a:t>如何</a:t>
            </a:r>
            <a:r>
              <a:rPr lang="zh-TW" altLang="en-US" dirty="0" smtClean="0"/>
              <a:t>反應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6 - </a:t>
            </a:r>
            <a:r>
              <a:rPr lang="zh-TW" altLang="en-US" smtClean="0"/>
              <a:t>光合作用：從太陽獲取能量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32</a:t>
            </a:fld>
            <a:endParaRPr lang="en-US" altLang="zh-TW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59817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617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6.6</a:t>
            </a:r>
            <a:r>
              <a:rPr lang="zh-TW" altLang="en-US" dirty="0"/>
              <a:t>　</a:t>
            </a:r>
            <a:r>
              <a:rPr lang="en-US" altLang="zh-TW" dirty="0" smtClean="0"/>
              <a:t>C</a:t>
            </a:r>
            <a:r>
              <a:rPr lang="en-US" altLang="zh-TW" baseline="-25000" dirty="0" smtClean="0"/>
              <a:t>4</a:t>
            </a:r>
            <a:r>
              <a:rPr lang="en-US" altLang="zh-TW" dirty="0" smtClean="0"/>
              <a:t> </a:t>
            </a:r>
            <a:r>
              <a:rPr lang="zh-TW" altLang="en-US" dirty="0"/>
              <a:t>光合作用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/>
              <a:t>一些植物可進行 </a:t>
            </a:r>
            <a:r>
              <a:rPr lang="en-US" altLang="zh-TW" b="1" dirty="0" smtClean="0"/>
              <a:t>C</a:t>
            </a:r>
            <a:r>
              <a:rPr lang="en-US" altLang="zh-TW" b="1" baseline="-25000" dirty="0" smtClean="0"/>
              <a:t>4</a:t>
            </a:r>
            <a:r>
              <a:rPr lang="en-US" altLang="zh-TW" b="1" dirty="0" smtClean="0"/>
              <a:t> </a:t>
            </a:r>
            <a:r>
              <a:rPr lang="zh-TW" altLang="en-US" b="1" dirty="0" smtClean="0"/>
              <a:t>光合作用</a:t>
            </a:r>
            <a:r>
              <a:rPr lang="zh-TW" altLang="en-US" dirty="0" smtClean="0"/>
              <a:t>來</a:t>
            </a:r>
            <a:r>
              <a:rPr lang="zh-TW" altLang="en-US" dirty="0"/>
              <a:t>適應高溫的</a:t>
            </a:r>
            <a:r>
              <a:rPr lang="zh-TW" altLang="en-US" dirty="0" smtClean="0"/>
              <a:t>環境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/>
              <a:t>一些</a:t>
            </a:r>
            <a:r>
              <a:rPr lang="zh-TW" altLang="en-US" dirty="0" smtClean="0"/>
              <a:t>植物</a:t>
            </a:r>
            <a:r>
              <a:rPr lang="zh-TW" altLang="en-US" dirty="0"/>
              <a:t>，例如甘蔗、玉米以及許多</a:t>
            </a:r>
            <a:r>
              <a:rPr lang="zh-TW" altLang="en-US" dirty="0" smtClean="0"/>
              <a:t>草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/>
              <a:t>使用其</a:t>
            </a:r>
            <a:r>
              <a:rPr lang="zh-TW" altLang="en-US" dirty="0" smtClean="0"/>
              <a:t>葉中</a:t>
            </a:r>
            <a:r>
              <a:rPr lang="zh-TW" altLang="en-US" dirty="0"/>
              <a:t>不同類型的細胞及化學反應來固定</a:t>
            </a:r>
            <a:r>
              <a:rPr lang="zh-TW" altLang="en-US" dirty="0" smtClean="0"/>
              <a:t>二氧化碳</a:t>
            </a:r>
            <a:endParaRPr lang="en-US" altLang="zh-TW" dirty="0" smtClean="0"/>
          </a:p>
          <a:p>
            <a:pPr lvl="2">
              <a:spcBef>
                <a:spcPts val="1200"/>
              </a:spcBef>
            </a:pPr>
            <a:r>
              <a:rPr lang="zh-TW" altLang="en-US" dirty="0"/>
              <a:t>於束鞘細胞內，可藉</a:t>
            </a:r>
            <a:r>
              <a:rPr lang="zh-TW" altLang="en-US" dirty="0" smtClean="0"/>
              <a:t>化學反應</a:t>
            </a:r>
            <a:r>
              <a:rPr lang="zh-TW" altLang="en-US" dirty="0"/>
              <a:t>將 </a:t>
            </a:r>
            <a:r>
              <a:rPr lang="en-US" altLang="zh-TW" dirty="0"/>
              <a:t>CO</a:t>
            </a:r>
            <a:r>
              <a:rPr lang="en-US" altLang="zh-TW" baseline="-25000" dirty="0"/>
              <a:t>2</a:t>
            </a:r>
            <a:r>
              <a:rPr lang="en-US" altLang="zh-TW" dirty="0"/>
              <a:t> </a:t>
            </a:r>
            <a:r>
              <a:rPr lang="zh-TW" altLang="en-US" dirty="0"/>
              <a:t>釋出，然後進入卡爾文循環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6 - </a:t>
            </a:r>
            <a:r>
              <a:rPr lang="zh-TW" altLang="en-US" smtClean="0"/>
              <a:t>光合作用：從太陽獲取能量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9972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6.11</a:t>
            </a:r>
            <a:r>
              <a:rPr lang="zh-TW" altLang="en-US" sz="2800" dirty="0"/>
              <a:t>　</a:t>
            </a:r>
            <a:r>
              <a:rPr lang="en-US" altLang="zh-TW" sz="2800" dirty="0"/>
              <a:t>C</a:t>
            </a:r>
            <a:r>
              <a:rPr lang="en-US" altLang="zh-TW" sz="2800" baseline="-25000" dirty="0"/>
              <a:t>4</a:t>
            </a:r>
            <a:r>
              <a:rPr lang="en-US" altLang="zh-TW" sz="2800" dirty="0"/>
              <a:t> </a:t>
            </a:r>
            <a:r>
              <a:rPr lang="zh-TW" altLang="en-US" sz="2800" dirty="0"/>
              <a:t>植物之固碳作用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6 - </a:t>
            </a:r>
            <a:r>
              <a:rPr lang="zh-TW" altLang="en-US" smtClean="0"/>
              <a:t>光合作用：從太陽獲取能量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34</a:t>
            </a:fld>
            <a:endParaRPr lang="en-US" altLang="zh-TW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6672"/>
            <a:ext cx="33020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3004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6.6</a:t>
            </a:r>
            <a:r>
              <a:rPr lang="zh-TW" altLang="en-US" dirty="0" smtClean="0"/>
              <a:t>　</a:t>
            </a:r>
            <a:r>
              <a:rPr lang="en-US" altLang="zh-TW" dirty="0" smtClean="0"/>
              <a:t>CAM </a:t>
            </a:r>
            <a:r>
              <a:rPr lang="zh-TW" altLang="en-US" dirty="0" smtClean="0"/>
              <a:t>光合作用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/>
              <a:t>第二種降低光呼吸的策略，見之於</a:t>
            </a:r>
            <a:r>
              <a:rPr lang="zh-TW" altLang="en-US" dirty="0" smtClean="0"/>
              <a:t>許多肉</a:t>
            </a:r>
            <a:r>
              <a:rPr lang="zh-TW" altLang="en-US" dirty="0"/>
              <a:t>質植物，例如仙人掌與</a:t>
            </a:r>
            <a:r>
              <a:rPr lang="zh-TW" altLang="en-US" dirty="0" smtClean="0"/>
              <a:t>鳳梨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/>
              <a:t>這些植物經歷</a:t>
            </a:r>
            <a:r>
              <a:rPr lang="zh-TW" altLang="en-US" dirty="0" smtClean="0"/>
              <a:t>景天</a:t>
            </a:r>
            <a:r>
              <a:rPr lang="zh-TW" altLang="en-US" dirty="0"/>
              <a:t>酸</a:t>
            </a:r>
            <a:r>
              <a:rPr lang="zh-TW" altLang="en-US" dirty="0" smtClean="0"/>
              <a:t>代謝 </a:t>
            </a:r>
            <a:r>
              <a:rPr lang="en-US" altLang="zh-TW" dirty="0" smtClean="0"/>
              <a:t>(CAM)</a:t>
            </a:r>
          </a:p>
          <a:p>
            <a:pPr lvl="2">
              <a:spcBef>
                <a:spcPts val="1200"/>
              </a:spcBef>
            </a:pPr>
            <a:r>
              <a:rPr lang="zh-TW" altLang="en-US" dirty="0"/>
              <a:t>夜間以 </a:t>
            </a:r>
            <a:r>
              <a:rPr lang="en-US" altLang="zh-TW" dirty="0"/>
              <a:t>C</a:t>
            </a:r>
            <a:r>
              <a:rPr lang="en-US" altLang="zh-TW" baseline="-25000" dirty="0"/>
              <a:t>4</a:t>
            </a:r>
            <a:r>
              <a:rPr lang="en-US" altLang="zh-TW" dirty="0"/>
              <a:t> </a:t>
            </a:r>
            <a:r>
              <a:rPr lang="zh-TW" altLang="en-US" dirty="0"/>
              <a:t>途徑來進行固碳作用，次日白晝時</a:t>
            </a:r>
            <a:r>
              <a:rPr lang="zh-TW" altLang="en-US" dirty="0" smtClean="0"/>
              <a:t>分解釋</a:t>
            </a:r>
            <a:r>
              <a:rPr lang="zh-TW" altLang="en-US" dirty="0"/>
              <a:t>放出 </a:t>
            </a:r>
            <a:r>
              <a:rPr lang="en-US" altLang="zh-TW" dirty="0" smtClean="0"/>
              <a:t>CO</a:t>
            </a:r>
            <a:r>
              <a:rPr lang="en-US" altLang="zh-TW" baseline="-25000" dirty="0" smtClean="0"/>
              <a:t>2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6 - </a:t>
            </a:r>
            <a:r>
              <a:rPr lang="zh-TW" altLang="en-US" smtClean="0"/>
              <a:t>光合作用：從太陽獲取能量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1469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6.12</a:t>
            </a:r>
            <a:r>
              <a:rPr lang="zh-TW" altLang="en-US" sz="2800" dirty="0"/>
              <a:t>　比較 </a:t>
            </a:r>
            <a:r>
              <a:rPr lang="en-US" altLang="zh-TW" sz="2800" dirty="0"/>
              <a:t>C</a:t>
            </a:r>
            <a:r>
              <a:rPr lang="en-US" altLang="zh-TW" sz="2800" baseline="-25000" dirty="0"/>
              <a:t>4</a:t>
            </a:r>
            <a:r>
              <a:rPr lang="en-US" altLang="zh-TW" sz="2800" dirty="0"/>
              <a:t> </a:t>
            </a:r>
            <a:r>
              <a:rPr lang="zh-TW" altLang="en-US" sz="2800" dirty="0"/>
              <a:t>與 </a:t>
            </a:r>
            <a:r>
              <a:rPr lang="en-US" altLang="zh-TW" sz="2800" dirty="0"/>
              <a:t>CAM </a:t>
            </a:r>
            <a:r>
              <a:rPr lang="zh-TW" altLang="en-US" sz="2800" dirty="0"/>
              <a:t>植物的固碳作用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6 - </a:t>
            </a:r>
            <a:r>
              <a:rPr lang="zh-TW" altLang="en-US" smtClean="0"/>
              <a:t>光合作用：從太陽獲取能量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36</a:t>
            </a:fld>
            <a:endParaRPr lang="en-US" altLang="zh-TW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38313"/>
            <a:ext cx="500062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5181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chemeClr val="accent6">
                    <a:lumMod val="50000"/>
                  </a:schemeClr>
                </a:solidFill>
              </a:rPr>
              <a:t>質詢與</a:t>
            </a:r>
            <a:r>
              <a:rPr lang="zh-TW" altLang="zh-TW" dirty="0" smtClean="0">
                <a:solidFill>
                  <a:schemeClr val="accent6">
                    <a:lumMod val="50000"/>
                  </a:schemeClr>
                </a:solidFill>
              </a:rPr>
              <a:t>分析</a:t>
            </a:r>
            <a:endParaRPr lang="zh-TW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rgbClr val="D9CEC2"/>
          </a:solidFill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zh-TW" altLang="zh-TW" b="1" dirty="0"/>
              <a:t>鐵會限制海洋植物性浮游生物的生長嗎</a:t>
            </a:r>
            <a:r>
              <a:rPr lang="en-US" altLang="zh-TW" b="1" dirty="0"/>
              <a:t>?</a:t>
            </a:r>
            <a:endParaRPr lang="zh-TW" altLang="zh-TW" dirty="0"/>
          </a:p>
          <a:p>
            <a:pPr marL="0" indent="0">
              <a:spcBef>
                <a:spcPts val="1200"/>
              </a:spcBef>
              <a:buNone/>
            </a:pPr>
            <a:r>
              <a:rPr lang="zh-TW" altLang="zh-TW" sz="2000" dirty="0" smtClean="0"/>
              <a:t>植物性</a:t>
            </a:r>
            <a:r>
              <a:rPr lang="zh-TW" altLang="zh-TW" sz="2000" dirty="0"/>
              <a:t>浮游生物</a:t>
            </a:r>
            <a:r>
              <a:rPr lang="en-US" altLang="zh-TW" sz="2000" dirty="0"/>
              <a:t> (Phytoplankton) </a:t>
            </a:r>
            <a:r>
              <a:rPr lang="zh-TW" altLang="zh-TW" sz="2000" dirty="0"/>
              <a:t>是</a:t>
            </a:r>
            <a:r>
              <a:rPr lang="zh-TW" altLang="zh-TW" sz="2000" dirty="0" smtClean="0"/>
              <a:t>生活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zh-TW" sz="2000" dirty="0" smtClean="0"/>
              <a:t>於</a:t>
            </a:r>
            <a:r>
              <a:rPr lang="zh-TW" altLang="zh-TW" sz="2000" dirty="0"/>
              <a:t>海洋中的微生物，執行了地球上</a:t>
            </a:r>
            <a:r>
              <a:rPr lang="zh-TW" altLang="zh-TW" sz="2000" dirty="0" smtClean="0"/>
              <a:t>大部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zh-TW" sz="2000" dirty="0" smtClean="0"/>
              <a:t>分</a:t>
            </a:r>
            <a:r>
              <a:rPr lang="zh-TW" altLang="zh-TW" sz="2000" dirty="0"/>
              <a:t>的光合作用。下圖是一個角毛藻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2000" dirty="0" smtClean="0"/>
              <a:t>(</a:t>
            </a:r>
            <a:r>
              <a:rPr lang="en-US" altLang="zh-TW" sz="2000" i="1" dirty="0" err="1"/>
              <a:t>Chaetoceros</a:t>
            </a:r>
            <a:r>
              <a:rPr lang="en-US" altLang="zh-TW" sz="2000" dirty="0"/>
              <a:t>) </a:t>
            </a:r>
            <a:r>
              <a:rPr lang="zh-TW" altLang="zh-TW" sz="2000" dirty="0"/>
              <a:t>的照片，一種植物性</a:t>
            </a:r>
            <a:r>
              <a:rPr lang="zh-TW" altLang="zh-TW" sz="2000" dirty="0" smtClean="0"/>
              <a:t>浮游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zh-TW" sz="2000" dirty="0" smtClean="0"/>
              <a:t>生物</a:t>
            </a:r>
            <a:r>
              <a:rPr lang="zh-TW" altLang="zh-TW" sz="2000" dirty="0"/>
              <a:t>。數十年前，科學家注意到海洋</a:t>
            </a:r>
            <a:r>
              <a:rPr lang="zh-TW" altLang="zh-TW" sz="2000" dirty="0" smtClean="0"/>
              <a:t>中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zh-TW" sz="2000" dirty="0" smtClean="0"/>
              <a:t>有</a:t>
            </a:r>
            <a:r>
              <a:rPr lang="zh-TW" altLang="zh-TW" sz="2000" dirty="0"/>
              <a:t>一種「死亡區」，其內極少發生光</a:t>
            </a:r>
            <a:r>
              <a:rPr lang="zh-TW" altLang="zh-TW" sz="2000" dirty="0" smtClean="0"/>
              <a:t>合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zh-TW" sz="2000" dirty="0" smtClean="0"/>
              <a:t>作用</a:t>
            </a:r>
            <a:r>
              <a:rPr lang="zh-TW" altLang="zh-TW" sz="2000" dirty="0"/>
              <a:t>。仔細觀察後，他們發現從此區</a:t>
            </a:r>
            <a:r>
              <a:rPr lang="zh-TW" altLang="zh-TW" sz="2000" dirty="0" smtClean="0"/>
              <a:t>採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zh-TW" sz="2000" dirty="0" smtClean="0"/>
              <a:t>集</a:t>
            </a:r>
            <a:r>
              <a:rPr lang="zh-TW" altLang="zh-TW" sz="2000" dirty="0"/>
              <a:t>到的植物性浮游生物，無法有效地</a:t>
            </a:r>
            <a:r>
              <a:rPr lang="zh-TW" altLang="zh-TW" sz="2000" dirty="0" smtClean="0"/>
              <a:t>固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zh-TW" sz="2000" dirty="0" smtClean="0"/>
              <a:t>定</a:t>
            </a:r>
            <a:r>
              <a:rPr lang="en-US" altLang="zh-TW" sz="2000" dirty="0"/>
              <a:t>CO</a:t>
            </a:r>
            <a:r>
              <a:rPr lang="en-US" altLang="zh-TW" sz="2000" baseline="-25000" dirty="0"/>
              <a:t>2</a:t>
            </a:r>
            <a:r>
              <a:rPr lang="zh-TW" altLang="zh-TW" sz="2000" dirty="0"/>
              <a:t>製造碳水化合物。為了明瞭原因</a:t>
            </a:r>
            <a:r>
              <a:rPr lang="zh-TW" altLang="zh-TW" sz="2000" dirty="0" smtClean="0"/>
              <a:t>，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zh-TW" sz="2000" dirty="0" smtClean="0"/>
              <a:t>科學家</a:t>
            </a:r>
            <a:r>
              <a:rPr lang="zh-TW" altLang="zh-TW" sz="2000" dirty="0"/>
              <a:t>假設是因為缺乏鐵</a:t>
            </a:r>
            <a:r>
              <a:rPr lang="en-US" altLang="zh-TW" sz="2000" dirty="0"/>
              <a:t> (ETS</a:t>
            </a:r>
            <a:r>
              <a:rPr lang="zh-TW" altLang="zh-TW" sz="2000" dirty="0"/>
              <a:t>需要鐵</a:t>
            </a:r>
            <a:r>
              <a:rPr lang="en-US" altLang="zh-TW" sz="2000" dirty="0"/>
              <a:t>) </a:t>
            </a:r>
            <a:r>
              <a:rPr lang="zh-TW" altLang="zh-TW" sz="2000" dirty="0" smtClean="0"/>
              <a:t>的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zh-TW" sz="2000" dirty="0" smtClean="0"/>
              <a:t>緣故</a:t>
            </a:r>
            <a:r>
              <a:rPr lang="zh-TW" altLang="zh-TW" sz="2000" dirty="0"/>
              <a:t>，並預測添加鐵到這些海水中，將</a:t>
            </a:r>
            <a:r>
              <a:rPr lang="zh-TW" altLang="zh-TW" sz="2000" dirty="0" smtClean="0"/>
              <a:t>能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zh-TW" sz="2000" dirty="0" smtClean="0"/>
              <a:t>促使</a:t>
            </a:r>
            <a:r>
              <a:rPr lang="zh-TW" altLang="zh-TW" sz="2000" dirty="0"/>
              <a:t>植物性浮游生物大量生長。</a:t>
            </a:r>
          </a:p>
          <a:p>
            <a:pPr marL="0" indent="0">
              <a:spcBef>
                <a:spcPts val="1200"/>
              </a:spcBef>
              <a:buNone/>
            </a:pP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6 - </a:t>
            </a:r>
            <a:r>
              <a:rPr lang="zh-TW" altLang="en-US" smtClean="0"/>
              <a:t>光合作用：從太陽獲取能量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37</a:t>
            </a:fld>
            <a:endParaRPr lang="en-US" altLang="zh-TW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230" y="2018184"/>
            <a:ext cx="2793760" cy="444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9102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chemeClr val="accent6">
                    <a:lumMod val="50000"/>
                  </a:schemeClr>
                </a:solidFill>
              </a:rPr>
              <a:t>質詢與</a:t>
            </a:r>
            <a:r>
              <a:rPr lang="zh-TW" altLang="zh-TW" dirty="0" smtClean="0">
                <a:solidFill>
                  <a:schemeClr val="accent6">
                    <a:lumMod val="50000"/>
                  </a:schemeClr>
                </a:solidFill>
              </a:rPr>
              <a:t>分析</a:t>
            </a:r>
            <a:endParaRPr lang="zh-TW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rgbClr val="D9CEC2"/>
          </a:solidFill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zh-TW" altLang="en-US" sz="2000" dirty="0"/>
              <a:t>為了測試此想法，他們進行了一項</a:t>
            </a:r>
            <a:r>
              <a:rPr lang="zh-TW" altLang="en-US" sz="2000" dirty="0" smtClean="0"/>
              <a:t>田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/>
              <a:t>野</a:t>
            </a:r>
            <a:r>
              <a:rPr lang="zh-TW" altLang="en-US" sz="2000" dirty="0"/>
              <a:t>實驗</a:t>
            </a:r>
            <a:r>
              <a:rPr lang="zh-TW" altLang="en-US" sz="2000" dirty="0" smtClean="0"/>
              <a:t>，投擲</a:t>
            </a:r>
            <a:r>
              <a:rPr lang="zh-TW" altLang="en-US" sz="2000" dirty="0"/>
              <a:t>鐵的晶體到大面積</a:t>
            </a:r>
            <a:r>
              <a:rPr lang="zh-TW" altLang="en-US" sz="2000" dirty="0" smtClean="0"/>
              <a:t>缺乏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/>
              <a:t>植物性</a:t>
            </a:r>
            <a:r>
              <a:rPr lang="zh-TW" altLang="en-US" sz="2000" dirty="0"/>
              <a:t>浮游生物</a:t>
            </a:r>
            <a:r>
              <a:rPr lang="zh-TW" altLang="en-US" sz="2000" dirty="0" smtClean="0"/>
              <a:t>的海洋</a:t>
            </a:r>
            <a:r>
              <a:rPr lang="zh-TW" altLang="en-US" sz="2000" dirty="0"/>
              <a:t>中，然後</a:t>
            </a:r>
            <a:r>
              <a:rPr lang="zh-TW" altLang="en-US" sz="2000" dirty="0" smtClean="0"/>
              <a:t>觀察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/>
              <a:t>是否</a:t>
            </a:r>
            <a:r>
              <a:rPr lang="zh-TW" altLang="en-US" sz="2000" dirty="0"/>
              <a:t>能促使植物性</a:t>
            </a:r>
            <a:r>
              <a:rPr lang="zh-TW" altLang="en-US" sz="2000" dirty="0" smtClean="0"/>
              <a:t>浮游生物生長</a:t>
            </a:r>
            <a:r>
              <a:rPr lang="zh-TW" altLang="en-US" sz="2000" dirty="0"/>
              <a:t>。</a:t>
            </a:r>
            <a:r>
              <a:rPr lang="zh-TW" altLang="en-US" sz="2000" dirty="0" smtClean="0"/>
              <a:t>另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/>
              <a:t>一塊</a:t>
            </a:r>
            <a:r>
              <a:rPr lang="zh-TW" altLang="en-US" sz="2000" dirty="0"/>
              <a:t>類似的海洋則不投入鐵，做為</a:t>
            </a:r>
            <a:r>
              <a:rPr lang="zh-TW" altLang="en-US" sz="2000" dirty="0" smtClean="0"/>
              <a:t>控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/>
              <a:t>制</a:t>
            </a:r>
            <a:r>
              <a:rPr lang="zh-TW" altLang="en-US" sz="2000" dirty="0"/>
              <a:t>組。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sz="2000" dirty="0" smtClean="0"/>
              <a:t>此</a:t>
            </a:r>
            <a:r>
              <a:rPr lang="zh-TW" altLang="en-US" sz="2000" dirty="0"/>
              <a:t>項實驗結果見右方圖表。一塊</a:t>
            </a:r>
            <a:r>
              <a:rPr lang="en-US" altLang="zh-TW" sz="2000" dirty="0"/>
              <a:t>72</a:t>
            </a:r>
            <a:r>
              <a:rPr lang="zh-TW" altLang="en-US" sz="2000" dirty="0" smtClean="0"/>
              <a:t>平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/>
              <a:t>方</a:t>
            </a:r>
            <a:r>
              <a:rPr lang="zh-TW" altLang="en-US" sz="2000" dirty="0"/>
              <a:t>公里</a:t>
            </a:r>
            <a:r>
              <a:rPr lang="zh-TW" altLang="en-US" sz="2000" dirty="0" smtClean="0"/>
              <a:t>缺乏</a:t>
            </a:r>
            <a:r>
              <a:rPr lang="zh-TW" altLang="en-US" sz="2000" dirty="0"/>
              <a:t>植物性浮游生物的海洋</a:t>
            </a:r>
            <a:r>
              <a:rPr lang="zh-TW" altLang="en-US" sz="2000" dirty="0" smtClean="0"/>
              <a:t>，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/>
              <a:t>分</a:t>
            </a:r>
            <a:r>
              <a:rPr lang="zh-TW" altLang="en-US" sz="2000" dirty="0"/>
              <a:t>三次投入鐵的</a:t>
            </a:r>
            <a:r>
              <a:rPr lang="zh-TW" altLang="en-US" sz="2000" dirty="0" smtClean="0"/>
              <a:t>晶體</a:t>
            </a:r>
            <a:r>
              <a:rPr lang="zh-TW" altLang="en-US" sz="2000" dirty="0"/>
              <a:t>與追蹤劑，如</a:t>
            </a:r>
            <a:r>
              <a:rPr lang="en-US" altLang="zh-TW" sz="2000" dirty="0" smtClean="0"/>
              <a:t>x</a:t>
            </a:r>
            <a:br>
              <a:rPr lang="en-US" altLang="zh-TW" sz="2000" dirty="0" smtClean="0"/>
            </a:br>
            <a:r>
              <a:rPr lang="zh-TW" altLang="en-US" sz="2000" dirty="0" smtClean="0"/>
              <a:t>軸</a:t>
            </a:r>
            <a:r>
              <a:rPr lang="zh-TW" altLang="en-US" sz="2000" dirty="0"/>
              <a:t>上的箭頭所指 </a:t>
            </a:r>
            <a:r>
              <a:rPr lang="en-US" altLang="zh-TW" sz="2000" dirty="0"/>
              <a:t>(</a:t>
            </a:r>
            <a:r>
              <a:rPr lang="zh-TW" altLang="en-US" sz="2000" dirty="0"/>
              <a:t>第</a:t>
            </a:r>
            <a:r>
              <a:rPr lang="en-US" altLang="zh-TW" sz="2000" dirty="0"/>
              <a:t>0</a:t>
            </a:r>
            <a:r>
              <a:rPr lang="zh-TW" altLang="en-US" sz="2000" dirty="0"/>
              <a:t>天、第</a:t>
            </a:r>
            <a:r>
              <a:rPr lang="en-US" altLang="zh-TW" sz="2000" dirty="0" smtClean="0"/>
              <a:t>3</a:t>
            </a:r>
            <a:r>
              <a:rPr lang="zh-TW" altLang="en-US" sz="2000" dirty="0" smtClean="0"/>
              <a:t>天</a:t>
            </a:r>
            <a:r>
              <a:rPr lang="zh-TW" altLang="en-US" sz="2000" dirty="0"/>
              <a:t>、</a:t>
            </a:r>
            <a:r>
              <a:rPr lang="zh-TW" altLang="en-US" sz="2000" dirty="0" smtClean="0"/>
              <a:t>與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/>
              <a:t>第</a:t>
            </a:r>
            <a:r>
              <a:rPr lang="en-US" altLang="zh-TW" sz="2000" dirty="0"/>
              <a:t>7</a:t>
            </a:r>
            <a:r>
              <a:rPr lang="zh-TW" altLang="en-US" sz="2000" dirty="0"/>
              <a:t>天</a:t>
            </a:r>
            <a:r>
              <a:rPr lang="en-US" altLang="zh-TW" sz="2000" dirty="0"/>
              <a:t>)</a:t>
            </a:r>
            <a:r>
              <a:rPr lang="zh-TW" altLang="en-US" sz="2000" dirty="0"/>
              <a:t>。多次投擲鐵，是為了避免</a:t>
            </a:r>
            <a:r>
              <a:rPr lang="zh-TW" altLang="en-US" sz="2000" dirty="0" smtClean="0"/>
              <a:t>鐵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/>
              <a:t>的晶體</a:t>
            </a:r>
            <a:r>
              <a:rPr lang="zh-TW" altLang="en-US" sz="2000" dirty="0"/>
              <a:t>會隨著時間而耗盡。另外一塊較小面積</a:t>
            </a:r>
            <a:r>
              <a:rPr lang="zh-TW" altLang="en-US" sz="2000" dirty="0" smtClean="0"/>
              <a:t>的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/>
              <a:t>控制</a:t>
            </a:r>
            <a:r>
              <a:rPr lang="zh-TW" altLang="en-US" sz="2000" dirty="0"/>
              <a:t>組 </a:t>
            </a:r>
            <a:r>
              <a:rPr lang="en-US" altLang="zh-TW" sz="2000" dirty="0"/>
              <a:t>(24</a:t>
            </a:r>
            <a:r>
              <a:rPr lang="zh-TW" altLang="en-US" sz="2000" dirty="0"/>
              <a:t>平方公里</a:t>
            </a:r>
            <a:r>
              <a:rPr lang="en-US" altLang="zh-TW" sz="2000" dirty="0"/>
              <a:t>)</a:t>
            </a:r>
            <a:r>
              <a:rPr lang="zh-TW" altLang="en-US" sz="2000" dirty="0"/>
              <a:t>，則只投下追蹤劑。</a:t>
            </a:r>
          </a:p>
          <a:p>
            <a:pPr marL="0" indent="0">
              <a:spcBef>
                <a:spcPts val="1200"/>
              </a:spcBef>
              <a:buNone/>
            </a:pPr>
            <a:endParaRPr lang="zh-TW" altLang="en-US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6 - </a:t>
            </a:r>
            <a:r>
              <a:rPr lang="zh-TW" altLang="en-US" smtClean="0"/>
              <a:t>光合作用：從太陽獲取能量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38</a:t>
            </a:fld>
            <a:endParaRPr lang="en-US" altLang="zh-TW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75284"/>
            <a:ext cx="3671974" cy="319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1041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chemeClr val="accent6">
                    <a:lumMod val="50000"/>
                  </a:schemeClr>
                </a:solidFill>
              </a:rPr>
              <a:t>質詢與</a:t>
            </a:r>
            <a:r>
              <a:rPr lang="zh-TW" altLang="zh-TW" dirty="0" smtClean="0">
                <a:solidFill>
                  <a:schemeClr val="accent6">
                    <a:lumMod val="50000"/>
                  </a:schemeClr>
                </a:solidFill>
              </a:rPr>
              <a:t>分析</a:t>
            </a:r>
            <a:endParaRPr lang="zh-TW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rgbClr val="D9CEC2"/>
          </a:solidFill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zh-TW" altLang="zh-TW" sz="2000" dirty="0"/>
              <a:t>為了評估海水中進行光合作用的植物性浮游生物數量，研究人員並不是直接計數生物數目，而是計算水體樣本中之葉綠素</a:t>
            </a:r>
            <a:r>
              <a:rPr lang="en-US" altLang="zh-TW" sz="2000" dirty="0"/>
              <a:t>a</a:t>
            </a:r>
            <a:r>
              <a:rPr lang="zh-TW" altLang="zh-TW" sz="2000" dirty="0"/>
              <a:t>的含量，這是一種易於測量的指標 </a:t>
            </a:r>
            <a:r>
              <a:rPr lang="en-US" altLang="zh-TW" sz="2000" dirty="0"/>
              <a:t>(index)</a:t>
            </a:r>
            <a:r>
              <a:rPr lang="zh-TW" altLang="zh-TW" sz="2000" dirty="0"/>
              <a:t>。所謂的</a:t>
            </a:r>
            <a:r>
              <a:rPr lang="zh-TW" altLang="zh-TW" sz="2000" b="1" dirty="0"/>
              <a:t>指標</a:t>
            </a:r>
            <a:r>
              <a:rPr lang="zh-TW" altLang="zh-TW" sz="2000" dirty="0"/>
              <a:t>，指的是一種用來能夠定量另一種不易測量項目的參數。與本案例中，葉綠素</a:t>
            </a:r>
            <a:r>
              <a:rPr lang="en-US" altLang="zh-TW" sz="2000" dirty="0"/>
              <a:t>a</a:t>
            </a:r>
            <a:r>
              <a:rPr lang="zh-TW" altLang="zh-TW" sz="2000" dirty="0"/>
              <a:t>的含量很容易測量，且其只出現於植物性浮游生物中。因此只需測量樣本中的波長吸光值，就可估算出植物性浮游生物的數量。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zh-TW" altLang="zh-TW" sz="2000" dirty="0" smtClean="0"/>
              <a:t>實驗</a:t>
            </a:r>
            <a:r>
              <a:rPr lang="zh-TW" altLang="zh-TW" sz="2000" dirty="0"/>
              <a:t>組與控制組的二個海洋區，定期測量其葉綠素</a:t>
            </a:r>
            <a:r>
              <a:rPr lang="en-US" altLang="zh-TW" sz="2000" dirty="0"/>
              <a:t>a</a:t>
            </a:r>
            <a:r>
              <a:rPr lang="zh-TW" altLang="zh-TW" sz="2000" dirty="0"/>
              <a:t>的含量，共進行</a:t>
            </a:r>
            <a:r>
              <a:rPr lang="en-US" altLang="zh-TW" sz="2000" dirty="0"/>
              <a:t>14</a:t>
            </a:r>
            <a:r>
              <a:rPr lang="zh-TW" altLang="zh-TW" sz="2000" dirty="0"/>
              <a:t>天。所得結果如圖表所示。紅色點代表有添加鐵的測試組葉綠素含量，而藍色點則代表未添加鐵的控制組葉綠素含量。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6 - </a:t>
            </a:r>
            <a:r>
              <a:rPr lang="zh-TW" altLang="en-US" smtClean="0"/>
              <a:t>光合作用：從太陽獲取能量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194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6.1</a:t>
            </a:r>
            <a:r>
              <a:rPr lang="zh-TW" altLang="en-US" dirty="0" smtClean="0"/>
              <a:t>　光</a:t>
            </a:r>
            <a:r>
              <a:rPr lang="zh-TW" altLang="en-US" dirty="0"/>
              <a:t>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/>
              <a:t>於每一色素團塊中，葉綠素</a:t>
            </a:r>
            <a:r>
              <a:rPr lang="zh-TW" altLang="en-US" dirty="0" smtClean="0"/>
              <a:t>分子可</a:t>
            </a:r>
            <a:r>
              <a:rPr lang="zh-TW" altLang="en-US" dirty="0"/>
              <a:t>排列成為互相聯結的</a:t>
            </a:r>
            <a:r>
              <a:rPr lang="zh-TW" altLang="en-US" b="1" dirty="0"/>
              <a:t>光</a:t>
            </a:r>
            <a:r>
              <a:rPr lang="zh-TW" altLang="en-US" b="1" dirty="0" smtClean="0"/>
              <a:t>系統</a:t>
            </a:r>
            <a:endParaRPr lang="en-US" altLang="zh-TW" b="1" dirty="0" smtClean="0"/>
          </a:p>
          <a:p>
            <a:pPr lvl="1">
              <a:spcBef>
                <a:spcPts val="1200"/>
              </a:spcBef>
            </a:pPr>
            <a:r>
              <a:rPr lang="zh-TW" altLang="en-US" dirty="0"/>
              <a:t>大多數光合作用中的主要吸光分子是</a:t>
            </a:r>
            <a:r>
              <a:rPr lang="zh-TW" altLang="en-US" b="1" dirty="0" smtClean="0"/>
              <a:t>葉綠素</a:t>
            </a:r>
            <a:endParaRPr lang="en-US" altLang="zh-TW" b="1" dirty="0" smtClean="0"/>
          </a:p>
          <a:p>
            <a:pPr lvl="1">
              <a:spcBef>
                <a:spcPts val="1200"/>
              </a:spcBef>
            </a:pPr>
            <a:r>
              <a:rPr lang="zh-TW" altLang="en-US" dirty="0"/>
              <a:t>葉綠素</a:t>
            </a:r>
            <a:r>
              <a:rPr lang="zh-TW" altLang="en-US" dirty="0" smtClean="0"/>
              <a:t>分子都</a:t>
            </a:r>
            <a:r>
              <a:rPr lang="zh-TW" altLang="en-US" dirty="0"/>
              <a:t>像天線般</a:t>
            </a:r>
            <a:r>
              <a:rPr lang="zh-TW" altLang="en-US" dirty="0" smtClean="0"/>
              <a:t>共同作用捕捉光子</a:t>
            </a:r>
            <a:r>
              <a:rPr lang="en-US" altLang="zh-TW" dirty="0"/>
              <a:t>(</a:t>
            </a:r>
            <a:r>
              <a:rPr lang="zh-TW" altLang="en-US" dirty="0"/>
              <a:t>光能的單位</a:t>
            </a:r>
            <a:r>
              <a:rPr lang="en-US" altLang="zh-TW" dirty="0"/>
              <a:t>)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/>
              <a:t>單個</a:t>
            </a:r>
            <a:r>
              <a:rPr lang="zh-TW" altLang="en-US" dirty="0" smtClean="0"/>
              <a:t>葉綠素分子</a:t>
            </a:r>
            <a:r>
              <a:rPr lang="zh-TW" altLang="en-US" dirty="0"/>
              <a:t>在它們之間傳遞捕獲的</a:t>
            </a:r>
            <a:r>
              <a:rPr lang="zh-TW" altLang="en-US" dirty="0" smtClean="0"/>
              <a:t>能量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6 - </a:t>
            </a:r>
            <a:r>
              <a:rPr lang="zh-TW" altLang="en-US" smtClean="0"/>
              <a:t>光合作用：從太陽獲取能量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4919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6.1</a:t>
            </a:r>
            <a:r>
              <a:rPr lang="zh-TW" altLang="en-US" dirty="0" smtClean="0"/>
              <a:t>　光合作用</a:t>
            </a:r>
            <a:r>
              <a:rPr lang="zh-TW" altLang="en-US" dirty="0"/>
              <a:t>的階段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/>
              <a:t>光合作用分三個階段</a:t>
            </a:r>
            <a:r>
              <a:rPr lang="zh-TW" altLang="en-US" dirty="0" smtClean="0"/>
              <a:t>進行</a:t>
            </a:r>
            <a:endParaRPr lang="en-US" altLang="zh-TW" dirty="0" smtClean="0"/>
          </a:p>
          <a:p>
            <a:pPr marL="914400" lvl="1" indent="-514350">
              <a:spcBef>
                <a:spcPts val="1200"/>
              </a:spcBef>
              <a:buFont typeface="+mj-lt"/>
              <a:buAutoNum type="arabicPeriod"/>
            </a:pPr>
            <a:r>
              <a:rPr lang="zh-TW" altLang="en-US" dirty="0"/>
              <a:t>從陽光捕捉</a:t>
            </a:r>
            <a:r>
              <a:rPr lang="zh-TW" altLang="en-US" dirty="0" smtClean="0"/>
              <a:t>能量</a:t>
            </a:r>
            <a:endParaRPr lang="en-US" altLang="zh-TW" dirty="0" smtClean="0"/>
          </a:p>
          <a:p>
            <a:pPr marL="914400" lvl="1" indent="-514350">
              <a:spcBef>
                <a:spcPts val="1200"/>
              </a:spcBef>
              <a:buFont typeface="+mj-lt"/>
              <a:buAutoNum type="arabicPeriod"/>
            </a:pPr>
            <a:r>
              <a:rPr lang="zh-TW" altLang="en-US" dirty="0"/>
              <a:t>使用此能量製造 </a:t>
            </a:r>
            <a:r>
              <a:rPr lang="zh-TW" altLang="en-US" dirty="0" smtClean="0"/>
              <a:t> </a:t>
            </a:r>
            <a:r>
              <a:rPr lang="en-US" altLang="zh-TW" dirty="0" smtClean="0"/>
              <a:t>ATP</a:t>
            </a:r>
            <a:r>
              <a:rPr lang="zh-TW" altLang="en-US" dirty="0" smtClean="0"/>
              <a:t> 與  </a:t>
            </a:r>
            <a:r>
              <a:rPr lang="en-US" altLang="zh-TW" dirty="0" smtClean="0"/>
              <a:t>NADPH</a:t>
            </a:r>
          </a:p>
          <a:p>
            <a:pPr marL="914400" lvl="1" indent="-514350">
              <a:spcBef>
                <a:spcPts val="1200"/>
              </a:spcBef>
              <a:buFont typeface="+mj-lt"/>
              <a:buAutoNum type="arabicPeriod"/>
            </a:pPr>
            <a:r>
              <a:rPr lang="zh-TW" altLang="en-US" dirty="0" smtClean="0"/>
              <a:t>使用 </a:t>
            </a:r>
            <a:r>
              <a:rPr lang="en-US" altLang="zh-TW" dirty="0" smtClean="0"/>
              <a:t>ATP</a:t>
            </a:r>
            <a:r>
              <a:rPr lang="zh-TW" altLang="en-US" dirty="0" smtClean="0"/>
              <a:t> 和 </a:t>
            </a:r>
            <a:r>
              <a:rPr lang="en-US" altLang="zh-TW" dirty="0" smtClean="0"/>
              <a:t>NADPH</a:t>
            </a:r>
            <a:r>
              <a:rPr lang="zh-TW" altLang="en-US" dirty="0" smtClean="0"/>
              <a:t> 將</a:t>
            </a:r>
            <a:r>
              <a:rPr lang="zh-TW" altLang="en-US" dirty="0"/>
              <a:t>空氣中的 </a:t>
            </a:r>
            <a:r>
              <a:rPr lang="en-US" altLang="zh-TW" dirty="0"/>
              <a:t>CO</a:t>
            </a:r>
            <a:r>
              <a:rPr lang="en-US" altLang="zh-TW" baseline="-25000" dirty="0"/>
              <a:t>2</a:t>
            </a:r>
            <a:r>
              <a:rPr lang="en-US" altLang="zh-TW" dirty="0"/>
              <a:t> </a:t>
            </a:r>
            <a:r>
              <a:rPr lang="zh-TW" altLang="en-US" dirty="0"/>
              <a:t>合成為碳水化合物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6 - </a:t>
            </a:r>
            <a:r>
              <a:rPr lang="zh-TW" altLang="en-US" smtClean="0"/>
              <a:t>光合作用：從太陽獲取能量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7153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6.1</a:t>
            </a:r>
            <a:r>
              <a:rPr lang="zh-TW" altLang="en-US" dirty="0"/>
              <a:t>　光合作用</a:t>
            </a:r>
            <a:r>
              <a:rPr lang="zh-TW" altLang="en-US" dirty="0" smtClean="0"/>
              <a:t>的反應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6388" y="1412776"/>
            <a:ext cx="8534400" cy="1296144"/>
          </a:xfrm>
        </p:spPr>
        <p:txBody>
          <a:bodyPr/>
          <a:lstStyle/>
          <a:p>
            <a:r>
              <a:rPr lang="zh-TW" altLang="en-US" dirty="0"/>
              <a:t>光合作用的整體的反應可用</a:t>
            </a:r>
            <a:r>
              <a:rPr lang="zh-TW" altLang="en-US" dirty="0" smtClean="0"/>
              <a:t>下列簡單</a:t>
            </a:r>
            <a:r>
              <a:rPr lang="zh-TW" altLang="en-US" dirty="0"/>
              <a:t>的方程式來表示：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6 - </a:t>
            </a:r>
            <a:r>
              <a:rPr lang="zh-TW" altLang="en-US" smtClean="0"/>
              <a:t>光合作用：從太陽獲取能量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6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2681288"/>
            <a:ext cx="58959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466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6.1</a:t>
            </a:r>
            <a:r>
              <a:rPr lang="zh-TW" altLang="en-US" dirty="0" smtClean="0"/>
              <a:t>　光反應和暗反應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光合作用分為兩類</a:t>
            </a:r>
            <a:r>
              <a:rPr lang="zh-TW" altLang="en-US" dirty="0" smtClean="0"/>
              <a:t>反應</a:t>
            </a:r>
            <a:endParaRPr lang="en-US" altLang="zh-TW" dirty="0" smtClean="0"/>
          </a:p>
          <a:p>
            <a:pPr lvl="1"/>
            <a:r>
              <a:rPr lang="zh-TW" altLang="en-US" b="1" dirty="0" smtClean="0"/>
              <a:t>光反應</a:t>
            </a:r>
            <a:endParaRPr lang="en-US" altLang="zh-TW" b="1" dirty="0" smtClean="0"/>
          </a:p>
          <a:p>
            <a:pPr lvl="2"/>
            <a:r>
              <a:rPr lang="zh-TW" altLang="en-US" dirty="0"/>
              <a:t>僅</a:t>
            </a:r>
            <a:r>
              <a:rPr lang="zh-TW" altLang="en-US" dirty="0" smtClean="0"/>
              <a:t>在陽光下</a:t>
            </a:r>
            <a:r>
              <a:rPr lang="zh-TW" altLang="en-US" dirty="0"/>
              <a:t>發生並</a:t>
            </a:r>
            <a:r>
              <a:rPr lang="zh-TW" altLang="en-US" dirty="0" smtClean="0"/>
              <a:t>產生 </a:t>
            </a:r>
            <a:r>
              <a:rPr lang="en-US" altLang="zh-TW" dirty="0" smtClean="0"/>
              <a:t>ATP</a:t>
            </a:r>
            <a:r>
              <a:rPr lang="zh-TW" altLang="en-US" dirty="0" smtClean="0"/>
              <a:t> 和 </a:t>
            </a:r>
            <a:r>
              <a:rPr lang="en-US" altLang="zh-TW" dirty="0" smtClean="0"/>
              <a:t>NADPH</a:t>
            </a:r>
          </a:p>
          <a:p>
            <a:pPr lvl="1"/>
            <a:r>
              <a:rPr lang="zh-TW" altLang="en-US" b="1" dirty="0" smtClean="0"/>
              <a:t>暗</a:t>
            </a:r>
            <a:r>
              <a:rPr lang="zh-TW" altLang="en-US" b="1" dirty="0"/>
              <a:t>反應</a:t>
            </a:r>
          </a:p>
          <a:p>
            <a:pPr lvl="2"/>
            <a:r>
              <a:rPr lang="zh-TW" altLang="en-US" dirty="0"/>
              <a:t>不直接</a:t>
            </a:r>
            <a:r>
              <a:rPr lang="zh-TW" altLang="en-US" dirty="0" smtClean="0"/>
              <a:t>需要光能</a:t>
            </a:r>
            <a:endParaRPr lang="en-US" altLang="zh-TW" dirty="0" smtClean="0"/>
          </a:p>
          <a:p>
            <a:pPr lvl="2"/>
            <a:r>
              <a:rPr lang="zh-TW" altLang="en-US" dirty="0"/>
              <a:t>將 </a:t>
            </a:r>
            <a:r>
              <a:rPr lang="en-US" altLang="zh-TW" dirty="0"/>
              <a:t>CO</a:t>
            </a:r>
            <a:r>
              <a:rPr lang="en-US" altLang="zh-TW" baseline="-25000" dirty="0"/>
              <a:t>2</a:t>
            </a:r>
            <a:r>
              <a:rPr lang="en-US" altLang="zh-TW" dirty="0"/>
              <a:t> </a:t>
            </a:r>
            <a:r>
              <a:rPr lang="zh-TW" altLang="en-US" dirty="0"/>
              <a:t>合成為葡萄糖之光合作用</a:t>
            </a:r>
            <a:r>
              <a:rPr lang="zh-TW" altLang="en-US" dirty="0" smtClean="0"/>
              <a:t>的第三</a:t>
            </a:r>
            <a:r>
              <a:rPr lang="zh-TW" altLang="en-US" dirty="0"/>
              <a:t>階段，就稱為</a:t>
            </a:r>
            <a:r>
              <a:rPr lang="zh-TW" altLang="en-US" b="1" dirty="0"/>
              <a:t>卡爾文循環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6 - </a:t>
            </a:r>
            <a:r>
              <a:rPr lang="zh-TW" altLang="en-US" smtClean="0"/>
              <a:t>光合作用：從太陽獲取能量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215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光合作用</a:t>
            </a:r>
            <a:r>
              <a:rPr lang="zh-TW" altLang="en-US" dirty="0"/>
              <a:t>概述，第</a:t>
            </a:r>
            <a:r>
              <a:rPr lang="en-US" altLang="zh-TW" dirty="0"/>
              <a:t>1</a:t>
            </a:r>
            <a:r>
              <a:rPr lang="zh-TW" altLang="en-US" dirty="0"/>
              <a:t>部分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6 - </a:t>
            </a:r>
            <a:r>
              <a:rPr lang="zh-TW" altLang="en-US" smtClean="0"/>
              <a:t>光合作用：從太陽獲取能量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8</a:t>
            </a:fld>
            <a:endParaRPr lang="en-US" altLang="zh-TW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5"/>
          <a:stretch/>
        </p:blipFill>
        <p:spPr bwMode="auto">
          <a:xfrm>
            <a:off x="432854" y="1504950"/>
            <a:ext cx="8248427" cy="510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295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光合作用概述，</a:t>
            </a:r>
            <a:r>
              <a:rPr lang="zh-TW" altLang="en-US" dirty="0" smtClean="0"/>
              <a:t>第</a:t>
            </a:r>
            <a:r>
              <a:rPr lang="en-US" altLang="zh-TW" dirty="0" smtClean="0"/>
              <a:t>2</a:t>
            </a:r>
            <a:r>
              <a:rPr lang="zh-TW" altLang="en-US" dirty="0" smtClean="0"/>
              <a:t>部分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6 - </a:t>
            </a:r>
            <a:r>
              <a:rPr lang="zh-TW" altLang="en-US" smtClean="0"/>
              <a:t>光合作用：從太陽獲取能量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9</a:t>
            </a:fld>
            <a:endParaRPr lang="en-US" altLang="zh-TW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8"/>
          <a:stretch/>
        </p:blipFill>
        <p:spPr>
          <a:xfrm>
            <a:off x="965101" y="1484784"/>
            <a:ext cx="648929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06476"/>
      </p:ext>
    </p:extLst>
  </p:cSld>
  <p:clrMapOvr>
    <a:masterClrMapping/>
  </p:clrMapOvr>
</p:sld>
</file>

<file path=ppt/theme/theme1.xml><?xml version="1.0" encoding="utf-8"?>
<a:theme xmlns:a="http://schemas.openxmlformats.org/drawingml/2006/main" name="科學的生物學">
  <a:themeElements>
    <a:clrScheme name="Custom 328">
      <a:dk1>
        <a:srgbClr val="000000"/>
      </a:dk1>
      <a:lt1>
        <a:srgbClr val="FFFFFF"/>
      </a:lt1>
      <a:dk2>
        <a:srgbClr val="CE56CE"/>
      </a:dk2>
      <a:lt2>
        <a:srgbClr val="969696"/>
      </a:lt2>
      <a:accent1>
        <a:srgbClr val="7C7FF0"/>
      </a:accent1>
      <a:accent2>
        <a:srgbClr val="FF7325"/>
      </a:accent2>
      <a:accent3>
        <a:srgbClr val="4BAFE1"/>
      </a:accent3>
      <a:accent4>
        <a:srgbClr val="2EB09A"/>
      </a:accent4>
      <a:accent5>
        <a:srgbClr val="FE9D4C"/>
      </a:accent5>
      <a:accent6>
        <a:srgbClr val="BBAB65"/>
      </a:accent6>
      <a:hlink>
        <a:srgbClr val="77BB33"/>
      </a:hlink>
      <a:folHlink>
        <a:srgbClr val="DDC223"/>
      </a:folHlink>
    </a:clrScheme>
    <a:fontScheme name="微標 century">
      <a:majorFont>
        <a:latin typeface="Century Gothic"/>
        <a:ea typeface="微軟正黑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6565F1"/>
        </a:dk2>
        <a:lt2>
          <a:srgbClr val="969696"/>
        </a:lt2>
        <a:accent1>
          <a:srgbClr val="FFCC00"/>
        </a:accent1>
        <a:accent2>
          <a:srgbClr val="FF7D25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7120"/>
        </a:accent6>
        <a:hlink>
          <a:srgbClr val="FF3399"/>
        </a:hlink>
        <a:folHlink>
          <a:srgbClr val="6BCB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CE56CE"/>
        </a:dk2>
        <a:lt2>
          <a:srgbClr val="969696"/>
        </a:lt2>
        <a:accent1>
          <a:srgbClr val="5AD4EC"/>
        </a:accent1>
        <a:accent2>
          <a:srgbClr val="62A7FA"/>
        </a:accent2>
        <a:accent3>
          <a:srgbClr val="FFFFFF"/>
        </a:accent3>
        <a:accent4>
          <a:srgbClr val="000000"/>
        </a:accent4>
        <a:accent5>
          <a:srgbClr val="B5E6F4"/>
        </a:accent5>
        <a:accent6>
          <a:srgbClr val="5897E3"/>
        </a:accent6>
        <a:hlink>
          <a:srgbClr val="54D09E"/>
        </a:hlink>
        <a:folHlink>
          <a:srgbClr val="E4D61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26AA8B"/>
        </a:dk2>
        <a:lt2>
          <a:srgbClr val="969696"/>
        </a:lt2>
        <a:accent1>
          <a:srgbClr val="A0DD4F"/>
        </a:accent1>
        <a:accent2>
          <a:srgbClr val="5BB9DB"/>
        </a:accent2>
        <a:accent3>
          <a:srgbClr val="FFFFFF"/>
        </a:accent3>
        <a:accent4>
          <a:srgbClr val="000000"/>
        </a:accent4>
        <a:accent5>
          <a:srgbClr val="CDEBB2"/>
        </a:accent5>
        <a:accent6>
          <a:srgbClr val="52A7C6"/>
        </a:accent6>
        <a:hlink>
          <a:srgbClr val="80A5F8"/>
        </a:hlink>
        <a:folHlink>
          <a:srgbClr val="DDD3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3659C8"/>
        </a:dk2>
        <a:lt2>
          <a:srgbClr val="969696"/>
        </a:lt2>
        <a:accent1>
          <a:srgbClr val="FFCC00"/>
        </a:accent1>
        <a:accent2>
          <a:srgbClr val="2CB4F8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7A3E1"/>
        </a:accent6>
        <a:hlink>
          <a:srgbClr val="FE7F00"/>
        </a:hlink>
        <a:folHlink>
          <a:srgbClr val="6BCB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26AA8B"/>
        </a:dk2>
        <a:lt2>
          <a:srgbClr val="969696"/>
        </a:lt2>
        <a:accent1>
          <a:srgbClr val="A0DD4F"/>
        </a:accent1>
        <a:accent2>
          <a:srgbClr val="5BB9DB"/>
        </a:accent2>
        <a:accent3>
          <a:srgbClr val="FFFFFF"/>
        </a:accent3>
        <a:accent4>
          <a:srgbClr val="000000"/>
        </a:accent4>
        <a:accent5>
          <a:srgbClr val="CDEBB2"/>
        </a:accent5>
        <a:accent6>
          <a:srgbClr val="52A7C6"/>
        </a:accent6>
        <a:hlink>
          <a:srgbClr val="80A5F8"/>
        </a:hlink>
        <a:folHlink>
          <a:srgbClr val="DDD3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3659C8"/>
        </a:dk2>
        <a:lt2>
          <a:srgbClr val="969696"/>
        </a:lt2>
        <a:accent1>
          <a:srgbClr val="FFCC00"/>
        </a:accent1>
        <a:accent2>
          <a:srgbClr val="2CB4F8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7A3E1"/>
        </a:accent6>
        <a:hlink>
          <a:srgbClr val="FE7F00"/>
        </a:hlink>
        <a:folHlink>
          <a:srgbClr val="6BCB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CE56CE"/>
        </a:dk2>
        <a:lt2>
          <a:srgbClr val="969696"/>
        </a:lt2>
        <a:accent1>
          <a:srgbClr val="7C7FF0"/>
        </a:accent1>
        <a:accent2>
          <a:srgbClr val="FF7325"/>
        </a:accent2>
        <a:accent3>
          <a:srgbClr val="FFFFFF"/>
        </a:accent3>
        <a:accent4>
          <a:srgbClr val="000000"/>
        </a:accent4>
        <a:accent5>
          <a:srgbClr val="BFC0F6"/>
        </a:accent5>
        <a:accent6>
          <a:srgbClr val="E76820"/>
        </a:accent6>
        <a:hlink>
          <a:srgbClr val="77BB33"/>
        </a:hlink>
        <a:folHlink>
          <a:srgbClr val="DDC2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26AA8B"/>
        </a:dk2>
        <a:lt2>
          <a:srgbClr val="969696"/>
        </a:lt2>
        <a:accent1>
          <a:srgbClr val="A0DD4F"/>
        </a:accent1>
        <a:accent2>
          <a:srgbClr val="5BB9DB"/>
        </a:accent2>
        <a:accent3>
          <a:srgbClr val="FFFFFF"/>
        </a:accent3>
        <a:accent4>
          <a:srgbClr val="000000"/>
        </a:accent4>
        <a:accent5>
          <a:srgbClr val="CDEBB2"/>
        </a:accent5>
        <a:accent6>
          <a:srgbClr val="52A7C6"/>
        </a:accent6>
        <a:hlink>
          <a:srgbClr val="80A5F8"/>
        </a:hlink>
        <a:folHlink>
          <a:srgbClr val="DDD3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3659C8"/>
        </a:dk2>
        <a:lt2>
          <a:srgbClr val="969696"/>
        </a:lt2>
        <a:accent1>
          <a:srgbClr val="FFCC00"/>
        </a:accent1>
        <a:accent2>
          <a:srgbClr val="2CB4F8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7A3E1"/>
        </a:accent6>
        <a:hlink>
          <a:srgbClr val="FE7F00"/>
        </a:hlink>
        <a:folHlink>
          <a:srgbClr val="6BCB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CE56CE"/>
        </a:dk2>
        <a:lt2>
          <a:srgbClr val="969696"/>
        </a:lt2>
        <a:accent1>
          <a:srgbClr val="7C7FF0"/>
        </a:accent1>
        <a:accent2>
          <a:srgbClr val="FF7325"/>
        </a:accent2>
        <a:accent3>
          <a:srgbClr val="FFFFFF"/>
        </a:accent3>
        <a:accent4>
          <a:srgbClr val="000000"/>
        </a:accent4>
        <a:accent5>
          <a:srgbClr val="BFC0F6"/>
        </a:accent5>
        <a:accent6>
          <a:srgbClr val="E76820"/>
        </a:accent6>
        <a:hlink>
          <a:srgbClr val="77BB33"/>
        </a:hlink>
        <a:folHlink>
          <a:srgbClr val="DDC2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科學的生物學</Template>
  <TotalTime>393</TotalTime>
  <Words>1909</Words>
  <Application>Microsoft Office PowerPoint</Application>
  <PresentationFormat>如螢幕大小 (4:3)</PresentationFormat>
  <Paragraphs>209</Paragraphs>
  <Slides>39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0" baseType="lpstr">
      <vt:lpstr>科學的生物學</vt:lpstr>
      <vt:lpstr>光合作用:從太陽獲取能量</vt:lpstr>
      <vt:lpstr>6.1　光合作用概觀</vt:lpstr>
      <vt:lpstr>6.1　葉綠體</vt:lpstr>
      <vt:lpstr>6.1　光系統</vt:lpstr>
      <vt:lpstr>6.1　光合作用的階段</vt:lpstr>
      <vt:lpstr>6.1　光合作用的反應</vt:lpstr>
      <vt:lpstr>6.1　光反應和暗反應</vt:lpstr>
      <vt:lpstr>光合作用概述，第1部分</vt:lpstr>
      <vt:lpstr>光合作用概述，第2部分</vt:lpstr>
      <vt:lpstr>6.2　光子</vt:lpstr>
      <vt:lpstr>圖 6.1　不同能量的光子：電磁波譜</vt:lpstr>
      <vt:lpstr>6.2　葉綠素</vt:lpstr>
      <vt:lpstr>圖 6.3　葉綠素與類胡蘿蔔素的吸收光譜</vt:lpstr>
      <vt:lpstr>圖 6.4　葉片秋天的顏色是由類胡蘿蔔素造成的</vt:lpstr>
      <vt:lpstr>6.3　將色素組成光系統</vt:lpstr>
      <vt:lpstr>6.3　光反應可分成五個階段 part 1</vt:lpstr>
      <vt:lpstr>圖 6.7　一個光系統如何作用</vt:lpstr>
      <vt:lpstr>6.3　光反應可分成五個階段 part 2</vt:lpstr>
      <vt:lpstr>6.3　光反應可分成五個階段 part 3</vt:lpstr>
      <vt:lpstr>圖 6.6　植物使用二個光系統</vt:lpstr>
      <vt:lpstr>6.4　二套光系統</vt:lpstr>
      <vt:lpstr>6.4　第二光系統</vt:lpstr>
      <vt:lpstr>6.4　電子傳遞系統</vt:lpstr>
      <vt:lpstr>6.4　化學滲透</vt:lpstr>
      <vt:lpstr>圖 6.8　光合作用電子傳遞系統</vt:lpstr>
      <vt:lpstr>圖 6.9　葉綠體的化學滲透</vt:lpstr>
      <vt:lpstr>6.4　第一光系統</vt:lpstr>
      <vt:lpstr>6.5　 建構新分子</vt:lpstr>
      <vt:lpstr>關鍵生物程序：卡爾文循環</vt:lpstr>
      <vt:lpstr>圖 6.10　卡爾文循環的各反應</vt:lpstr>
      <vt:lpstr>6.6　 光呼吸作用：將光合作用剎車</vt:lpstr>
      <vt:lpstr>高溫乾燥的氣候植物如何反應</vt:lpstr>
      <vt:lpstr>6.6　C4 光合作用</vt:lpstr>
      <vt:lpstr>圖 6.11　C4 植物之固碳作用</vt:lpstr>
      <vt:lpstr>6.6　CAM 光合作用</vt:lpstr>
      <vt:lpstr>圖 6.12　比較 C4 與 CAM 植物的固碳作用</vt:lpstr>
      <vt:lpstr>質詢與分析</vt:lpstr>
      <vt:lpstr>質詢與分析</vt:lpstr>
      <vt:lpstr>質詢與分析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光合作用：從太陽獲取能量</dc:title>
  <dc:subject>普通生物學</dc:subject>
  <dc:creator>Rachel</dc:creator>
  <cp:keywords>東華書局</cp:keywords>
  <cp:lastModifiedBy>Rachel</cp:lastModifiedBy>
  <cp:revision>38</cp:revision>
  <dcterms:created xsi:type="dcterms:W3CDTF">2019-08-23T09:44:48Z</dcterms:created>
  <dcterms:modified xsi:type="dcterms:W3CDTF">2019-08-27T02:20:39Z</dcterms:modified>
</cp:coreProperties>
</file>