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56" r:id="rId2"/>
    <p:sldId id="266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17" r:id="rId53"/>
    <p:sldId id="318" r:id="rId54"/>
    <p:sldId id="319" r:id="rId55"/>
    <p:sldId id="320" r:id="rId56"/>
    <p:sldId id="321" r:id="rId57"/>
    <p:sldId id="322" r:id="rId58"/>
    <p:sldId id="323" r:id="rId59"/>
    <p:sldId id="325" r:id="rId60"/>
    <p:sldId id="324" r:id="rId61"/>
    <p:sldId id="326" r:id="rId62"/>
    <p:sldId id="327" r:id="rId63"/>
    <p:sldId id="328" r:id="rId64"/>
    <p:sldId id="329" r:id="rId65"/>
    <p:sldId id="330" r:id="rId66"/>
    <p:sldId id="331" r:id="rId67"/>
    <p:sldId id="332" r:id="rId68"/>
    <p:sldId id="333" r:id="rId69"/>
    <p:sldId id="334" r:id="rId70"/>
    <p:sldId id="335" r:id="rId71"/>
    <p:sldId id="336" r:id="rId72"/>
    <p:sldId id="337" r:id="rId73"/>
    <p:sldId id="338" r:id="rId74"/>
    <p:sldId id="339" r:id="rId75"/>
    <p:sldId id="340" r:id="rId76"/>
    <p:sldId id="341" r:id="rId77"/>
    <p:sldId id="342" r:id="rId78"/>
    <p:sldId id="343" r:id="rId79"/>
    <p:sldId id="344" r:id="rId80"/>
    <p:sldId id="345" r:id="rId81"/>
    <p:sldId id="267" r:id="rId82"/>
    <p:sldId id="346" r:id="rId8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CEC2"/>
    <a:srgbClr val="002776"/>
    <a:srgbClr val="FE7F00"/>
    <a:srgbClr val="003399"/>
    <a:srgbClr val="FFCC00"/>
    <a:srgbClr val="969696"/>
    <a:srgbClr val="7B18E8"/>
    <a:srgbClr val="FFFFBF"/>
    <a:srgbClr val="E4D61C"/>
    <a:srgbClr val="6BCB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4660"/>
  </p:normalViewPr>
  <p:slideViewPr>
    <p:cSldViewPr>
      <p:cViewPr varScale="1">
        <p:scale>
          <a:sx n="80" d="100"/>
          <a:sy n="80" d="100"/>
        </p:scale>
        <p:origin x="-1416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zh-TW" altLang="zh-TW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zh-TW" altLang="zh-TW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zh-TW" altLang="zh-TW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C88AEBE-BCF9-4DA0-8DE8-02ACD8386FC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641720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14" name="Rectangle 30"/>
          <p:cNvSpPr>
            <a:spLocks noGrp="1" noChangeArrowheads="1"/>
          </p:cNvSpPr>
          <p:nvPr>
            <p:ph type="ctrTitle"/>
          </p:nvPr>
        </p:nvSpPr>
        <p:spPr>
          <a:xfrm>
            <a:off x="683568" y="5373216"/>
            <a:ext cx="7772400" cy="1326009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>
            <a:lvl1pPr algn="l">
              <a:defRPr sz="4400" smtClean="0">
                <a:solidFill>
                  <a:srgbClr val="002776"/>
                </a:solidFill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  <a:endParaRPr lang="en-US" altLang="zh-TW" noProof="0" dirty="0" smtClean="0"/>
          </a:p>
        </p:txBody>
      </p:sp>
      <p:sp>
        <p:nvSpPr>
          <p:cNvPr id="42015" name="Rectangle 31"/>
          <p:cNvSpPr>
            <a:spLocks noGrp="1" noChangeArrowheads="1"/>
          </p:cNvSpPr>
          <p:nvPr>
            <p:ph type="subTitle" idx="1"/>
          </p:nvPr>
        </p:nvSpPr>
        <p:spPr>
          <a:xfrm>
            <a:off x="683568" y="4797152"/>
            <a:ext cx="7776864" cy="57606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marL="0" indent="0" algn="l">
              <a:buFontTx/>
              <a:buNone/>
              <a:defRPr sz="3200" b="1" smtClean="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  <a:endParaRPr lang="en-US" altLang="zh-TW" noProof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936104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388" y="1412776"/>
            <a:ext cx="8534400" cy="518457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4386CD-F511-4EEB-A0ED-70801BDA50F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34054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422" y="3573016"/>
            <a:ext cx="7772400" cy="1362075"/>
          </a:xfrm>
        </p:spPr>
        <p:txBody>
          <a:bodyPr anchor="t"/>
          <a:lstStyle>
            <a:lvl1pPr algn="ctr">
              <a:defRPr sz="44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0422" y="2072829"/>
            <a:ext cx="7772400" cy="1386383"/>
          </a:xfrm>
        </p:spPr>
        <p:txBody>
          <a:bodyPr anchor="b"/>
          <a:lstStyle>
            <a:lvl1pPr marL="0" indent="0" algn="ctr">
              <a:buNone/>
              <a:defRPr sz="3200">
                <a:solidFill>
                  <a:schemeClr val="accent4"/>
                </a:solidFill>
                <a:latin typeface="+mj-ea"/>
                <a:ea typeface="+mj-ea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B59008-BACC-4FA6-82AF-59785DE9F926}" type="slidenum">
              <a:rPr lang="en-US" altLang="zh-TW"/>
              <a:pPr/>
              <a:t>‹#›</a:t>
            </a:fld>
            <a:endParaRPr lang="en-US" altLang="zh-TW"/>
          </a:p>
        </p:txBody>
      </p:sp>
      <p:cxnSp>
        <p:nvCxnSpPr>
          <p:cNvPr id="8" name="直線接點 7"/>
          <p:cNvCxnSpPr/>
          <p:nvPr userDrawn="1"/>
        </p:nvCxnSpPr>
        <p:spPr>
          <a:xfrm>
            <a:off x="783685" y="3531220"/>
            <a:ext cx="7776864" cy="0"/>
          </a:xfrm>
          <a:prstGeom prst="line">
            <a:avLst/>
          </a:prstGeom>
          <a:ln w="12700"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9509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864096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40768"/>
            <a:ext cx="4191000" cy="51362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191000" cy="51362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3DB387-C46D-4DB0-AAE8-9007EA61FB2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93163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1827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5803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1827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5803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247246-20E3-474B-AF10-F3E75A5B509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8977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936104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40B099-C29F-48AA-9EE1-94DFFD9F4D0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95683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03D16C-4916-490F-8B03-2D3B31926DF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5129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424936" cy="8683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412776"/>
            <a:ext cx="4191000" cy="506422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776"/>
            <a:ext cx="4191000" cy="506422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34A0A8-3CF8-4334-9BAB-82D4E79D0B0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20865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06388" y="1340768"/>
            <a:ext cx="853440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altLang="zh-TW" dirty="0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0" y="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solidFill>
                  <a:schemeClr val="bg1"/>
                </a:solidFill>
                <a:latin typeface="Candara" panose="020E0502030303020204" pitchFamily="34" charset="0"/>
                <a:ea typeface="+mn-ea"/>
              </a:defRPr>
            </a:lvl1pPr>
          </a:lstStyle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604448" y="6554162"/>
            <a:ext cx="53955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ea typeface="新細明體" charset="-120"/>
              </a:defRPr>
            </a:lvl1pPr>
          </a:lstStyle>
          <a:p>
            <a:fld id="{3FA009EA-F44F-42DC-885F-968D90E96B0C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1059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323528" y="260648"/>
            <a:ext cx="849694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按一下以編輯母片標題樣式</a:t>
            </a:r>
            <a:endParaRPr lang="en-US" altLang="zh-TW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9" r:id="rId2"/>
    <p:sldLayoutId id="2147483678" r:id="rId3"/>
    <p:sldLayoutId id="2147483677" r:id="rId4"/>
    <p:sldLayoutId id="2147483676" r:id="rId5"/>
    <p:sldLayoutId id="2147483675" r:id="rId6"/>
    <p:sldLayoutId id="2147483674" r:id="rId7"/>
    <p:sldLayoutId id="2147483669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00206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Wingdings" panose="05000000000000000000" pitchFamily="2" charset="2"/>
        <a:buChar char="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4"/>
        </a:buClr>
        <a:buChar char="•"/>
        <a:defRPr sz="2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5600" dirty="0">
                <a:latin typeface="+mj-ea"/>
              </a:rPr>
              <a:t>遺傳學的基礎</a:t>
            </a:r>
            <a:endParaRPr lang="en-US" altLang="zh-TW" sz="5600" dirty="0">
              <a:latin typeface="+mj-ea"/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altLang="zh-TW" dirty="0"/>
              <a:t>Chapter </a:t>
            </a:r>
            <a:r>
              <a:rPr lang="en-US" altLang="zh-TW" dirty="0" smtClean="0"/>
              <a:t>10</a:t>
            </a:r>
            <a:endParaRPr lang="en-US" altLang="zh-TW" dirty="0"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10.2 </a:t>
            </a:r>
            <a:r>
              <a:rPr lang="zh-TW" altLang="en-US" dirty="0">
                <a:ea typeface="ＭＳ Ｐゴシック" charset="-128"/>
              </a:rPr>
              <a:t>　比例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孟德爾發現 </a:t>
            </a:r>
            <a:r>
              <a:rPr lang="en-US" altLang="zh-TW" dirty="0"/>
              <a:t>F</a:t>
            </a:r>
            <a:r>
              <a:rPr lang="en-US" altLang="zh-TW" baseline="-25000" dirty="0"/>
              <a:t>2</a:t>
            </a:r>
            <a:r>
              <a:rPr lang="en-US" altLang="zh-TW" dirty="0"/>
              <a:t> </a:t>
            </a:r>
            <a:r>
              <a:rPr lang="zh-TW" altLang="en-US" dirty="0"/>
              <a:t>的 </a:t>
            </a:r>
            <a:r>
              <a:rPr lang="en-US" altLang="zh-TW" dirty="0"/>
              <a:t>3:1 </a:t>
            </a:r>
            <a:r>
              <a:rPr lang="zh-TW" altLang="en-US" dirty="0" smtClean="0"/>
              <a:t>比例</a:t>
            </a:r>
            <a:r>
              <a:rPr lang="zh-TW" altLang="en-US" dirty="0"/>
              <a:t>，實際上是一種 </a:t>
            </a:r>
            <a:r>
              <a:rPr lang="en-US" altLang="zh-TW" dirty="0"/>
              <a:t>1:2:1 </a:t>
            </a:r>
            <a:r>
              <a:rPr lang="zh-TW" altLang="en-US" dirty="0"/>
              <a:t>的隱藏</a:t>
            </a:r>
            <a:r>
              <a:rPr lang="zh-TW" altLang="en-US" dirty="0" smtClean="0"/>
              <a:t>型式</a:t>
            </a:r>
            <a:endParaRPr lang="en-US" altLang="zh-TW" dirty="0" smtClean="0"/>
          </a:p>
          <a:p>
            <a:pPr marL="0" indent="0" algn="ctr">
              <a:buNone/>
            </a:pPr>
            <a:r>
              <a:rPr lang="en-US" altLang="zh-TW" b="1" dirty="0" smtClean="0"/>
              <a:t>1</a:t>
            </a:r>
            <a:r>
              <a:rPr lang="zh-TW" altLang="en-US" b="1" dirty="0" smtClean="0"/>
              <a:t>        ： 　   </a:t>
            </a:r>
            <a:r>
              <a:rPr lang="en-US" altLang="zh-TW" b="1" dirty="0" smtClean="0"/>
              <a:t> 2</a:t>
            </a:r>
            <a:r>
              <a:rPr lang="zh-TW" altLang="en-US" b="1" dirty="0" smtClean="0"/>
              <a:t>　     ：　　</a:t>
            </a:r>
            <a:r>
              <a:rPr lang="en-US" altLang="zh-TW" b="1" dirty="0" smtClean="0"/>
              <a:t> </a:t>
            </a:r>
            <a:r>
              <a:rPr lang="en-US" altLang="zh-TW" b="1" dirty="0"/>
              <a:t>1</a:t>
            </a:r>
          </a:p>
          <a:p>
            <a:pPr marL="0" indent="0" algn="ctr">
              <a:buNone/>
            </a:pPr>
            <a:r>
              <a:rPr lang="zh-TW" altLang="en-US" b="1" dirty="0"/>
              <a:t>純系顯性：非純系顯性：純系隱性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69107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10.5</a:t>
            </a:r>
            <a:r>
              <a:rPr lang="zh-TW" altLang="en-US" sz="2800" dirty="0"/>
              <a:t>　</a:t>
            </a:r>
            <a:r>
              <a:rPr lang="en-US" altLang="zh-TW" sz="2800" dirty="0"/>
              <a:t>F</a:t>
            </a:r>
            <a:r>
              <a:rPr lang="en-US" altLang="zh-TW" sz="2800" baseline="-25000" dirty="0"/>
              <a:t>2</a:t>
            </a:r>
            <a:r>
              <a:rPr lang="en-US" altLang="zh-TW" sz="2800" dirty="0"/>
              <a:t> </a:t>
            </a:r>
            <a:r>
              <a:rPr lang="zh-TW" altLang="en-US" sz="2800" dirty="0"/>
              <a:t>的比例是一個隱藏的 </a:t>
            </a:r>
            <a:r>
              <a:rPr lang="en-US" altLang="zh-TW" sz="2800" dirty="0"/>
              <a:t>1:2:1 </a:t>
            </a:r>
            <a:r>
              <a:rPr lang="zh-TW" altLang="en-US" sz="2800" dirty="0"/>
              <a:t>比例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11</a:t>
            </a:fld>
            <a:endParaRPr lang="en-US" altLang="zh-TW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97818"/>
            <a:ext cx="38862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872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charset="-128"/>
              </a:rPr>
              <a:t>10.</a:t>
            </a:r>
            <a:r>
              <a:rPr lang="en-US" altLang="zh-TW" dirty="0" smtClean="0">
                <a:ea typeface="ＭＳ Ｐゴシック" charset="-128"/>
              </a:rPr>
              <a:t>3</a:t>
            </a:r>
            <a:r>
              <a:rPr lang="en-US" altLang="en-US" dirty="0" smtClean="0">
                <a:ea typeface="ＭＳ Ｐゴシック" charset="-128"/>
              </a:rPr>
              <a:t> </a:t>
            </a:r>
            <a:r>
              <a:rPr lang="zh-TW" altLang="en-US" dirty="0">
                <a:ea typeface="ＭＳ Ｐゴシック" charset="-128"/>
              </a:rPr>
              <a:t>　</a:t>
            </a:r>
            <a:r>
              <a:rPr lang="zh-TW" altLang="en-US" dirty="0"/>
              <a:t>假說 </a:t>
            </a:r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孟德爾提出了一套</a:t>
            </a:r>
            <a:r>
              <a:rPr lang="zh-TW" altLang="en-US" dirty="0" smtClean="0"/>
              <a:t>簡單</a:t>
            </a:r>
            <a:r>
              <a:rPr lang="zh-TW" altLang="en-US" dirty="0"/>
              <a:t>的假說</a:t>
            </a:r>
            <a:r>
              <a:rPr lang="zh-TW" altLang="en-US" dirty="0" smtClean="0"/>
              <a:t>，</a:t>
            </a:r>
            <a:r>
              <a:rPr lang="zh-TW" altLang="en-US" dirty="0"/>
              <a:t>忠實反映出他所觀察到的</a:t>
            </a:r>
            <a:r>
              <a:rPr lang="zh-TW" altLang="en-US" dirty="0" smtClean="0"/>
              <a:t>結果</a:t>
            </a:r>
            <a:endParaRPr lang="en-US" altLang="zh-TW" dirty="0"/>
          </a:p>
          <a:p>
            <a:r>
              <a:rPr lang="zh-TW" altLang="en-US" dirty="0"/>
              <a:t>假說 </a:t>
            </a:r>
            <a:r>
              <a:rPr lang="en-US" altLang="zh-TW" dirty="0" smtClean="0"/>
              <a:t>1</a:t>
            </a:r>
            <a:endParaRPr lang="en-US" altLang="zh-TW" dirty="0"/>
          </a:p>
          <a:p>
            <a:pPr lvl="1"/>
            <a:r>
              <a:rPr lang="zh-TW" altLang="en-US" dirty="0"/>
              <a:t>親代不會直接將表徵傳給其</a:t>
            </a:r>
            <a:r>
              <a:rPr lang="zh-TW" altLang="en-US" dirty="0" smtClean="0"/>
              <a:t>後代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親代將</a:t>
            </a:r>
            <a:r>
              <a:rPr lang="zh-TW" altLang="en-US" dirty="0"/>
              <a:t>此</a:t>
            </a:r>
            <a:r>
              <a:rPr lang="zh-TW" altLang="en-US" dirty="0" smtClean="0"/>
              <a:t>表徵的因子</a:t>
            </a:r>
            <a:r>
              <a:rPr lang="en-US" altLang="zh-TW" dirty="0" smtClean="0"/>
              <a:t>(</a:t>
            </a:r>
            <a:r>
              <a:rPr lang="zh-TW" altLang="en-US" dirty="0"/>
              <a:t>稱為</a:t>
            </a:r>
            <a:r>
              <a:rPr lang="zh-TW" altLang="en-US" b="1" dirty="0"/>
              <a:t>基因</a:t>
            </a:r>
            <a:r>
              <a:rPr lang="en-US" altLang="zh-TW" dirty="0" smtClean="0"/>
              <a:t>)</a:t>
            </a:r>
            <a:r>
              <a:rPr lang="zh-TW" altLang="en-US" dirty="0" smtClean="0"/>
              <a:t>傳</a:t>
            </a:r>
            <a:r>
              <a:rPr lang="zh-TW" altLang="en-US" dirty="0"/>
              <a:t>給後代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2827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charset="-128"/>
              </a:rPr>
              <a:t>10.</a:t>
            </a:r>
            <a:r>
              <a:rPr lang="en-US" altLang="zh-TW" dirty="0" smtClean="0">
                <a:ea typeface="ＭＳ Ｐゴシック" charset="-128"/>
              </a:rPr>
              <a:t>3</a:t>
            </a:r>
            <a:r>
              <a:rPr lang="en-US" altLang="en-US" dirty="0" smtClean="0">
                <a:ea typeface="ＭＳ Ｐゴシック" charset="-128"/>
              </a:rPr>
              <a:t> </a:t>
            </a:r>
            <a:r>
              <a:rPr lang="zh-TW" altLang="en-US" dirty="0">
                <a:ea typeface="ＭＳ Ｐゴシック" charset="-128"/>
              </a:rPr>
              <a:t>　</a:t>
            </a:r>
            <a:r>
              <a:rPr lang="zh-TW" altLang="en-US" dirty="0"/>
              <a:t>假說 </a:t>
            </a:r>
            <a:r>
              <a:rPr lang="en-US" altLang="zh-TW" dirty="0" smtClean="0"/>
              <a:t>2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zh-TW" altLang="en-US" dirty="0"/>
              <a:t>假說 </a:t>
            </a:r>
            <a:r>
              <a:rPr lang="en-US" altLang="zh-TW" dirty="0" smtClean="0"/>
              <a:t>2</a:t>
            </a:r>
            <a:endParaRPr lang="en-US" altLang="zh-TW" dirty="0"/>
          </a:p>
          <a:p>
            <a:pPr lvl="1">
              <a:spcBef>
                <a:spcPts val="1200"/>
              </a:spcBef>
            </a:pPr>
            <a:r>
              <a:rPr lang="zh-TW" altLang="en-US" dirty="0" smtClean="0"/>
              <a:t>每一</a:t>
            </a:r>
            <a:r>
              <a:rPr lang="zh-TW" altLang="en-US" dirty="0"/>
              <a:t>親代具有二個拷貝之掌控</a:t>
            </a:r>
            <a:r>
              <a:rPr lang="zh-TW" altLang="en-US" dirty="0" smtClean="0"/>
              <a:t>表徵</a:t>
            </a:r>
            <a:r>
              <a:rPr lang="zh-TW" altLang="en-US" dirty="0"/>
              <a:t>的</a:t>
            </a:r>
            <a:r>
              <a:rPr lang="zh-TW" altLang="en-US" dirty="0" smtClean="0"/>
              <a:t>因子</a:t>
            </a:r>
            <a:endParaRPr lang="en-US" altLang="zh-TW" dirty="0" smtClean="0"/>
          </a:p>
          <a:p>
            <a:pPr lvl="1">
              <a:spcBef>
                <a:spcPts val="1200"/>
              </a:spcBef>
            </a:pPr>
            <a:r>
              <a:rPr lang="zh-TW" altLang="en-US" dirty="0" smtClean="0"/>
              <a:t>此二</a:t>
            </a:r>
            <a:r>
              <a:rPr lang="zh-TW" altLang="en-US" dirty="0"/>
              <a:t>個拷貝可相同或不</a:t>
            </a:r>
            <a:r>
              <a:rPr lang="zh-TW" altLang="en-US" dirty="0" smtClean="0"/>
              <a:t>相同</a:t>
            </a:r>
            <a:endParaRPr lang="en-US" altLang="zh-TW" dirty="0" smtClean="0"/>
          </a:p>
          <a:p>
            <a:pPr lvl="2">
              <a:spcBef>
                <a:spcPts val="1200"/>
              </a:spcBef>
            </a:pPr>
            <a:r>
              <a:rPr lang="zh-TW" altLang="en-US" b="1" dirty="0"/>
              <a:t>同型合子</a:t>
            </a:r>
            <a:r>
              <a:rPr lang="zh-TW" altLang="en-US" b="1" dirty="0" smtClean="0"/>
              <a:t>的</a:t>
            </a:r>
            <a:r>
              <a:rPr lang="zh-TW" altLang="en-US" dirty="0" smtClean="0"/>
              <a:t>：</a:t>
            </a:r>
            <a:r>
              <a:rPr lang="zh-TW" altLang="en-US" dirty="0"/>
              <a:t>有</a:t>
            </a:r>
            <a:r>
              <a:rPr lang="zh-TW" altLang="en-US" dirty="0" smtClean="0"/>
              <a:t>二</a:t>
            </a:r>
            <a:r>
              <a:rPr lang="zh-TW" altLang="en-US" dirty="0"/>
              <a:t>個拷貝</a:t>
            </a:r>
            <a:r>
              <a:rPr lang="zh-TW" altLang="en-US" dirty="0" smtClean="0"/>
              <a:t>相同</a:t>
            </a:r>
            <a:endParaRPr lang="en-US" altLang="zh-TW" dirty="0" smtClean="0"/>
          </a:p>
          <a:p>
            <a:pPr lvl="2">
              <a:spcBef>
                <a:spcPts val="1200"/>
              </a:spcBef>
            </a:pPr>
            <a:r>
              <a:rPr lang="zh-TW" altLang="en-US" b="1" dirty="0"/>
              <a:t>異型合子</a:t>
            </a:r>
            <a:r>
              <a:rPr lang="zh-TW" altLang="en-US" b="1" dirty="0" smtClean="0"/>
              <a:t>的</a:t>
            </a:r>
            <a:r>
              <a:rPr lang="zh-TW" altLang="en-US" dirty="0" smtClean="0"/>
              <a:t>：</a:t>
            </a:r>
            <a:r>
              <a:rPr lang="zh-TW" altLang="en-US" dirty="0"/>
              <a:t>有</a:t>
            </a:r>
            <a:r>
              <a:rPr lang="zh-TW" altLang="en-US" dirty="0" smtClean="0"/>
              <a:t>二</a:t>
            </a:r>
            <a:r>
              <a:rPr lang="zh-TW" altLang="en-US" dirty="0"/>
              <a:t>個拷貝不相同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94347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charset="-128"/>
              </a:rPr>
              <a:t>10.</a:t>
            </a:r>
            <a:r>
              <a:rPr lang="en-US" altLang="zh-TW" dirty="0" smtClean="0">
                <a:ea typeface="ＭＳ Ｐゴシック" charset="-128"/>
              </a:rPr>
              <a:t>3</a:t>
            </a:r>
            <a:r>
              <a:rPr lang="en-US" altLang="en-US" dirty="0" smtClean="0">
                <a:ea typeface="ＭＳ Ｐゴシック" charset="-128"/>
              </a:rPr>
              <a:t> </a:t>
            </a:r>
            <a:r>
              <a:rPr lang="zh-TW" altLang="en-US" dirty="0">
                <a:ea typeface="ＭＳ Ｐゴシック" charset="-128"/>
              </a:rPr>
              <a:t>　</a:t>
            </a:r>
            <a:r>
              <a:rPr lang="zh-TW" altLang="en-US" dirty="0"/>
              <a:t>假說 </a:t>
            </a:r>
            <a:r>
              <a:rPr lang="en-US" altLang="zh-TW" dirty="0" smtClean="0"/>
              <a:t>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zh-TW" altLang="en-US" dirty="0"/>
              <a:t>假說 </a:t>
            </a:r>
            <a:r>
              <a:rPr lang="en-US" altLang="zh-TW" dirty="0" smtClean="0"/>
              <a:t>3</a:t>
            </a:r>
          </a:p>
          <a:p>
            <a:pPr lvl="1">
              <a:spcBef>
                <a:spcPts val="1200"/>
              </a:spcBef>
            </a:pPr>
            <a:r>
              <a:rPr lang="zh-TW" altLang="en-US" dirty="0"/>
              <a:t>一個因子可有不同的型式，可表現</a:t>
            </a:r>
            <a:r>
              <a:rPr lang="zh-TW" altLang="en-US" dirty="0" smtClean="0"/>
              <a:t>出不同</a:t>
            </a:r>
            <a:r>
              <a:rPr lang="zh-TW" altLang="en-US" dirty="0"/>
              <a:t>的</a:t>
            </a:r>
            <a:r>
              <a:rPr lang="zh-TW" altLang="en-US" dirty="0" smtClean="0"/>
              <a:t>表徵</a:t>
            </a:r>
            <a:endParaRPr lang="en-US" altLang="zh-TW" dirty="0" smtClean="0"/>
          </a:p>
          <a:p>
            <a:pPr lvl="1">
              <a:spcBef>
                <a:spcPts val="1200"/>
              </a:spcBef>
            </a:pPr>
            <a:r>
              <a:rPr lang="zh-TW" altLang="en-US" b="1" dirty="0"/>
              <a:t>等位</a:t>
            </a:r>
            <a:r>
              <a:rPr lang="zh-TW" altLang="en-US" b="1" dirty="0" smtClean="0"/>
              <a:t>因子</a:t>
            </a:r>
            <a:r>
              <a:rPr lang="zh-TW" altLang="en-US" dirty="0" smtClean="0"/>
              <a:t>：一個</a:t>
            </a:r>
            <a:r>
              <a:rPr lang="zh-TW" altLang="en-US" dirty="0"/>
              <a:t>因子的不同</a:t>
            </a:r>
            <a:r>
              <a:rPr lang="zh-TW" altLang="en-US" dirty="0" smtClean="0"/>
              <a:t>型式</a:t>
            </a:r>
            <a:endParaRPr lang="en-US" altLang="zh-TW" dirty="0" smtClean="0"/>
          </a:p>
          <a:p>
            <a:pPr lvl="1">
              <a:spcBef>
                <a:spcPts val="1200"/>
              </a:spcBef>
            </a:pPr>
            <a:r>
              <a:rPr lang="zh-TW" altLang="en-US" dirty="0"/>
              <a:t>外表的特徵，是由其親代傳遞</a:t>
            </a:r>
            <a:r>
              <a:rPr lang="zh-TW" altLang="en-US" dirty="0" smtClean="0"/>
              <a:t>下來</a:t>
            </a:r>
            <a:r>
              <a:rPr lang="zh-TW" altLang="en-US" dirty="0"/>
              <a:t>的等位因子 </a:t>
            </a:r>
            <a:r>
              <a:rPr lang="en-US" altLang="zh-TW" dirty="0"/>
              <a:t>(</a:t>
            </a:r>
            <a:r>
              <a:rPr lang="zh-TW" altLang="en-US" dirty="0"/>
              <a:t>等位基因</a:t>
            </a:r>
            <a:r>
              <a:rPr lang="en-US" altLang="zh-TW" dirty="0"/>
              <a:t>) </a:t>
            </a:r>
            <a:r>
              <a:rPr lang="zh-TW" altLang="en-US" dirty="0"/>
              <a:t>來</a:t>
            </a:r>
            <a:r>
              <a:rPr lang="zh-TW" altLang="en-US" dirty="0" smtClean="0"/>
              <a:t>決定</a:t>
            </a:r>
            <a:endParaRPr lang="en-US" altLang="zh-TW" dirty="0" smtClean="0"/>
          </a:p>
          <a:p>
            <a:pPr lvl="2">
              <a:spcBef>
                <a:spcPts val="1200"/>
              </a:spcBef>
            </a:pPr>
            <a:r>
              <a:rPr lang="zh-TW" altLang="en-US" dirty="0"/>
              <a:t>一個生物這種特定的等位因子稱之為</a:t>
            </a:r>
            <a:r>
              <a:rPr lang="zh-TW" altLang="en-US" b="1" dirty="0" smtClean="0"/>
              <a:t>基因型</a:t>
            </a:r>
            <a:endParaRPr lang="en-US" altLang="zh-TW" b="1" dirty="0" smtClean="0"/>
          </a:p>
          <a:p>
            <a:pPr lvl="2">
              <a:spcBef>
                <a:spcPts val="1200"/>
              </a:spcBef>
            </a:pPr>
            <a:r>
              <a:rPr lang="zh-TW" altLang="en-US" dirty="0"/>
              <a:t>一個</a:t>
            </a:r>
            <a:r>
              <a:rPr lang="zh-TW" altLang="en-US" dirty="0" smtClean="0"/>
              <a:t>生物個體</a:t>
            </a:r>
            <a:r>
              <a:rPr lang="zh-TW" altLang="en-US" dirty="0"/>
              <a:t>的外表</a:t>
            </a:r>
            <a:r>
              <a:rPr lang="zh-TW" altLang="en-US" dirty="0" smtClean="0"/>
              <a:t>特徵，</a:t>
            </a:r>
            <a:r>
              <a:rPr lang="zh-TW" altLang="en-US" dirty="0"/>
              <a:t>稱之為</a:t>
            </a:r>
            <a:r>
              <a:rPr lang="zh-TW" altLang="en-US" b="1" dirty="0"/>
              <a:t>表現型</a:t>
            </a:r>
            <a:endParaRPr lang="en-US" altLang="zh-TW" b="1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76544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charset="-128"/>
              </a:rPr>
              <a:t>10.</a:t>
            </a:r>
            <a:r>
              <a:rPr lang="en-US" altLang="zh-TW" dirty="0" smtClean="0">
                <a:ea typeface="ＭＳ Ｐゴシック" charset="-128"/>
              </a:rPr>
              <a:t>3</a:t>
            </a:r>
            <a:r>
              <a:rPr lang="en-US" altLang="en-US" dirty="0" smtClean="0">
                <a:ea typeface="ＭＳ Ｐゴシック" charset="-128"/>
              </a:rPr>
              <a:t> </a:t>
            </a:r>
            <a:r>
              <a:rPr lang="zh-TW" altLang="en-US" dirty="0">
                <a:ea typeface="ＭＳ Ｐゴシック" charset="-128"/>
              </a:rPr>
              <a:t>　</a:t>
            </a:r>
            <a:r>
              <a:rPr lang="zh-TW" altLang="en-US" dirty="0"/>
              <a:t>假說 </a:t>
            </a:r>
            <a:r>
              <a:rPr lang="en-US" altLang="zh-TW" dirty="0" smtClean="0"/>
              <a:t>4</a:t>
            </a:r>
            <a:r>
              <a:rPr lang="zh-TW" altLang="en-US" dirty="0" smtClean="0"/>
              <a:t> 和</a:t>
            </a:r>
            <a:r>
              <a:rPr lang="zh-TW" altLang="en-US" dirty="0"/>
              <a:t>假說 </a:t>
            </a:r>
            <a:r>
              <a:rPr lang="en-US" altLang="zh-TW" dirty="0" smtClean="0"/>
              <a:t>5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zh-TW" altLang="en-US" dirty="0"/>
              <a:t>假說 </a:t>
            </a:r>
            <a:r>
              <a:rPr lang="en-US" altLang="zh-TW" dirty="0" smtClean="0"/>
              <a:t>4</a:t>
            </a:r>
          </a:p>
          <a:p>
            <a:pPr lvl="1">
              <a:spcBef>
                <a:spcPts val="600"/>
              </a:spcBef>
            </a:pPr>
            <a:r>
              <a:rPr lang="zh-TW" altLang="en-US" dirty="0"/>
              <a:t>一個生物個體所具有的二個等位</a:t>
            </a:r>
            <a:r>
              <a:rPr lang="zh-TW" altLang="en-US" dirty="0" smtClean="0"/>
              <a:t>因子</a:t>
            </a:r>
            <a:r>
              <a:rPr lang="zh-TW" altLang="en-US" dirty="0"/>
              <a:t>，不會互相影響</a:t>
            </a:r>
            <a:endParaRPr lang="en-US" altLang="zh-TW" dirty="0" smtClean="0"/>
          </a:p>
          <a:p>
            <a:pPr>
              <a:spcBef>
                <a:spcPts val="2400"/>
              </a:spcBef>
            </a:pPr>
            <a:r>
              <a:rPr lang="zh-TW" altLang="en-US" dirty="0" smtClean="0"/>
              <a:t>假說 </a:t>
            </a:r>
            <a:r>
              <a:rPr lang="en-US" altLang="zh-TW" dirty="0" smtClean="0"/>
              <a:t>5</a:t>
            </a:r>
          </a:p>
          <a:p>
            <a:pPr lvl="1">
              <a:spcBef>
                <a:spcPts val="600"/>
              </a:spcBef>
            </a:pPr>
            <a:r>
              <a:rPr lang="zh-TW" altLang="en-US" dirty="0"/>
              <a:t>具有等位因子，並不保證攜有此等</a:t>
            </a:r>
            <a:r>
              <a:rPr lang="zh-TW" altLang="en-US" dirty="0" smtClean="0"/>
              <a:t>位因子</a:t>
            </a:r>
            <a:r>
              <a:rPr lang="zh-TW" altLang="en-US" dirty="0"/>
              <a:t>的個體能夠表現出其</a:t>
            </a:r>
            <a:r>
              <a:rPr lang="zh-TW" altLang="en-US" dirty="0" smtClean="0"/>
              <a:t>表徵</a:t>
            </a:r>
            <a:endParaRPr lang="en-US" altLang="zh-TW" dirty="0" smtClean="0"/>
          </a:p>
          <a:p>
            <a:pPr lvl="1">
              <a:spcBef>
                <a:spcPts val="600"/>
              </a:spcBef>
            </a:pPr>
            <a:r>
              <a:rPr lang="zh-TW" altLang="en-US" dirty="0" smtClean="0"/>
              <a:t>於</a:t>
            </a:r>
            <a:r>
              <a:rPr lang="zh-TW" altLang="en-US" dirty="0"/>
              <a:t>一個異型</a:t>
            </a:r>
            <a:r>
              <a:rPr lang="zh-TW" altLang="en-US" dirty="0" smtClean="0"/>
              <a:t>合子</a:t>
            </a:r>
            <a:r>
              <a:rPr lang="zh-TW" altLang="en-US" dirty="0"/>
              <a:t>的</a:t>
            </a:r>
            <a:r>
              <a:rPr lang="zh-TW" altLang="en-US" dirty="0" smtClean="0"/>
              <a:t>個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體</a:t>
            </a:r>
            <a:r>
              <a:rPr lang="zh-TW" altLang="en-US" dirty="0"/>
              <a:t>，只有顯性等位</a:t>
            </a:r>
            <a:r>
              <a:rPr lang="zh-TW" altLang="en-US" dirty="0" smtClean="0"/>
              <a:t>因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子</a:t>
            </a:r>
            <a:r>
              <a:rPr lang="zh-TW" altLang="en-US" dirty="0"/>
              <a:t>能夠表現出</a:t>
            </a:r>
            <a:r>
              <a:rPr lang="zh-TW" altLang="en-US" dirty="0" smtClean="0"/>
              <a:t>表徵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15</a:t>
            </a:fld>
            <a:endParaRPr lang="en-US" altLang="zh-TW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408512"/>
            <a:ext cx="39147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569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/>
              <a:t>表 </a:t>
            </a:r>
            <a:r>
              <a:rPr lang="en-US" altLang="zh-TW" sz="3200" dirty="0"/>
              <a:t>10.2 </a:t>
            </a:r>
            <a:r>
              <a:rPr lang="zh-TW" altLang="en-US" sz="3200" dirty="0"/>
              <a:t>人類之ㄧ些顯性表徵與隱性表徵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16</a:t>
            </a:fld>
            <a:endParaRPr lang="en-US" altLang="zh-TW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2" y="1556792"/>
            <a:ext cx="8343081" cy="189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872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10.</a:t>
            </a:r>
            <a:r>
              <a:rPr lang="en-US" altLang="zh-TW" dirty="0">
                <a:ea typeface="ＭＳ Ｐゴシック" charset="-128"/>
              </a:rPr>
              <a:t>3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zh-TW" altLang="en-US" dirty="0">
                <a:ea typeface="ＭＳ Ｐゴシック" charset="-128"/>
              </a:rPr>
              <a:t>　</a:t>
            </a:r>
            <a:r>
              <a:rPr lang="zh-TW" altLang="en-US" dirty="0"/>
              <a:t>特徵是指定的字母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zh-TW" altLang="en-US" dirty="0"/>
              <a:t>依照</a:t>
            </a:r>
            <a:r>
              <a:rPr lang="zh-TW" altLang="en-US" dirty="0" smtClean="0"/>
              <a:t>慣例</a:t>
            </a:r>
            <a:r>
              <a:rPr lang="zh-TW" altLang="en-US" dirty="0"/>
              <a:t>，遺傳特徵可用一個有關其常見型式的</a:t>
            </a:r>
            <a:r>
              <a:rPr lang="zh-TW" altLang="en-US" dirty="0" smtClean="0"/>
              <a:t>英文</a:t>
            </a:r>
            <a:r>
              <a:rPr lang="zh-TW" altLang="en-US" dirty="0"/>
              <a:t>字母來</a:t>
            </a:r>
            <a:r>
              <a:rPr lang="zh-TW" altLang="en-US" dirty="0" smtClean="0"/>
              <a:t>表示</a:t>
            </a:r>
            <a:endParaRPr lang="en-US" altLang="zh-TW" dirty="0" smtClean="0"/>
          </a:p>
          <a:p>
            <a:pPr lvl="1">
              <a:spcBef>
                <a:spcPts val="1200"/>
              </a:spcBef>
            </a:pPr>
            <a:r>
              <a:rPr lang="zh-TW" altLang="en-US" dirty="0"/>
              <a:t>孟德爾使用小寫的字母</a:t>
            </a:r>
            <a:r>
              <a:rPr lang="zh-TW" altLang="en-US" dirty="0" smtClean="0"/>
              <a:t>代表隱性</a:t>
            </a:r>
            <a:r>
              <a:rPr lang="zh-TW" altLang="en-US" dirty="0"/>
              <a:t>因子，大寫的字母代表顯性因子</a:t>
            </a:r>
            <a:endParaRPr lang="en-US" altLang="zh-TW" dirty="0" smtClean="0"/>
          </a:p>
          <a:p>
            <a:pPr lvl="1">
              <a:spcBef>
                <a:spcPts val="1200"/>
              </a:spcBef>
            </a:pPr>
            <a:r>
              <a:rPr lang="zh-TW" altLang="en-US" dirty="0" smtClean="0"/>
              <a:t>以 </a:t>
            </a:r>
            <a:r>
              <a:rPr lang="en-US" altLang="zh-TW" i="1" dirty="0"/>
              <a:t>P </a:t>
            </a:r>
            <a:r>
              <a:rPr lang="zh-TW" altLang="en-US" dirty="0"/>
              <a:t>代表紫色</a:t>
            </a:r>
            <a:r>
              <a:rPr lang="zh-TW" altLang="en-US" dirty="0" smtClean="0"/>
              <a:t>花</a:t>
            </a:r>
            <a:endParaRPr lang="en-US" altLang="zh-TW" dirty="0" smtClean="0"/>
          </a:p>
          <a:p>
            <a:pPr lvl="2">
              <a:spcBef>
                <a:spcPts val="1200"/>
              </a:spcBef>
            </a:pPr>
            <a:r>
              <a:rPr lang="zh-TW" altLang="en-US" dirty="0" smtClean="0"/>
              <a:t>大寫</a:t>
            </a:r>
            <a:r>
              <a:rPr lang="zh-TW" altLang="en-US" dirty="0"/>
              <a:t>的 </a:t>
            </a:r>
            <a:r>
              <a:rPr lang="en-US" altLang="zh-TW" i="1" dirty="0" smtClean="0"/>
              <a:t>P </a:t>
            </a:r>
            <a:r>
              <a:rPr lang="zh-TW" altLang="en-US" dirty="0" smtClean="0"/>
              <a:t>用來</a:t>
            </a:r>
            <a:r>
              <a:rPr lang="zh-TW" altLang="en-US" dirty="0"/>
              <a:t>表示顯性等位</a:t>
            </a:r>
            <a:r>
              <a:rPr lang="zh-TW" altLang="en-US" dirty="0" smtClean="0"/>
              <a:t>基因</a:t>
            </a:r>
            <a:endParaRPr lang="en-US" altLang="zh-TW" dirty="0" smtClean="0"/>
          </a:p>
          <a:p>
            <a:pPr lvl="2">
              <a:spcBef>
                <a:spcPts val="1200"/>
              </a:spcBef>
            </a:pPr>
            <a:r>
              <a:rPr lang="zh-TW" altLang="en-US" dirty="0"/>
              <a:t>小寫的 </a:t>
            </a:r>
            <a:r>
              <a:rPr lang="en-US" altLang="zh-TW" i="1" dirty="0" smtClean="0"/>
              <a:t>p</a:t>
            </a:r>
            <a:r>
              <a:rPr lang="zh-TW" altLang="en-US" i="1" dirty="0" smtClean="0"/>
              <a:t> </a:t>
            </a:r>
            <a:r>
              <a:rPr lang="zh-TW" altLang="en-US" dirty="0" smtClean="0"/>
              <a:t>用來</a:t>
            </a:r>
            <a:r>
              <a:rPr lang="zh-TW" altLang="en-US" dirty="0"/>
              <a:t>表示</a:t>
            </a:r>
            <a:r>
              <a:rPr lang="zh-TW" altLang="en-US" dirty="0" smtClean="0"/>
              <a:t>隱性</a:t>
            </a:r>
            <a:r>
              <a:rPr lang="zh-TW" altLang="en-US" dirty="0"/>
              <a:t>等位</a:t>
            </a:r>
            <a:r>
              <a:rPr lang="zh-TW" altLang="en-US" dirty="0" smtClean="0"/>
              <a:t>基因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80060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10.</a:t>
            </a:r>
            <a:r>
              <a:rPr lang="en-US" altLang="zh-TW" dirty="0">
                <a:ea typeface="ＭＳ Ｐゴシック" charset="-128"/>
              </a:rPr>
              <a:t>3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zh-TW" altLang="en-US" dirty="0">
                <a:ea typeface="ＭＳ Ｐゴシック" charset="-128"/>
              </a:rPr>
              <a:t>　</a:t>
            </a:r>
            <a:r>
              <a:rPr lang="zh-TW" altLang="en-US" dirty="0">
                <a:latin typeface="+mj-ea"/>
              </a:rPr>
              <a:t>龐尼特方格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zh-TW" altLang="en-US" dirty="0"/>
              <a:t>一個純系白花 </a:t>
            </a:r>
            <a:r>
              <a:rPr lang="en-US" altLang="zh-TW" dirty="0"/>
              <a:t>(</a:t>
            </a:r>
            <a:r>
              <a:rPr lang="en-US" altLang="zh-TW" i="1" dirty="0"/>
              <a:t>pp</a:t>
            </a:r>
            <a:r>
              <a:rPr lang="en-US" altLang="zh-TW" dirty="0"/>
              <a:t>) </a:t>
            </a:r>
            <a:r>
              <a:rPr lang="zh-TW" altLang="en-US" dirty="0"/>
              <a:t>與純系紫花 </a:t>
            </a:r>
            <a:r>
              <a:rPr lang="en-US" altLang="zh-TW" dirty="0"/>
              <a:t>(</a:t>
            </a:r>
            <a:r>
              <a:rPr lang="en-US" altLang="zh-TW" i="1" dirty="0"/>
              <a:t>PP</a:t>
            </a:r>
            <a:r>
              <a:rPr lang="en-US" altLang="zh-TW" dirty="0"/>
              <a:t>) </a:t>
            </a:r>
            <a:r>
              <a:rPr lang="zh-TW" altLang="en-US" dirty="0" smtClean="0"/>
              <a:t>雜交後</a:t>
            </a:r>
            <a:r>
              <a:rPr lang="zh-TW" altLang="en-US" dirty="0"/>
              <a:t>的結果，可以使用一個</a:t>
            </a:r>
            <a:r>
              <a:rPr lang="zh-TW" altLang="en-US" b="1" dirty="0"/>
              <a:t>龐尼特</a:t>
            </a:r>
            <a:r>
              <a:rPr lang="zh-TW" altLang="en-US" b="1" dirty="0" smtClean="0"/>
              <a:t>方格</a:t>
            </a:r>
            <a:r>
              <a:rPr lang="zh-TW" altLang="en-US" dirty="0" smtClean="0"/>
              <a:t>來表示</a:t>
            </a:r>
            <a:endParaRPr lang="en-US" altLang="zh-TW" dirty="0" smtClean="0"/>
          </a:p>
          <a:p>
            <a:pPr>
              <a:spcBef>
                <a:spcPts val="1800"/>
              </a:spcBef>
            </a:pPr>
            <a:r>
              <a:rPr lang="zh-TW" altLang="en-US" dirty="0"/>
              <a:t>一個龐尼特方格中，</a:t>
            </a:r>
            <a:r>
              <a:rPr lang="zh-TW" altLang="en-US" dirty="0" smtClean="0"/>
              <a:t>一個個體</a:t>
            </a:r>
            <a:r>
              <a:rPr lang="zh-TW" altLang="en-US" dirty="0"/>
              <a:t>的可能配子排列在水平方向的一邊，</a:t>
            </a:r>
            <a:r>
              <a:rPr lang="zh-TW" altLang="en-US" dirty="0" smtClean="0"/>
              <a:t>另一個</a:t>
            </a:r>
            <a:r>
              <a:rPr lang="zh-TW" altLang="en-US" dirty="0"/>
              <a:t>個體的可能配子則排列在縱向的一</a:t>
            </a:r>
            <a:r>
              <a:rPr lang="zh-TW" altLang="en-US" dirty="0" smtClean="0"/>
              <a:t>側</a:t>
            </a:r>
            <a:endParaRPr lang="en-US" altLang="zh-TW" dirty="0" smtClean="0"/>
          </a:p>
          <a:p>
            <a:pPr>
              <a:spcBef>
                <a:spcPts val="1800"/>
              </a:spcBef>
            </a:pPr>
            <a:r>
              <a:rPr lang="zh-TW" altLang="en-US" dirty="0"/>
              <a:t>後代的可能基因型組合，則寫在方格中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29504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10.7</a:t>
            </a:r>
            <a:r>
              <a:rPr lang="zh-TW" altLang="en-US" sz="2800" dirty="0"/>
              <a:t>　龐尼特方格分析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19</a:t>
            </a:fld>
            <a:endParaRPr lang="en-US" altLang="zh-TW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1340768"/>
            <a:ext cx="357187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941168"/>
            <a:ext cx="59721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657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10.1</a:t>
            </a:r>
            <a:r>
              <a:rPr lang="zh-TW" altLang="en-US" b="0" dirty="0"/>
              <a:t>　</a:t>
            </a:r>
            <a:r>
              <a:rPr lang="zh-TW" altLang="en-US" sz="4000" dirty="0">
                <a:latin typeface="+mj-ea"/>
              </a:rPr>
              <a:t>遺傳</a:t>
            </a:r>
            <a:endParaRPr lang="zh-TW" altLang="en-US" dirty="0"/>
          </a:p>
        </p:txBody>
      </p:sp>
      <p:sp>
        <p:nvSpPr>
          <p:cNvPr id="13" name="內容版面配置區 12"/>
          <p:cNvSpPr>
            <a:spLocks noGrp="1"/>
          </p:cNvSpPr>
          <p:nvPr>
            <p:ph idx="1"/>
          </p:nvPr>
        </p:nvSpPr>
        <p:spPr>
          <a:xfrm>
            <a:off x="306388" y="1412776"/>
            <a:ext cx="6209828" cy="5184576"/>
          </a:xfrm>
        </p:spPr>
        <p:txBody>
          <a:bodyPr/>
          <a:lstStyle/>
          <a:p>
            <a:r>
              <a:rPr lang="zh-TW" altLang="en-US" dirty="0"/>
              <a:t>從父母將表徵傳送給子女的</a:t>
            </a:r>
            <a:r>
              <a:rPr lang="zh-TW" altLang="en-US" dirty="0" smtClean="0"/>
              <a:t>趨勢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表徵是性狀的</a:t>
            </a:r>
            <a:r>
              <a:rPr lang="zh-TW" altLang="en-US" dirty="0"/>
              <a:t>另一種</a:t>
            </a:r>
            <a:r>
              <a:rPr lang="zh-TW" altLang="en-US" dirty="0" smtClean="0"/>
              <a:t>說法</a:t>
            </a:r>
            <a:endParaRPr lang="en-US" altLang="zh-TW" dirty="0" smtClean="0"/>
          </a:p>
          <a:p>
            <a:pPr lvl="2"/>
            <a:r>
              <a:rPr lang="zh-TW" altLang="en-US" dirty="0" smtClean="0"/>
              <a:t>可</a:t>
            </a:r>
            <a:r>
              <a:rPr lang="zh-TW" altLang="en-US" dirty="0"/>
              <a:t>遺傳</a:t>
            </a:r>
            <a:r>
              <a:rPr lang="zh-TW" altLang="en-US" dirty="0" smtClean="0"/>
              <a:t>的特徵</a:t>
            </a:r>
            <a:endParaRPr lang="en-US" altLang="zh-TW" dirty="0" smtClean="0"/>
          </a:p>
          <a:p>
            <a:r>
              <a:rPr lang="zh-TW" altLang="en-US" dirty="0"/>
              <a:t>在 </a:t>
            </a:r>
            <a:r>
              <a:rPr lang="en-US" altLang="zh-TW" dirty="0"/>
              <a:t>DNA </a:t>
            </a:r>
            <a:r>
              <a:rPr lang="zh-TW" altLang="en-US" dirty="0"/>
              <a:t>與</a:t>
            </a:r>
            <a:r>
              <a:rPr lang="zh-TW" altLang="en-US" dirty="0" smtClean="0"/>
              <a:t>染色體發現</a:t>
            </a:r>
            <a:r>
              <a:rPr lang="zh-TW" altLang="en-US" dirty="0"/>
              <a:t>之前</a:t>
            </a:r>
            <a:r>
              <a:rPr lang="zh-TW" altLang="en-US" dirty="0" smtClean="0"/>
              <a:t>，遺傳</a:t>
            </a:r>
            <a:r>
              <a:rPr lang="zh-TW" altLang="en-US" dirty="0"/>
              <a:t>學</a:t>
            </a:r>
            <a:r>
              <a:rPr lang="zh-TW" altLang="en-US" dirty="0" smtClean="0"/>
              <a:t>首先透過科學</a:t>
            </a:r>
            <a:r>
              <a:rPr lang="zh-TW" altLang="en-US" dirty="0"/>
              <a:t>上定量的</a:t>
            </a:r>
            <a:r>
              <a:rPr lang="zh-TW" altLang="en-US" dirty="0" smtClean="0"/>
              <a:t>分析</a:t>
            </a:r>
            <a:r>
              <a:rPr lang="en-US" altLang="zh-TW" dirty="0" smtClean="0"/>
              <a:t>(</a:t>
            </a:r>
            <a:r>
              <a:rPr lang="zh-TW" altLang="en-US" dirty="0"/>
              <a:t>即測量與記數</a:t>
            </a:r>
            <a:r>
              <a:rPr lang="en-US" altLang="zh-TW" dirty="0" smtClean="0"/>
              <a:t>)</a:t>
            </a:r>
            <a:r>
              <a:rPr lang="zh-TW" altLang="en-US" dirty="0" smtClean="0"/>
              <a:t>來確定</a:t>
            </a:r>
            <a:endParaRPr lang="en-US" altLang="zh-TW" dirty="0" smtClean="0"/>
          </a:p>
          <a:p>
            <a:pPr lvl="1"/>
            <a:r>
              <a:rPr lang="zh-TW" altLang="en-US" dirty="0"/>
              <a:t>孟德爾解出了遺傳謎題之鑰</a:t>
            </a:r>
            <a:endParaRPr lang="zh-TW" altLang="en-US" b="1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2</a:t>
            </a:fld>
            <a:endParaRPr lang="en-US" altLang="zh-TW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099444"/>
            <a:ext cx="2227734" cy="304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6515447" y="6145741"/>
            <a:ext cx="185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002060"/>
                </a:solidFill>
                <a:latin typeface="+mj-ea"/>
                <a:ea typeface="+mj-ea"/>
              </a:rPr>
              <a:t>圖 </a:t>
            </a:r>
            <a:r>
              <a:rPr lang="en-US" altLang="zh-TW" b="1" dirty="0">
                <a:solidFill>
                  <a:srgbClr val="002060"/>
                </a:solidFill>
                <a:latin typeface="+mj-ea"/>
                <a:ea typeface="+mj-ea"/>
              </a:rPr>
              <a:t>10.1</a:t>
            </a:r>
            <a:r>
              <a:rPr lang="zh-TW" altLang="en-US" b="1" dirty="0">
                <a:solidFill>
                  <a:srgbClr val="002060"/>
                </a:solidFill>
                <a:latin typeface="+mj-ea"/>
                <a:ea typeface="+mj-ea"/>
              </a:rPr>
              <a:t>　孟德爾</a:t>
            </a:r>
          </a:p>
        </p:txBody>
      </p:sp>
    </p:spTree>
    <p:extLst>
      <p:ext uri="{BB962C8B-B14F-4D97-AF65-F5344CB8AC3E}">
        <p14:creationId xmlns:p14="http://schemas.microsoft.com/office/powerpoint/2010/main" val="1709608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10.8</a:t>
            </a:r>
            <a:r>
              <a:rPr lang="zh-TW" altLang="en-US" sz="2800" dirty="0"/>
              <a:t>　孟德爾如何分析花色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20</a:t>
            </a:fld>
            <a:endParaRPr lang="en-US" altLang="zh-TW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9"/>
            <a:ext cx="7944738" cy="439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291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10.</a:t>
            </a:r>
            <a:r>
              <a:rPr lang="en-US" altLang="zh-TW" dirty="0">
                <a:ea typeface="ＭＳ Ｐゴシック" charset="-128"/>
              </a:rPr>
              <a:t>3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zh-TW" altLang="en-US" dirty="0">
                <a:ea typeface="ＭＳ Ｐゴシック" charset="-128"/>
              </a:rPr>
              <a:t>　</a:t>
            </a:r>
            <a:r>
              <a:rPr lang="zh-TW" altLang="en-US" dirty="0">
                <a:latin typeface="+mj-ea"/>
              </a:rPr>
              <a:t>試交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孟德爾設計了一個簡單又有力，</a:t>
            </a:r>
            <a:r>
              <a:rPr lang="zh-TW" altLang="en-US" dirty="0" smtClean="0"/>
              <a:t>稱為</a:t>
            </a:r>
            <a:r>
              <a:rPr lang="zh-TW" altLang="en-US" dirty="0"/>
              <a:t>試</a:t>
            </a:r>
            <a:r>
              <a:rPr lang="zh-TW" altLang="en-US" dirty="0" smtClean="0"/>
              <a:t>交的</a:t>
            </a:r>
            <a:r>
              <a:rPr lang="zh-TW" altLang="en-US" dirty="0"/>
              <a:t>方法，來決定一個個體</a:t>
            </a:r>
            <a:r>
              <a:rPr lang="zh-TW" altLang="en-US" dirty="0" smtClean="0"/>
              <a:t>的基因組成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未知</a:t>
            </a:r>
            <a:r>
              <a:rPr lang="zh-TW" altLang="en-US" dirty="0"/>
              <a:t>基因型的個體，與一個</a:t>
            </a:r>
            <a:r>
              <a:rPr lang="zh-TW" altLang="en-US" dirty="0" smtClean="0"/>
              <a:t>隱性</a:t>
            </a:r>
            <a:r>
              <a:rPr lang="zh-TW" altLang="en-US" dirty="0"/>
              <a:t>同型合子的個體</a:t>
            </a:r>
            <a:r>
              <a:rPr lang="zh-TW" altLang="en-US" dirty="0" smtClean="0"/>
              <a:t>雜交</a:t>
            </a:r>
            <a:endParaRPr lang="en-US" altLang="zh-TW" dirty="0" smtClean="0"/>
          </a:p>
          <a:p>
            <a:pPr lvl="2"/>
            <a:r>
              <a:rPr lang="zh-TW" altLang="en-US" dirty="0" smtClean="0"/>
              <a:t>如果</a:t>
            </a:r>
            <a:r>
              <a:rPr lang="zh-TW" altLang="en-US" dirty="0"/>
              <a:t>將之</a:t>
            </a:r>
            <a:r>
              <a:rPr lang="zh-TW" altLang="en-US" dirty="0" smtClean="0"/>
              <a:t>與一個</a:t>
            </a:r>
            <a:r>
              <a:rPr lang="zh-TW" altLang="en-US" dirty="0"/>
              <a:t>同型合子的顯性個體雜交，所有的後代</a:t>
            </a:r>
            <a:r>
              <a:rPr lang="zh-TW" altLang="en-US" dirty="0" smtClean="0"/>
              <a:t>都會</a:t>
            </a:r>
            <a:r>
              <a:rPr lang="zh-TW" altLang="en-US" dirty="0"/>
              <a:t>表現出顯性的表現</a:t>
            </a:r>
            <a:r>
              <a:rPr lang="zh-TW" altLang="en-US" dirty="0" smtClean="0"/>
              <a:t>型</a:t>
            </a:r>
            <a:endParaRPr lang="en-US" altLang="zh-TW" dirty="0" smtClean="0"/>
          </a:p>
          <a:p>
            <a:pPr lvl="2"/>
            <a:r>
              <a:rPr lang="zh-TW" altLang="en-US" dirty="0"/>
              <a:t>如果將之與</a:t>
            </a:r>
            <a:r>
              <a:rPr lang="zh-TW" altLang="en-US" dirty="0" smtClean="0"/>
              <a:t>一個同</a:t>
            </a:r>
            <a:r>
              <a:rPr lang="zh-TW" altLang="en-US" dirty="0"/>
              <a:t>型</a:t>
            </a:r>
            <a:r>
              <a:rPr lang="zh-TW" altLang="en-US" dirty="0" smtClean="0"/>
              <a:t>合子</a:t>
            </a:r>
            <a:r>
              <a:rPr lang="zh-TW" altLang="en-US" dirty="0"/>
              <a:t>隱性</a:t>
            </a:r>
            <a:r>
              <a:rPr lang="zh-TW" altLang="en-US" dirty="0" smtClean="0"/>
              <a:t>個體雜交</a:t>
            </a:r>
            <a:r>
              <a:rPr lang="zh-TW" altLang="en-US" dirty="0"/>
              <a:t>，</a:t>
            </a:r>
            <a:r>
              <a:rPr lang="zh-TW" altLang="en-US" dirty="0" smtClean="0"/>
              <a:t>那麼後代的一半將表達隱性特徵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302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10.9</a:t>
            </a:r>
            <a:r>
              <a:rPr lang="zh-TW" altLang="en-US" sz="2800" dirty="0"/>
              <a:t>　孟德爾如何利用試交來檢查異型合子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22</a:t>
            </a:fld>
            <a:endParaRPr lang="en-US" altLang="zh-TW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66266"/>
            <a:ext cx="7607374" cy="444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607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10.4</a:t>
            </a:r>
            <a:r>
              <a:rPr lang="zh-TW" altLang="en-US" dirty="0"/>
              <a:t>　孟德爾第一法則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zh-TW" altLang="en-US" dirty="0"/>
              <a:t>孟德爾的模型漂亮地以簡潔有力的計數</a:t>
            </a:r>
            <a:r>
              <a:rPr lang="zh-TW" altLang="en-US" dirty="0" smtClean="0"/>
              <a:t>方式</a:t>
            </a:r>
            <a:r>
              <a:rPr lang="zh-TW" altLang="en-US" dirty="0"/>
              <a:t>算出觀測結果的比例，並可用來預測雜交</a:t>
            </a:r>
            <a:r>
              <a:rPr lang="zh-TW" altLang="en-US" dirty="0" smtClean="0"/>
              <a:t>結果</a:t>
            </a:r>
            <a:endParaRPr lang="en-US" altLang="zh-TW" dirty="0" smtClean="0"/>
          </a:p>
          <a:p>
            <a:pPr lvl="1">
              <a:spcBef>
                <a:spcPts val="1200"/>
              </a:spcBef>
            </a:pPr>
            <a:r>
              <a:rPr lang="zh-TW" altLang="en-US" b="1" dirty="0" smtClean="0"/>
              <a:t>孟德爾</a:t>
            </a:r>
            <a:r>
              <a:rPr lang="zh-TW" altLang="en-US" b="1" dirty="0"/>
              <a:t>第一法則：分離</a:t>
            </a:r>
            <a:r>
              <a:rPr lang="zh-TW" altLang="en-US" b="1" dirty="0" smtClean="0"/>
              <a:t>律</a:t>
            </a:r>
            <a:endParaRPr lang="en-US" altLang="zh-TW" b="1" dirty="0" smtClean="0"/>
          </a:p>
          <a:p>
            <a:pPr lvl="2">
              <a:spcBef>
                <a:spcPts val="1200"/>
              </a:spcBef>
            </a:pPr>
            <a:r>
              <a:rPr lang="zh-TW" altLang="en-US" dirty="0"/>
              <a:t>一個表徵的二個等位基因，於形成</a:t>
            </a:r>
            <a:r>
              <a:rPr lang="zh-TW" altLang="en-US" dirty="0" smtClean="0"/>
              <a:t>配子時會</a:t>
            </a:r>
            <a:r>
              <a:rPr lang="zh-TW" altLang="en-US" dirty="0"/>
              <a:t>彼此分離，因此一半的配子會帶有一個</a:t>
            </a:r>
            <a:r>
              <a:rPr lang="zh-TW" altLang="en-US" dirty="0" smtClean="0"/>
              <a:t>拷貝</a:t>
            </a:r>
            <a:r>
              <a:rPr lang="zh-TW" altLang="en-US" dirty="0"/>
              <a:t>的等位基因，而另一半的配子則帶有</a:t>
            </a:r>
            <a:r>
              <a:rPr lang="zh-TW" altLang="en-US" dirty="0" smtClean="0"/>
              <a:t>另一個拷貝</a:t>
            </a:r>
            <a:r>
              <a:rPr lang="zh-TW" altLang="en-US" dirty="0"/>
              <a:t>的等位基因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70407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10.4</a:t>
            </a:r>
            <a:r>
              <a:rPr lang="zh-TW" altLang="en-US" dirty="0"/>
              <a:t>　二性狀雜合體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孟德爾繼續提出問題，一個因子的遺傳</a:t>
            </a:r>
            <a:r>
              <a:rPr lang="zh-TW" altLang="en-US" dirty="0" smtClean="0"/>
              <a:t>，是否</a:t>
            </a:r>
            <a:r>
              <a:rPr lang="zh-TW" altLang="en-US" dirty="0"/>
              <a:t>會影響其他因子的</a:t>
            </a:r>
            <a:r>
              <a:rPr lang="zh-TW" altLang="en-US" dirty="0" smtClean="0"/>
              <a:t>遺傳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二</a:t>
            </a:r>
            <a:r>
              <a:rPr lang="zh-TW" altLang="en-US" dirty="0"/>
              <a:t>種表徵均是異型合子的</a:t>
            </a:r>
            <a:r>
              <a:rPr lang="zh-TW" altLang="en-US" dirty="0" smtClean="0"/>
              <a:t>個體，</a:t>
            </a:r>
            <a:r>
              <a:rPr lang="zh-TW" altLang="en-US" dirty="0"/>
              <a:t>這種 </a:t>
            </a:r>
            <a:r>
              <a:rPr lang="en-US" altLang="zh-TW" dirty="0" smtClean="0"/>
              <a:t>F</a:t>
            </a:r>
            <a:r>
              <a:rPr lang="en-US" altLang="zh-TW" baseline="-25000" dirty="0" smtClean="0"/>
              <a:t>1</a:t>
            </a:r>
            <a:r>
              <a:rPr lang="zh-TW" altLang="en-US" dirty="0" smtClean="0"/>
              <a:t>個體</a:t>
            </a:r>
            <a:r>
              <a:rPr lang="zh-TW" altLang="en-US" dirty="0"/>
              <a:t>就稱為</a:t>
            </a:r>
            <a:r>
              <a:rPr lang="zh-TW" altLang="en-US" b="1" dirty="0"/>
              <a:t>二性狀雜合</a:t>
            </a:r>
            <a:r>
              <a:rPr lang="zh-TW" altLang="en-US" b="1" dirty="0" smtClean="0"/>
              <a:t>體</a:t>
            </a:r>
            <a:endParaRPr lang="en-US" altLang="zh-TW" b="1" dirty="0" smtClean="0"/>
          </a:p>
          <a:p>
            <a:pPr lvl="1"/>
            <a:r>
              <a:rPr lang="zh-TW" altLang="en-US" dirty="0"/>
              <a:t>二性狀雜合</a:t>
            </a:r>
            <a:r>
              <a:rPr lang="zh-TW" altLang="en-US" dirty="0" smtClean="0"/>
              <a:t>體互相雜交之後</a:t>
            </a:r>
            <a:r>
              <a:rPr lang="zh-TW" altLang="en-US" dirty="0"/>
              <a:t>， </a:t>
            </a:r>
            <a:r>
              <a:rPr lang="en-US" altLang="zh-TW" dirty="0" smtClean="0"/>
              <a:t>F</a:t>
            </a:r>
            <a:r>
              <a:rPr lang="en-US" altLang="zh-TW" baseline="-25000" dirty="0" smtClean="0"/>
              <a:t>2</a:t>
            </a:r>
            <a:r>
              <a:rPr lang="en-US" altLang="zh-TW" dirty="0" smtClean="0"/>
              <a:t> </a:t>
            </a:r>
            <a:r>
              <a:rPr lang="zh-TW" altLang="en-US" dirty="0" smtClean="0"/>
              <a:t>子代個別機率為</a:t>
            </a:r>
            <a:r>
              <a:rPr lang="en-US" altLang="zh-TW" dirty="0" smtClean="0"/>
              <a:t>1/16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72186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10.10</a:t>
            </a:r>
            <a:r>
              <a:rPr lang="zh-TW" altLang="en-US" sz="2800" dirty="0"/>
              <a:t>　二性狀雜合體之雜交分析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25</a:t>
            </a:fld>
            <a:endParaRPr lang="en-US" altLang="zh-TW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953470" cy="515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96952"/>
            <a:ext cx="4537737" cy="228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358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10.4</a:t>
            </a:r>
            <a:r>
              <a:rPr lang="zh-TW" altLang="en-US" dirty="0"/>
              <a:t>　</a:t>
            </a:r>
            <a:r>
              <a:rPr lang="zh-TW" altLang="en-US" dirty="0" smtClean="0"/>
              <a:t>孟德爾</a:t>
            </a:r>
            <a:r>
              <a:rPr lang="zh-TW" altLang="en-US" dirty="0"/>
              <a:t>第二法則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zh-TW" altLang="en-US" dirty="0"/>
              <a:t>孟德爾</a:t>
            </a:r>
            <a:r>
              <a:rPr lang="zh-TW" altLang="en-US" dirty="0" smtClean="0"/>
              <a:t>得出以下結論：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一個</a:t>
            </a:r>
            <a:r>
              <a:rPr lang="zh-TW" altLang="en-US" dirty="0"/>
              <a:t>表徵的遺傳不會影響</a:t>
            </a:r>
            <a:r>
              <a:rPr lang="zh-TW" altLang="en-US" dirty="0" smtClean="0"/>
              <a:t>另一個表徵</a:t>
            </a:r>
            <a:r>
              <a:rPr lang="zh-TW" altLang="en-US" dirty="0"/>
              <a:t>的</a:t>
            </a:r>
            <a:r>
              <a:rPr lang="zh-TW" altLang="en-US" dirty="0" smtClean="0"/>
              <a:t>遺傳</a:t>
            </a:r>
            <a:endParaRPr lang="en-US" altLang="zh-TW" dirty="0"/>
          </a:p>
          <a:p>
            <a:pPr lvl="1">
              <a:spcBef>
                <a:spcPts val="1800"/>
              </a:spcBef>
            </a:pPr>
            <a:r>
              <a:rPr lang="zh-TW" altLang="en-US" b="1" dirty="0"/>
              <a:t>孟德爾第二法則：獨立分配</a:t>
            </a:r>
            <a:r>
              <a:rPr lang="zh-TW" altLang="en-US" b="1" dirty="0" smtClean="0"/>
              <a:t>律</a:t>
            </a:r>
            <a:endParaRPr lang="en-US" altLang="zh-TW" b="1" dirty="0" smtClean="0"/>
          </a:p>
          <a:p>
            <a:pPr lvl="2">
              <a:spcBef>
                <a:spcPts val="1800"/>
              </a:spcBef>
            </a:pPr>
            <a:r>
              <a:rPr lang="zh-TW" altLang="en-US" dirty="0"/>
              <a:t>位於不同染色體上的基因，其</a:t>
            </a:r>
            <a:r>
              <a:rPr lang="zh-TW" altLang="en-US" dirty="0" smtClean="0"/>
              <a:t>遺傳是</a:t>
            </a:r>
            <a:r>
              <a:rPr lang="zh-TW" altLang="en-US" dirty="0"/>
              <a:t>彼此獨立的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5182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10.5</a:t>
            </a:r>
            <a:r>
              <a:rPr lang="zh-TW" altLang="en-US" dirty="0"/>
              <a:t>　基因如何影響表徵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染色體 </a:t>
            </a:r>
            <a:r>
              <a:rPr lang="en-US" altLang="zh-TW" dirty="0"/>
              <a:t>DNA </a:t>
            </a:r>
            <a:r>
              <a:rPr lang="zh-TW" altLang="en-US" dirty="0"/>
              <a:t>上</a:t>
            </a:r>
            <a:r>
              <a:rPr lang="zh-TW" altLang="en-US" dirty="0" smtClean="0"/>
              <a:t>個別基因</a:t>
            </a:r>
            <a:r>
              <a:rPr lang="zh-TW" altLang="en-US" dirty="0"/>
              <a:t>的核苷酸序列可被酵素「閱讀」而製造</a:t>
            </a:r>
            <a:r>
              <a:rPr lang="zh-TW" altLang="en-US" dirty="0" smtClean="0"/>
              <a:t>出一個 </a:t>
            </a:r>
            <a:r>
              <a:rPr lang="en-US" altLang="zh-TW" dirty="0"/>
              <a:t>RNA </a:t>
            </a:r>
            <a:r>
              <a:rPr lang="zh-TW" altLang="en-US" dirty="0"/>
              <a:t>的轉錄</a:t>
            </a:r>
            <a:r>
              <a:rPr lang="zh-TW" altLang="en-US" dirty="0" smtClean="0"/>
              <a:t>本</a:t>
            </a:r>
            <a:endParaRPr lang="en-US" altLang="zh-TW" dirty="0" smtClean="0"/>
          </a:p>
          <a:p>
            <a:r>
              <a:rPr lang="zh-TW" altLang="en-US" dirty="0" smtClean="0"/>
              <a:t>使用 </a:t>
            </a:r>
            <a:r>
              <a:rPr lang="en-US" altLang="zh-TW" dirty="0" smtClean="0"/>
              <a:t>mRNA </a:t>
            </a:r>
            <a:r>
              <a:rPr lang="zh-TW" altLang="en-US" dirty="0"/>
              <a:t>上的核苷酸序列來</a:t>
            </a:r>
            <a:r>
              <a:rPr lang="zh-TW" altLang="en-US" dirty="0" smtClean="0"/>
              <a:t>決定一個</a:t>
            </a:r>
            <a:r>
              <a:rPr lang="zh-TW" altLang="en-US" dirty="0"/>
              <a:t>特定多肽鏈上的胺基酸序列</a:t>
            </a:r>
            <a:endParaRPr lang="en-US" altLang="zh-TW" dirty="0" smtClean="0"/>
          </a:p>
          <a:p>
            <a:r>
              <a:rPr lang="en-US" altLang="zh-TW" dirty="0" smtClean="0"/>
              <a:t>DNA </a:t>
            </a:r>
            <a:r>
              <a:rPr lang="zh-TW" altLang="en-US" dirty="0"/>
              <a:t>上的基因可決定表現型，因為 </a:t>
            </a:r>
            <a:r>
              <a:rPr lang="en-US" altLang="zh-TW" dirty="0"/>
              <a:t>DNA </a:t>
            </a:r>
            <a:r>
              <a:rPr lang="zh-TW" altLang="en-US" dirty="0" smtClean="0"/>
              <a:t>可編碼</a:t>
            </a:r>
            <a:r>
              <a:rPr lang="zh-TW" altLang="en-US" dirty="0"/>
              <a:t>出蛋白質的胺基酸序列，蛋白質則是</a:t>
            </a:r>
            <a:r>
              <a:rPr lang="zh-TW" altLang="en-US" dirty="0" smtClean="0"/>
              <a:t>基因</a:t>
            </a:r>
            <a:r>
              <a:rPr lang="zh-TW" altLang="en-US" dirty="0"/>
              <a:t>的外在表現結果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9864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3312368" cy="1800200"/>
          </a:xfrm>
        </p:spPr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10.11</a:t>
            </a:r>
            <a:r>
              <a:rPr lang="zh-TW" altLang="en-US" sz="2800" dirty="0"/>
              <a:t>　從 </a:t>
            </a:r>
            <a:r>
              <a:rPr lang="en-US" altLang="zh-TW" sz="2800" dirty="0"/>
              <a:t>DNA </a:t>
            </a:r>
            <a:r>
              <a:rPr lang="zh-TW" altLang="en-US" sz="2800" dirty="0"/>
              <a:t>到表現型的歷程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28</a:t>
            </a:fld>
            <a:endParaRPr lang="en-US" altLang="zh-TW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6632"/>
            <a:ext cx="5184031" cy="664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17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10.6</a:t>
            </a:r>
            <a:r>
              <a:rPr lang="zh-TW" altLang="en-US" dirty="0" smtClean="0"/>
              <a:t>　連續</a:t>
            </a:r>
            <a:r>
              <a:rPr lang="zh-TW" altLang="en-US" dirty="0"/>
              <a:t>變異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基因型</a:t>
            </a:r>
            <a:r>
              <a:rPr lang="zh-TW" altLang="en-US" dirty="0"/>
              <a:t>的表現常常不是那麼</a:t>
            </a:r>
            <a:r>
              <a:rPr lang="zh-TW" altLang="en-US" dirty="0" smtClean="0"/>
              <a:t>直截了當</a:t>
            </a:r>
            <a:endParaRPr lang="en-US" altLang="zh-TW" dirty="0" smtClean="0"/>
          </a:p>
          <a:p>
            <a:r>
              <a:rPr lang="zh-TW" altLang="en-US" dirty="0"/>
              <a:t>連續</a:t>
            </a:r>
            <a:r>
              <a:rPr lang="zh-TW" altLang="en-US" dirty="0" smtClean="0"/>
              <a:t>變異</a:t>
            </a:r>
            <a:endParaRPr lang="en-US" altLang="zh-TW" dirty="0" smtClean="0"/>
          </a:p>
          <a:p>
            <a:pPr lvl="1"/>
            <a:r>
              <a:rPr lang="zh-TW" altLang="en-US" dirty="0"/>
              <a:t>當多個基因共同聯合在一起影響同一個性狀時，此性狀通常可呈現</a:t>
            </a:r>
            <a:r>
              <a:rPr lang="zh-TW" altLang="en-US" dirty="0" smtClean="0"/>
              <a:t>很小</a:t>
            </a:r>
            <a:r>
              <a:rPr lang="zh-TW" altLang="en-US" dirty="0"/>
              <a:t>範圍的</a:t>
            </a:r>
            <a:r>
              <a:rPr lang="zh-TW" altLang="en-US" dirty="0" smtClean="0"/>
              <a:t>差異</a:t>
            </a:r>
            <a:endParaRPr lang="en-US" altLang="zh-TW" dirty="0" smtClean="0"/>
          </a:p>
          <a:p>
            <a:pPr lvl="2"/>
            <a:r>
              <a:rPr lang="zh-TW" altLang="en-US" dirty="0"/>
              <a:t>此種形式的遺傳</a:t>
            </a:r>
            <a:r>
              <a:rPr lang="zh-TW" altLang="en-US" dirty="0" smtClean="0"/>
              <a:t>，為</a:t>
            </a:r>
            <a:r>
              <a:rPr lang="zh-TW" altLang="en-US" b="1" dirty="0"/>
              <a:t>多基因</a:t>
            </a:r>
            <a:r>
              <a:rPr lang="zh-TW" altLang="en-US" b="1" dirty="0" smtClean="0"/>
              <a:t>的</a:t>
            </a:r>
            <a:endParaRPr lang="en-US" altLang="zh-TW" b="1" dirty="0" smtClean="0"/>
          </a:p>
          <a:p>
            <a:pPr lvl="2"/>
            <a:r>
              <a:rPr lang="zh-TW" altLang="en-US" dirty="0"/>
              <a:t>其表現型的逐漸</a:t>
            </a:r>
            <a:r>
              <a:rPr lang="zh-TW" altLang="en-US" dirty="0" smtClean="0"/>
              <a:t>變化</a:t>
            </a:r>
            <a:r>
              <a:rPr lang="zh-TW" altLang="en-US" dirty="0"/>
              <a:t>則為</a:t>
            </a:r>
            <a:r>
              <a:rPr lang="zh-TW" altLang="en-US" b="1" dirty="0"/>
              <a:t>連續變異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2028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10.1</a:t>
            </a:r>
            <a:r>
              <a:rPr lang="zh-TW" altLang="en-US" dirty="0"/>
              <a:t>　孟德爾與豌豆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6388" y="1412776"/>
            <a:ext cx="8534400" cy="3600400"/>
          </a:xfrm>
        </p:spPr>
        <p:txBody>
          <a:bodyPr/>
          <a:lstStyle/>
          <a:p>
            <a:r>
              <a:rPr lang="zh-TW" altLang="en-US" dirty="0"/>
              <a:t>孟德爾選擇豌豆作為實驗</a:t>
            </a:r>
            <a:r>
              <a:rPr lang="zh-TW" altLang="en-US" dirty="0" smtClean="0"/>
              <a:t>對象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豌豆很</a:t>
            </a:r>
            <a:r>
              <a:rPr lang="zh-TW" altLang="en-US" dirty="0"/>
              <a:t>適合作為實驗</a:t>
            </a:r>
            <a:r>
              <a:rPr lang="zh-TW" altLang="en-US" dirty="0" smtClean="0"/>
              <a:t>材料</a:t>
            </a:r>
            <a:endParaRPr lang="en-US" altLang="zh-TW" dirty="0" smtClean="0"/>
          </a:p>
          <a:p>
            <a:pPr lvl="2"/>
            <a:r>
              <a:rPr lang="zh-TW" altLang="en-US" dirty="0" smtClean="0"/>
              <a:t>有</a:t>
            </a:r>
            <a:r>
              <a:rPr lang="zh-TW" altLang="en-US" dirty="0"/>
              <a:t>許多品種可供選用。有些特徵是可測量計數</a:t>
            </a:r>
            <a:r>
              <a:rPr lang="zh-TW" altLang="en-US" dirty="0" smtClean="0"/>
              <a:t>的</a:t>
            </a:r>
            <a:endParaRPr lang="en-US" altLang="zh-TW" dirty="0" smtClean="0"/>
          </a:p>
          <a:p>
            <a:pPr lvl="2"/>
            <a:r>
              <a:rPr lang="zh-TW" altLang="en-US" dirty="0"/>
              <a:t>體積</a:t>
            </a:r>
            <a:r>
              <a:rPr lang="zh-TW" altLang="en-US" dirty="0" smtClean="0"/>
              <a:t>很</a:t>
            </a:r>
            <a:r>
              <a:rPr lang="zh-TW" altLang="en-US" dirty="0"/>
              <a:t>小、易於栽種、可產生大量子代且</a:t>
            </a:r>
            <a:r>
              <a:rPr lang="zh-TW" altLang="en-US" dirty="0" smtClean="0"/>
              <a:t>能</a:t>
            </a:r>
            <a:r>
              <a:rPr lang="zh-TW" altLang="en-US" dirty="0"/>
              <a:t>快速</a:t>
            </a:r>
            <a:r>
              <a:rPr lang="zh-TW" altLang="en-US" dirty="0" smtClean="0"/>
              <a:t>成熟</a:t>
            </a:r>
            <a:endParaRPr lang="en-US" altLang="zh-TW" dirty="0" smtClean="0"/>
          </a:p>
          <a:p>
            <a:pPr lvl="2"/>
            <a:r>
              <a:rPr lang="zh-TW" altLang="en-US" dirty="0"/>
              <a:t>生殖構造被圈在花</a:t>
            </a:r>
            <a:r>
              <a:rPr lang="zh-TW" altLang="en-US" dirty="0" smtClean="0"/>
              <a:t>內，</a:t>
            </a:r>
            <a:r>
              <a:rPr lang="zh-TW" altLang="en-US" dirty="0"/>
              <a:t>可自花</a:t>
            </a:r>
            <a:r>
              <a:rPr lang="zh-TW" altLang="en-US" dirty="0" smtClean="0"/>
              <a:t>授粉</a:t>
            </a:r>
            <a:endParaRPr lang="en-US" altLang="zh-TW" dirty="0" smtClean="0"/>
          </a:p>
          <a:p>
            <a:pPr lvl="2"/>
            <a:r>
              <a:rPr lang="zh-TW" altLang="en-US" dirty="0"/>
              <a:t>自體受精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3</a:t>
            </a:fld>
            <a:endParaRPr lang="en-US" altLang="zh-TW"/>
          </a:p>
        </p:txBody>
      </p:sp>
      <p:grpSp>
        <p:nvGrpSpPr>
          <p:cNvPr id="8" name="群組 7"/>
          <p:cNvGrpSpPr/>
          <p:nvPr/>
        </p:nvGrpSpPr>
        <p:grpSpPr>
          <a:xfrm>
            <a:off x="4088363" y="4519017"/>
            <a:ext cx="4190911" cy="2163688"/>
            <a:chOff x="4088363" y="4519017"/>
            <a:chExt cx="4190911" cy="216368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4519017"/>
              <a:ext cx="2339122" cy="216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4088363" y="6313373"/>
              <a:ext cx="1851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b="1" dirty="0">
                  <a:solidFill>
                    <a:srgbClr val="002060"/>
                  </a:solidFill>
                  <a:latin typeface="+mj-ea"/>
                  <a:ea typeface="+mj-ea"/>
                </a:rPr>
                <a:t>圖 </a:t>
              </a:r>
              <a:r>
                <a:rPr lang="en-US" altLang="zh-TW" b="1" dirty="0">
                  <a:solidFill>
                    <a:srgbClr val="002060"/>
                  </a:solidFill>
                  <a:latin typeface="+mj-ea"/>
                  <a:ea typeface="+mj-ea"/>
                </a:rPr>
                <a:t>10.2</a:t>
              </a:r>
              <a:r>
                <a:rPr lang="zh-TW" altLang="en-US" b="1" dirty="0">
                  <a:solidFill>
                    <a:srgbClr val="002060"/>
                  </a:solidFill>
                  <a:latin typeface="+mj-ea"/>
                  <a:ea typeface="+mj-ea"/>
                </a:rPr>
                <a:t>　豌豆花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0874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10.12</a:t>
            </a:r>
            <a:r>
              <a:rPr lang="zh-TW" altLang="en-US" sz="2800" dirty="0"/>
              <a:t>　人類的身高是一種連續變異</a:t>
            </a:r>
            <a:endParaRPr lang="zh-TW" altLang="en-US" sz="2800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30</a:t>
            </a:fld>
            <a:endParaRPr lang="en-US" altLang="zh-TW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1484784"/>
            <a:ext cx="4695275" cy="1835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033" y="3320476"/>
            <a:ext cx="4695275" cy="312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23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t"/>
            <a:r>
              <a:rPr lang="zh-TW" altLang="en-US" dirty="0"/>
              <a:t/>
            </a:r>
            <a:br>
              <a:rPr lang="zh-TW" altLang="en-US" dirty="0"/>
            </a:br>
            <a:r>
              <a:rPr lang="en-US" altLang="zh-TW" dirty="0" smtClean="0"/>
              <a:t>10.6</a:t>
            </a:r>
            <a:r>
              <a:rPr lang="zh-TW" altLang="en-US" dirty="0" smtClean="0"/>
              <a:t>　多</a:t>
            </a:r>
            <a:r>
              <a:rPr lang="zh-TW" altLang="en-US" dirty="0"/>
              <a:t>效性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/>
              <a:t>多效</a:t>
            </a:r>
            <a:r>
              <a:rPr lang="zh-TW" altLang="en-US" b="1" dirty="0" smtClean="0"/>
              <a:t>性</a:t>
            </a:r>
            <a:endParaRPr lang="en-US" altLang="zh-TW" b="1" dirty="0" smtClean="0"/>
          </a:p>
          <a:p>
            <a:pPr lvl="1"/>
            <a:r>
              <a:rPr lang="zh-TW" altLang="en-US" dirty="0" smtClean="0"/>
              <a:t>一個</a:t>
            </a:r>
            <a:r>
              <a:rPr lang="zh-TW" altLang="en-US" dirty="0"/>
              <a:t>個體的等位基因通常對表現型的</a:t>
            </a:r>
            <a:r>
              <a:rPr lang="zh-TW" altLang="en-US" dirty="0" smtClean="0"/>
              <a:t>影響有</a:t>
            </a:r>
            <a:r>
              <a:rPr lang="zh-TW" altLang="en-US" dirty="0"/>
              <a:t>超過一種以上的效應，這種等位基因就</a:t>
            </a:r>
            <a:r>
              <a:rPr lang="zh-TW" altLang="en-US" dirty="0" smtClean="0"/>
              <a:t>稱為</a:t>
            </a:r>
            <a:r>
              <a:rPr lang="zh-TW" altLang="en-US" b="1" dirty="0" smtClean="0"/>
              <a:t>多</a:t>
            </a:r>
            <a:r>
              <a:rPr lang="zh-TW" altLang="en-US" b="1" dirty="0"/>
              <a:t>效性</a:t>
            </a:r>
            <a:r>
              <a:rPr lang="zh-TW" altLang="en-US" b="1" dirty="0" smtClean="0"/>
              <a:t>的</a:t>
            </a:r>
            <a:endParaRPr lang="en-US" altLang="zh-TW" b="1" dirty="0" smtClean="0"/>
          </a:p>
          <a:p>
            <a:pPr lvl="1"/>
            <a:r>
              <a:rPr lang="zh-TW" altLang="en-US" dirty="0"/>
              <a:t>許多遺傳缺陷具有多效性的特徵，</a:t>
            </a:r>
            <a:r>
              <a:rPr lang="zh-TW" altLang="en-US" dirty="0" smtClean="0"/>
              <a:t>例如囊</a:t>
            </a:r>
            <a:r>
              <a:rPr lang="zh-TW" altLang="en-US" dirty="0"/>
              <a:t>性纖維</a:t>
            </a:r>
            <a:r>
              <a:rPr lang="zh-TW" altLang="en-US" dirty="0" smtClean="0"/>
              <a:t>症與</a:t>
            </a:r>
            <a:r>
              <a:rPr lang="zh-TW" altLang="en-US" dirty="0"/>
              <a:t>鐮刀型細胞</a:t>
            </a:r>
            <a:r>
              <a:rPr lang="zh-TW" altLang="en-US" dirty="0" smtClean="0"/>
              <a:t>貧血症</a:t>
            </a:r>
            <a:endParaRPr lang="en-US" altLang="zh-TW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442519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10.13</a:t>
            </a:r>
            <a:r>
              <a:rPr lang="zh-TW" altLang="en-US" sz="2800" dirty="0"/>
              <a:t>　囊性纖維症基因</a:t>
            </a:r>
            <a:r>
              <a:rPr lang="zh-TW" altLang="en-US" sz="2800" i="1" dirty="0"/>
              <a:t> </a:t>
            </a:r>
            <a:r>
              <a:rPr lang="en-US" altLang="zh-TW" sz="2800" i="1" dirty="0" err="1"/>
              <a:t>cf</a:t>
            </a:r>
            <a:r>
              <a:rPr lang="en-US" altLang="zh-TW" sz="2800" i="1" dirty="0"/>
              <a:t> </a:t>
            </a:r>
            <a:r>
              <a:rPr lang="zh-TW" altLang="en-US" sz="2800" dirty="0"/>
              <a:t>的多效性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32</a:t>
            </a:fld>
            <a:endParaRPr lang="en-US" altLang="zh-TW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286" y="1484784"/>
            <a:ext cx="63341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656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10.6</a:t>
            </a:r>
            <a:r>
              <a:rPr lang="zh-TW" altLang="en-US" dirty="0"/>
              <a:t>　</a:t>
            </a:r>
            <a:r>
              <a:rPr lang="zh-TW" altLang="en-US" dirty="0" smtClean="0"/>
              <a:t>不</a:t>
            </a:r>
            <a:r>
              <a:rPr lang="zh-TW" altLang="en-US" dirty="0"/>
              <a:t>完全顯性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zh-TW" altLang="en-US" b="1" dirty="0"/>
              <a:t>不完全</a:t>
            </a:r>
            <a:r>
              <a:rPr lang="zh-TW" altLang="en-US" b="1" dirty="0" smtClean="0"/>
              <a:t>顯性</a:t>
            </a:r>
            <a:endParaRPr lang="en-US" altLang="zh-TW" b="1" dirty="0" smtClean="0"/>
          </a:p>
          <a:p>
            <a:pPr lvl="1">
              <a:spcBef>
                <a:spcPts val="1200"/>
              </a:spcBef>
            </a:pPr>
            <a:r>
              <a:rPr lang="zh-TW" altLang="en-US" dirty="0" smtClean="0"/>
              <a:t>並非</a:t>
            </a:r>
            <a:r>
              <a:rPr lang="zh-TW" altLang="en-US" dirty="0"/>
              <a:t>所有的不同異型合子等位基因，都</a:t>
            </a:r>
            <a:r>
              <a:rPr lang="zh-TW" altLang="en-US" dirty="0" smtClean="0"/>
              <a:t>是完全</a:t>
            </a:r>
            <a:r>
              <a:rPr lang="zh-TW" altLang="en-US" dirty="0"/>
              <a:t>的顯性或是</a:t>
            </a:r>
            <a:r>
              <a:rPr lang="zh-TW" altLang="en-US" dirty="0" smtClean="0"/>
              <a:t>隱性</a:t>
            </a:r>
            <a:endParaRPr lang="en-US" altLang="zh-TW" dirty="0" smtClean="0"/>
          </a:p>
          <a:p>
            <a:pPr lvl="2">
              <a:spcBef>
                <a:spcPts val="1200"/>
              </a:spcBef>
            </a:pPr>
            <a:r>
              <a:rPr lang="zh-TW" altLang="en-US" sz="2800" dirty="0" smtClean="0"/>
              <a:t>有些</a:t>
            </a:r>
            <a:r>
              <a:rPr lang="zh-TW" altLang="en-US" sz="2800" dirty="0"/>
              <a:t>等位基因可呈現</a:t>
            </a:r>
            <a:r>
              <a:rPr lang="zh-TW" altLang="en-US" sz="2800" dirty="0" smtClean="0"/>
              <a:t>出</a:t>
            </a:r>
            <a:r>
              <a:rPr lang="zh-TW" altLang="en-US" sz="2800" b="1" dirty="0" smtClean="0"/>
              <a:t>不</a:t>
            </a:r>
            <a:r>
              <a:rPr lang="zh-TW" altLang="en-US" sz="2800" b="1" dirty="0"/>
              <a:t>完全</a:t>
            </a:r>
            <a:r>
              <a:rPr lang="zh-TW" altLang="en-US" sz="2800" b="1" dirty="0" smtClean="0"/>
              <a:t>顯性</a:t>
            </a:r>
            <a:r>
              <a:rPr lang="zh-TW" altLang="en-US" sz="2800" dirty="0" smtClean="0"/>
              <a:t>，</a:t>
            </a:r>
            <a:r>
              <a:rPr lang="zh-TW" altLang="en-US" sz="2800" dirty="0"/>
              <a:t>其異型</a:t>
            </a:r>
            <a:r>
              <a:rPr lang="zh-TW" altLang="en-US" sz="2800" dirty="0" smtClean="0"/>
              <a:t>合子</a:t>
            </a:r>
            <a:r>
              <a:rPr lang="zh-TW" altLang="en-US" sz="2800" dirty="0"/>
              <a:t>之表現型會介於雙親外型的中間</a:t>
            </a:r>
            <a:endParaRPr lang="zh-TW" altLang="en-US" sz="28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33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842743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10.14</a:t>
            </a:r>
            <a:r>
              <a:rPr lang="zh-TW" altLang="en-US" sz="2800" dirty="0"/>
              <a:t>　不完全顯性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34</a:t>
            </a:fld>
            <a:endParaRPr lang="en-US" altLang="zh-TW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0"/>
            <a:ext cx="6496050" cy="446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0199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10.6</a:t>
            </a:r>
            <a:r>
              <a:rPr lang="zh-TW" altLang="en-US" dirty="0"/>
              <a:t>　</a:t>
            </a:r>
            <a:r>
              <a:rPr lang="zh-TW" altLang="en-US" dirty="0" smtClean="0"/>
              <a:t>環境</a:t>
            </a:r>
            <a:r>
              <a:rPr lang="zh-TW" altLang="en-US" dirty="0"/>
              <a:t>因子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/>
              <a:t>環境</a:t>
            </a:r>
            <a:r>
              <a:rPr lang="zh-TW" altLang="en-US" b="1" dirty="0" smtClean="0"/>
              <a:t>因子</a:t>
            </a:r>
            <a:endParaRPr lang="en-US" altLang="zh-TW" b="1" dirty="0" smtClean="0"/>
          </a:p>
          <a:p>
            <a:pPr lvl="1"/>
            <a:r>
              <a:rPr lang="zh-TW" altLang="en-US" dirty="0"/>
              <a:t>許多等位基因的表現程度，會因環境</a:t>
            </a:r>
            <a:r>
              <a:rPr lang="zh-TW" altLang="en-US" dirty="0" smtClean="0"/>
              <a:t>狀況</a:t>
            </a:r>
            <a:r>
              <a:rPr lang="zh-TW" altLang="en-US" dirty="0"/>
              <a:t>而有所</a:t>
            </a:r>
            <a:r>
              <a:rPr lang="zh-TW" altLang="en-US" dirty="0" smtClean="0"/>
              <a:t>不同</a:t>
            </a:r>
            <a:endParaRPr lang="en-US" altLang="zh-TW" dirty="0" smtClean="0"/>
          </a:p>
          <a:p>
            <a:pPr lvl="2"/>
            <a:r>
              <a:rPr lang="zh-TW" altLang="en-US" dirty="0"/>
              <a:t>圖 </a:t>
            </a:r>
            <a:r>
              <a:rPr lang="en-US" altLang="zh-TW" dirty="0"/>
              <a:t>10.15 </a:t>
            </a:r>
            <a:r>
              <a:rPr lang="zh-TW" altLang="en-US" dirty="0"/>
              <a:t>中的</a:t>
            </a:r>
            <a:r>
              <a:rPr lang="zh-TW" altLang="en-US" dirty="0" smtClean="0"/>
              <a:t>北極狐只有</a:t>
            </a:r>
            <a:r>
              <a:rPr lang="zh-TW" altLang="en-US" dirty="0"/>
              <a:t>在氣候溫暖時才會製造皮毛</a:t>
            </a:r>
            <a:r>
              <a:rPr lang="zh-TW" altLang="en-US" dirty="0" smtClean="0"/>
              <a:t>色素</a:t>
            </a:r>
            <a:endParaRPr lang="en-US" altLang="zh-TW" dirty="0" smtClean="0"/>
          </a:p>
          <a:p>
            <a:pPr lvl="1"/>
            <a:r>
              <a:rPr lang="zh-TW" altLang="en-US" dirty="0"/>
              <a:t>一些等位基因對溫度</a:t>
            </a:r>
            <a:r>
              <a:rPr lang="zh-TW" altLang="en-US" dirty="0" smtClean="0"/>
              <a:t>很敏感</a:t>
            </a:r>
            <a:endParaRPr lang="en-US" altLang="zh-TW" dirty="0" smtClean="0"/>
          </a:p>
          <a:p>
            <a:pPr lvl="2"/>
            <a:r>
              <a:rPr lang="zh-TW" altLang="en-US" dirty="0"/>
              <a:t>喜瑪拉雅兔與</a:t>
            </a:r>
            <a:r>
              <a:rPr lang="zh-TW" altLang="en-US" dirty="0" smtClean="0"/>
              <a:t>暹羅貓具有</a:t>
            </a:r>
            <a:r>
              <a:rPr lang="zh-TW" altLang="en-US" dirty="0"/>
              <a:t>一個對溫度很敏感</a:t>
            </a:r>
            <a:r>
              <a:rPr lang="zh-TW" altLang="en-US" dirty="0" smtClean="0"/>
              <a:t>的 </a:t>
            </a:r>
            <a:r>
              <a:rPr lang="en-US" altLang="zh-TW" i="1" dirty="0" err="1" smtClean="0"/>
              <a:t>ch</a:t>
            </a:r>
            <a:r>
              <a:rPr lang="en-US" altLang="zh-TW" dirty="0" smtClean="0"/>
              <a:t> </a:t>
            </a:r>
            <a:r>
              <a:rPr lang="zh-TW" altLang="en-US" dirty="0"/>
              <a:t>等位基因，可編碼出一個製造黑色素的</a:t>
            </a:r>
            <a:r>
              <a:rPr lang="zh-TW" altLang="en-US" dirty="0" smtClean="0"/>
              <a:t>酵素</a:t>
            </a:r>
            <a:r>
              <a:rPr lang="zh-TW" altLang="en-US" dirty="0"/>
              <a:t>，酪胺酸</a:t>
            </a:r>
            <a:r>
              <a:rPr lang="zh-TW" altLang="en-US" dirty="0" smtClean="0"/>
              <a:t>酶</a:t>
            </a:r>
            <a:endParaRPr lang="en-US" altLang="zh-TW" dirty="0" smtClean="0"/>
          </a:p>
          <a:p>
            <a:pPr lvl="3"/>
            <a:r>
              <a:rPr lang="zh-TW" altLang="en-US" sz="2400" dirty="0">
                <a:ea typeface="+mn-ea"/>
              </a:rPr>
              <a:t>酪胺酸酶在溫度</a:t>
            </a:r>
            <a:r>
              <a:rPr lang="zh-TW" altLang="en-US" sz="2400" dirty="0" smtClean="0">
                <a:ea typeface="+mn-ea"/>
              </a:rPr>
              <a:t>超過</a:t>
            </a:r>
            <a:r>
              <a:rPr lang="en-US" altLang="zh-TW" sz="2400" dirty="0" smtClean="0">
                <a:ea typeface="+mn-ea"/>
              </a:rPr>
              <a:t>33℃</a:t>
            </a:r>
            <a:r>
              <a:rPr lang="zh-TW" altLang="en-US" sz="2400" dirty="0" smtClean="0">
                <a:ea typeface="+mn-ea"/>
              </a:rPr>
              <a:t>時會</a:t>
            </a:r>
            <a:r>
              <a:rPr lang="zh-TW" altLang="en-US" sz="2400" dirty="0">
                <a:ea typeface="+mn-ea"/>
              </a:rPr>
              <a:t>失去活性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5928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10.15</a:t>
            </a:r>
            <a:r>
              <a:rPr lang="zh-TW" altLang="en-US" sz="2800" dirty="0"/>
              <a:t>　環境可影響等位基因的表現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36</a:t>
            </a:fld>
            <a:endParaRPr lang="en-US" altLang="zh-TW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63" y="1440607"/>
            <a:ext cx="4381281" cy="330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45" y="3094521"/>
            <a:ext cx="4397185" cy="325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6278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10.6</a:t>
            </a:r>
            <a:r>
              <a:rPr lang="zh-TW" altLang="en-US" dirty="0"/>
              <a:t>　</a:t>
            </a:r>
            <a:r>
              <a:rPr lang="zh-TW" altLang="en-US" dirty="0" smtClean="0"/>
              <a:t>上位</a:t>
            </a:r>
            <a:r>
              <a:rPr lang="zh-TW" altLang="en-US" dirty="0"/>
              <a:t>現象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6388" y="1412776"/>
            <a:ext cx="4625652" cy="5184576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zh-TW" altLang="en-US" b="1" dirty="0"/>
              <a:t>上位</a:t>
            </a:r>
            <a:r>
              <a:rPr lang="zh-TW" altLang="en-US" b="1" dirty="0" smtClean="0"/>
              <a:t>現象</a:t>
            </a:r>
            <a:endParaRPr lang="en-US" altLang="zh-TW" b="1" dirty="0" smtClean="0"/>
          </a:p>
          <a:p>
            <a:pPr lvl="1">
              <a:spcBef>
                <a:spcPts val="1200"/>
              </a:spcBef>
            </a:pPr>
            <a:r>
              <a:rPr lang="zh-TW" altLang="en-US" b="1" dirty="0"/>
              <a:t>上位</a:t>
            </a:r>
            <a:r>
              <a:rPr lang="zh-TW" altLang="en-US" b="1" dirty="0" smtClean="0"/>
              <a:t>現象</a:t>
            </a:r>
            <a:r>
              <a:rPr lang="zh-TW" altLang="en-US" dirty="0" smtClean="0"/>
              <a:t>是</a:t>
            </a:r>
            <a:r>
              <a:rPr lang="zh-TW" altLang="en-US" dirty="0"/>
              <a:t>二個</a:t>
            </a:r>
            <a:r>
              <a:rPr lang="zh-TW" altLang="en-US" dirty="0" smtClean="0"/>
              <a:t>基因</a:t>
            </a:r>
            <a:r>
              <a:rPr lang="zh-TW" altLang="en-US" dirty="0"/>
              <a:t>產物間的交互作用，其中一個基因的效應</a:t>
            </a:r>
            <a:r>
              <a:rPr lang="zh-TW" altLang="en-US" dirty="0" smtClean="0"/>
              <a:t>可改變</a:t>
            </a:r>
            <a:r>
              <a:rPr lang="zh-TW" altLang="en-US" dirty="0"/>
              <a:t>另一基因的</a:t>
            </a:r>
            <a:r>
              <a:rPr lang="zh-TW" altLang="en-US" dirty="0" smtClean="0"/>
              <a:t>表現</a:t>
            </a:r>
            <a:endParaRPr lang="en-US" altLang="zh-TW" dirty="0" smtClean="0"/>
          </a:p>
          <a:p>
            <a:pPr lvl="1">
              <a:spcBef>
                <a:spcPts val="1200"/>
              </a:spcBef>
            </a:pPr>
            <a:r>
              <a:rPr lang="zh-TW" altLang="en-US" dirty="0"/>
              <a:t>例如</a:t>
            </a:r>
            <a:r>
              <a:rPr lang="zh-TW" altLang="en-US" dirty="0" smtClean="0"/>
              <a:t>，</a:t>
            </a:r>
            <a:r>
              <a:rPr lang="en-US" altLang="zh-TW" dirty="0"/>
              <a:t>1918 </a:t>
            </a:r>
            <a:r>
              <a:rPr lang="zh-TW" altLang="en-US" dirty="0"/>
              <a:t>年，一位遺傳學家艾</a:t>
            </a:r>
            <a:r>
              <a:rPr lang="zh-TW" altLang="en-US" dirty="0" smtClean="0"/>
              <a:t>默生將</a:t>
            </a:r>
            <a:r>
              <a:rPr lang="zh-TW" altLang="en-US" dirty="0"/>
              <a:t>二個都不會產生色素</a:t>
            </a:r>
            <a:r>
              <a:rPr lang="zh-TW" altLang="en-US" dirty="0" smtClean="0"/>
              <a:t>的純種</a:t>
            </a:r>
            <a:r>
              <a:rPr lang="zh-TW" altLang="en-US" dirty="0"/>
              <a:t>玉米雜交，令人意外的是，所有的 </a:t>
            </a:r>
            <a:r>
              <a:rPr lang="en-US" altLang="zh-TW" dirty="0"/>
              <a:t>F</a:t>
            </a:r>
            <a:r>
              <a:rPr lang="en-US" altLang="zh-TW" baseline="-25000" dirty="0"/>
              <a:t>1</a:t>
            </a:r>
            <a:r>
              <a:rPr lang="en-US" altLang="zh-TW" dirty="0"/>
              <a:t> </a:t>
            </a:r>
            <a:r>
              <a:rPr lang="zh-TW" altLang="en-US" dirty="0" smtClean="0"/>
              <a:t>世代</a:t>
            </a:r>
            <a:r>
              <a:rPr lang="zh-TW" altLang="en-US" dirty="0"/>
              <a:t>都產生紫色的種子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37</a:t>
            </a:fld>
            <a:endParaRPr lang="en-US" altLang="zh-TW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738" y="1628800"/>
            <a:ext cx="358203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3561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10.17</a:t>
            </a:r>
            <a:r>
              <a:rPr lang="zh-TW" altLang="en-US" sz="2800" dirty="0"/>
              <a:t>　上位現象對犬毛色的影響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38</a:t>
            </a:fld>
            <a:endParaRPr lang="en-US" altLang="zh-TW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38" y="1268760"/>
            <a:ext cx="85725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3266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solidFill>
                  <a:schemeClr val="accent6">
                    <a:lumMod val="50000"/>
                  </a:schemeClr>
                </a:solidFill>
              </a:rPr>
              <a:t>今日的</a:t>
            </a:r>
            <a:r>
              <a:rPr lang="zh-TW" altLang="zh-TW" dirty="0" smtClean="0">
                <a:solidFill>
                  <a:schemeClr val="accent6">
                    <a:lumMod val="50000"/>
                  </a:schemeClr>
                </a:solidFill>
              </a:rPr>
              <a:t>生物學</a:t>
            </a:r>
            <a:endParaRPr lang="zh-TW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solidFill>
            <a:srgbClr val="D9CEC2"/>
          </a:solidFill>
        </p:spPr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zh-TW" altLang="zh-TW" sz="2800" b="1" dirty="0"/>
              <a:t>環境能影響</a:t>
            </a:r>
            <a:r>
              <a:rPr lang="en-US" altLang="zh-TW" sz="2800" b="1" dirty="0"/>
              <a:t>I.Q.</a:t>
            </a:r>
            <a:r>
              <a:rPr lang="zh-TW" altLang="zh-TW" sz="2800" b="1" dirty="0"/>
              <a:t>嗎？</a:t>
            </a:r>
            <a:endParaRPr lang="zh-TW" altLang="zh-TW" sz="2800" dirty="0"/>
          </a:p>
          <a:p>
            <a:pPr marL="0" indent="0">
              <a:buNone/>
            </a:pPr>
            <a:r>
              <a:rPr lang="zh-TW" altLang="zh-TW" sz="2000" dirty="0" smtClean="0"/>
              <a:t>環境</a:t>
            </a:r>
            <a:r>
              <a:rPr lang="zh-TW" altLang="zh-TW" sz="2000" dirty="0"/>
              <a:t>之影響對遺傳表徵的表現，所導致的最大爭議，莫過於</a:t>
            </a:r>
            <a:r>
              <a:rPr lang="en-US" altLang="zh-TW" sz="2000" dirty="0"/>
              <a:t> I.Q.</a:t>
            </a:r>
            <a:r>
              <a:rPr lang="zh-TW" altLang="zh-TW" sz="2000" dirty="0"/>
              <a:t>成績的研究。</a:t>
            </a:r>
            <a:r>
              <a:rPr lang="en-US" altLang="zh-TW" sz="2000" dirty="0"/>
              <a:t>I.Q.</a:t>
            </a:r>
            <a:r>
              <a:rPr lang="zh-TW" altLang="zh-TW" sz="2000" dirty="0"/>
              <a:t>是一個衡量一般智力且頗有爭議的測量尺標，它以筆測的方式進行，但是被認為有偏向美國白人中產階級的傾向。無論</a:t>
            </a:r>
            <a:r>
              <a:rPr lang="en-US" altLang="zh-TW" sz="2000" dirty="0"/>
              <a:t>I.Q.</a:t>
            </a:r>
            <a:r>
              <a:rPr lang="zh-TW" altLang="zh-TW" sz="2000" dirty="0"/>
              <a:t>成績的優劣，有一陣子大家相信，一個人的</a:t>
            </a:r>
            <a:r>
              <a:rPr lang="en-US" altLang="zh-TW" sz="2000" dirty="0"/>
              <a:t>I.Q.</a:t>
            </a:r>
            <a:r>
              <a:rPr lang="zh-TW" altLang="zh-TW" sz="2000" dirty="0"/>
              <a:t>與他或她的基因有關。</a:t>
            </a:r>
          </a:p>
          <a:p>
            <a:pPr marL="0" indent="0">
              <a:buNone/>
            </a:pPr>
            <a:r>
              <a:rPr lang="zh-TW" altLang="zh-TW" sz="2000" dirty="0" smtClean="0"/>
              <a:t>科學界</a:t>
            </a:r>
            <a:r>
              <a:rPr lang="zh-TW" altLang="zh-TW" sz="2000" dirty="0"/>
              <a:t>對此有何結論呢？科學家常利用一種令人厭煩，稱為變異數</a:t>
            </a:r>
            <a:r>
              <a:rPr lang="en-US" altLang="zh-TW" sz="2000" dirty="0"/>
              <a:t>(variance)</a:t>
            </a:r>
            <a:r>
              <a:rPr lang="zh-TW" altLang="zh-TW" sz="2000" dirty="0"/>
              <a:t>的統計分析，來衡量基因影響表徵的程度。變異數的定義是「標準差的平方」</a:t>
            </a:r>
            <a:r>
              <a:rPr lang="en-US" altLang="zh-TW" sz="2000" dirty="0"/>
              <a:t>(</a:t>
            </a:r>
            <a:r>
              <a:rPr lang="zh-TW" altLang="zh-TW" sz="2000" dirty="0"/>
              <a:t>標準差則是衡量一群數字距離其平均值的偏差值</a:t>
            </a:r>
            <a:r>
              <a:rPr lang="en-US" altLang="zh-TW" sz="2000" dirty="0"/>
              <a:t>)</a:t>
            </a:r>
            <a:r>
              <a:rPr lang="zh-TW" altLang="zh-TW" sz="2000" dirty="0"/>
              <a:t>，也就是每一個觀測值和平均值之間的偏差值之平方值的平均。為對數據之變異程度的一種衡量方式，常用來量測資料分散的程度</a:t>
            </a:r>
            <a:r>
              <a:rPr lang="zh-TW" altLang="zh-TW" sz="2000" dirty="0" smtClean="0"/>
              <a:t>。</a:t>
            </a:r>
            <a:endParaRPr lang="en-US" altLang="zh-TW" sz="2000" dirty="0" smtClean="0"/>
          </a:p>
          <a:p>
            <a:pPr marL="0" indent="0">
              <a:buNone/>
            </a:pPr>
            <a:r>
              <a:rPr lang="zh-TW" altLang="zh-TW" sz="2000" dirty="0"/>
              <a:t>是那些因子可影響</a:t>
            </a:r>
            <a:r>
              <a:rPr lang="en-US" altLang="zh-TW" sz="2000" dirty="0"/>
              <a:t>I.Q.</a:t>
            </a:r>
            <a:r>
              <a:rPr lang="zh-TW" altLang="zh-TW" sz="2000" dirty="0"/>
              <a:t>成績的總變異數？有三個因子：第一個因子是基因層次的變異，一些基因的組合可導致較高的</a:t>
            </a:r>
            <a:r>
              <a:rPr lang="en-US" altLang="zh-TW" sz="2000" dirty="0"/>
              <a:t>I.Q.</a:t>
            </a:r>
            <a:r>
              <a:rPr lang="zh-TW" altLang="zh-TW" sz="2000" dirty="0"/>
              <a:t>成績。第二個因子則是環境層次的變異，某些環境可導致較高的</a:t>
            </a:r>
            <a:r>
              <a:rPr lang="en-US" altLang="zh-TW" sz="2000" dirty="0"/>
              <a:t>I.Q.</a:t>
            </a:r>
            <a:r>
              <a:rPr lang="zh-TW" altLang="zh-TW" sz="2000" dirty="0"/>
              <a:t>成績。第三個因子則是統計學家稱之為共變異數</a:t>
            </a:r>
            <a:r>
              <a:rPr lang="en-US" altLang="zh-TW" sz="2000" dirty="0"/>
              <a:t>(covariance)</a:t>
            </a:r>
            <a:r>
              <a:rPr lang="zh-TW" altLang="zh-TW" sz="2000" dirty="0"/>
              <a:t>，之環境影響基因的程度。</a:t>
            </a:r>
            <a:endParaRPr lang="zh-TW" altLang="en-US" sz="20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03045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10.1</a:t>
            </a:r>
            <a:r>
              <a:rPr lang="zh-TW" altLang="en-US" dirty="0"/>
              <a:t>　親代、第一子代和第二子代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孟德爾的實驗</a:t>
            </a:r>
            <a:r>
              <a:rPr lang="zh-TW" altLang="en-US" dirty="0" smtClean="0"/>
              <a:t>設計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先確保</a:t>
            </a:r>
            <a:r>
              <a:rPr lang="zh-TW" altLang="en-US" dirty="0"/>
              <a:t>每一品種都是</a:t>
            </a:r>
            <a:r>
              <a:rPr lang="zh-TW" altLang="en-US" b="1" dirty="0" smtClean="0"/>
              <a:t>純種</a:t>
            </a:r>
            <a:endParaRPr lang="en-US" altLang="zh-TW" b="1" dirty="0" smtClean="0"/>
          </a:p>
          <a:p>
            <a:pPr lvl="2"/>
            <a:r>
              <a:rPr lang="zh-TW" altLang="en-US" dirty="0" smtClean="0"/>
              <a:t>繼續</a:t>
            </a:r>
            <a:r>
              <a:rPr lang="zh-TW" altLang="en-US" dirty="0"/>
              <a:t>自體受精，產生的所有後代之表徵都</a:t>
            </a:r>
            <a:r>
              <a:rPr lang="zh-TW" altLang="en-US" dirty="0" smtClean="0"/>
              <a:t>完全相同</a:t>
            </a:r>
            <a:endParaRPr lang="en-US" altLang="zh-TW" dirty="0" smtClean="0"/>
          </a:p>
          <a:p>
            <a:pPr lvl="2"/>
            <a:r>
              <a:rPr lang="zh-TW" altLang="en-US" dirty="0"/>
              <a:t>將此種品系</a:t>
            </a:r>
            <a:r>
              <a:rPr lang="zh-TW" altLang="en-US" dirty="0" smtClean="0"/>
              <a:t>稱為</a:t>
            </a:r>
            <a:r>
              <a:rPr lang="zh-TW" altLang="en-US" b="1" dirty="0" smtClean="0"/>
              <a:t>親代</a:t>
            </a:r>
            <a:r>
              <a:rPr lang="zh-TW" altLang="en-US" dirty="0" smtClean="0"/>
              <a:t> </a:t>
            </a:r>
            <a:r>
              <a:rPr lang="en-US" altLang="zh-TW" dirty="0"/>
              <a:t>(P </a:t>
            </a:r>
            <a:r>
              <a:rPr lang="en-US" altLang="zh-TW" dirty="0" smtClean="0"/>
              <a:t>generation)</a:t>
            </a:r>
          </a:p>
          <a:p>
            <a:pPr lvl="1"/>
            <a:r>
              <a:rPr lang="zh-TW" altLang="en-US" dirty="0"/>
              <a:t>然後開始實驗：他將豌豆具有不同</a:t>
            </a:r>
            <a:r>
              <a:rPr lang="zh-TW" altLang="en-US" dirty="0" smtClean="0"/>
              <a:t>表徵</a:t>
            </a:r>
            <a:r>
              <a:rPr lang="zh-TW" altLang="en-US" dirty="0"/>
              <a:t>的二種品系</a:t>
            </a:r>
            <a:r>
              <a:rPr lang="zh-TW" altLang="en-US" dirty="0" smtClean="0"/>
              <a:t>雜交</a:t>
            </a:r>
            <a:endParaRPr lang="en-US" altLang="zh-TW" dirty="0" smtClean="0"/>
          </a:p>
          <a:p>
            <a:pPr lvl="2"/>
            <a:r>
              <a:rPr lang="zh-TW" altLang="en-US" dirty="0" smtClean="0"/>
              <a:t>將得到</a:t>
            </a:r>
            <a:r>
              <a:rPr lang="zh-TW" altLang="en-US" dirty="0"/>
              <a:t>的子代稱為第一子代 </a:t>
            </a:r>
            <a:r>
              <a:rPr lang="en-US" altLang="zh-TW" dirty="0"/>
              <a:t>(F</a:t>
            </a:r>
            <a:r>
              <a:rPr lang="en-US" altLang="zh-TW" baseline="-25000" dirty="0"/>
              <a:t>1</a:t>
            </a:r>
            <a:r>
              <a:rPr lang="en-US" altLang="zh-TW" dirty="0"/>
              <a:t> </a:t>
            </a:r>
            <a:r>
              <a:rPr lang="en-US" altLang="zh-TW" dirty="0" smtClean="0"/>
              <a:t>generation)</a:t>
            </a:r>
          </a:p>
          <a:p>
            <a:pPr lvl="1"/>
            <a:r>
              <a:rPr lang="zh-TW" altLang="en-US" dirty="0"/>
              <a:t>然後再將其子代自體</a:t>
            </a:r>
            <a:r>
              <a:rPr lang="zh-TW" altLang="en-US" dirty="0" smtClean="0"/>
              <a:t>受精</a:t>
            </a:r>
            <a:endParaRPr lang="en-US" altLang="zh-TW" dirty="0" smtClean="0"/>
          </a:p>
          <a:p>
            <a:pPr lvl="2"/>
            <a:r>
              <a:rPr lang="zh-TW" altLang="en-US" dirty="0"/>
              <a:t>將得到的子代稱為</a:t>
            </a:r>
            <a:r>
              <a:rPr lang="zh-TW" altLang="en-US" dirty="0" smtClean="0"/>
              <a:t>第二</a:t>
            </a:r>
            <a:r>
              <a:rPr lang="zh-TW" altLang="en-US" dirty="0"/>
              <a:t>子代 </a:t>
            </a:r>
            <a:r>
              <a:rPr lang="en-US" altLang="zh-TW" dirty="0"/>
              <a:t>(</a:t>
            </a:r>
            <a:r>
              <a:rPr lang="en-US" altLang="zh-TW" dirty="0" smtClean="0"/>
              <a:t>F</a:t>
            </a:r>
            <a:r>
              <a:rPr lang="en-US" altLang="zh-TW" baseline="-25000" dirty="0" smtClean="0"/>
              <a:t>2</a:t>
            </a:r>
            <a:r>
              <a:rPr lang="zh-TW" altLang="en-US" dirty="0" smtClean="0"/>
              <a:t> </a:t>
            </a:r>
            <a:r>
              <a:rPr lang="en-US" altLang="zh-TW" dirty="0" smtClean="0"/>
              <a:t>generation)</a:t>
            </a:r>
            <a:endParaRPr lang="zh-TW" altLang="en-US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3D16C-4916-490F-8B03-2D3B31926DFA}" type="slidenum">
              <a:rPr lang="en-US" altLang="zh-TW" smtClean="0"/>
              <a:pPr/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409416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solidFill>
                  <a:schemeClr val="accent6">
                    <a:lumMod val="50000"/>
                  </a:schemeClr>
                </a:solidFill>
              </a:rPr>
              <a:t>今日的</a:t>
            </a:r>
            <a:r>
              <a:rPr lang="zh-TW" altLang="zh-TW" dirty="0" smtClean="0">
                <a:solidFill>
                  <a:schemeClr val="accent6">
                    <a:lumMod val="50000"/>
                  </a:schemeClr>
                </a:solidFill>
              </a:rPr>
              <a:t>生物學</a:t>
            </a:r>
            <a:endParaRPr lang="zh-TW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solidFill>
            <a:srgbClr val="D9CEC2"/>
          </a:solidFill>
        </p:spPr>
        <p:txBody>
          <a:bodyPr/>
          <a:lstStyle/>
          <a:p>
            <a:pPr marL="0" indent="0">
              <a:buNone/>
            </a:pPr>
            <a:r>
              <a:rPr lang="zh-TW" altLang="en-US" sz="2000" dirty="0" smtClean="0"/>
              <a:t>基因</a:t>
            </a:r>
            <a:r>
              <a:rPr lang="zh-TW" altLang="en-US" sz="2000" dirty="0"/>
              <a:t>影響一個之表徵的程度，例如</a:t>
            </a:r>
            <a:r>
              <a:rPr lang="en-US" altLang="zh-TW" sz="2000" dirty="0"/>
              <a:t>I.Q.</a:t>
            </a:r>
            <a:r>
              <a:rPr lang="zh-TW" altLang="en-US" sz="2000" dirty="0"/>
              <a:t>，</a:t>
            </a:r>
            <a:r>
              <a:rPr lang="en-US" altLang="zh-TW" sz="2000" dirty="0"/>
              <a:t>(</a:t>
            </a:r>
            <a:r>
              <a:rPr lang="zh-TW" altLang="en-US" sz="2000" dirty="0"/>
              <a:t>也就是</a:t>
            </a:r>
            <a:r>
              <a:rPr lang="en-US" altLang="zh-TW" sz="2000" dirty="0"/>
              <a:t>I.Q.</a:t>
            </a:r>
            <a:r>
              <a:rPr lang="zh-TW" altLang="en-US" sz="2000" dirty="0"/>
              <a:t>的可遺傳性</a:t>
            </a:r>
            <a:r>
              <a:rPr lang="en-US" altLang="zh-TW" sz="2000" dirty="0"/>
              <a:t>)</a:t>
            </a:r>
            <a:r>
              <a:rPr lang="zh-TW" altLang="en-US" sz="2000" dirty="0"/>
              <a:t>，可用一個</a:t>
            </a:r>
            <a:r>
              <a:rPr lang="en-US" altLang="zh-TW" sz="2000" dirty="0"/>
              <a:t>H</a:t>
            </a:r>
            <a:r>
              <a:rPr lang="zh-TW" altLang="en-US" sz="2000" dirty="0"/>
              <a:t>的符號來代表，其簡單定義為總變異數中遺傳所佔的部分。</a:t>
            </a:r>
          </a:p>
          <a:p>
            <a:pPr marL="0" indent="0">
              <a:buNone/>
            </a:pPr>
            <a:r>
              <a:rPr lang="zh-TW" altLang="en-US" sz="2000" dirty="0" smtClean="0"/>
              <a:t>那麼</a:t>
            </a:r>
            <a:r>
              <a:rPr lang="en-US" altLang="zh-TW" sz="2000" dirty="0"/>
              <a:t>I.Q.</a:t>
            </a:r>
            <a:r>
              <a:rPr lang="zh-TW" altLang="en-US" sz="2000" dirty="0"/>
              <a:t>到底有多少的可遺傳性？遺傳學家透過測量環境與遺傳分別對</a:t>
            </a:r>
            <a:r>
              <a:rPr lang="en-US" altLang="zh-TW" sz="2000" dirty="0"/>
              <a:t>I.Q.</a:t>
            </a:r>
            <a:r>
              <a:rPr lang="zh-TW" altLang="en-US" sz="2000" dirty="0"/>
              <a:t>成績的總變異數，來估計</a:t>
            </a:r>
            <a:r>
              <a:rPr lang="en-US" altLang="zh-TW" sz="2000" dirty="0"/>
              <a:t>I.Q.</a:t>
            </a:r>
            <a:r>
              <a:rPr lang="zh-TW" altLang="en-US" sz="2000" dirty="0"/>
              <a:t>的可遺傳性。而環境對</a:t>
            </a:r>
            <a:r>
              <a:rPr lang="en-US" altLang="zh-TW" sz="2000" dirty="0"/>
              <a:t>I.Q.</a:t>
            </a:r>
            <a:r>
              <a:rPr lang="zh-TW" altLang="en-US" sz="2000" dirty="0"/>
              <a:t>成績的變異數，則可透過比較那些一同養育同卵雙胞胎的</a:t>
            </a:r>
            <a:r>
              <a:rPr lang="en-US" altLang="zh-TW" sz="2000" dirty="0"/>
              <a:t>I.Q.</a:t>
            </a:r>
            <a:r>
              <a:rPr lang="zh-TW" altLang="en-US" sz="2000" dirty="0"/>
              <a:t>成績，與那些分開養育的同卵雙胞胎的</a:t>
            </a:r>
            <a:r>
              <a:rPr lang="en-US" altLang="zh-TW" sz="2000" dirty="0"/>
              <a:t>I.Q.</a:t>
            </a:r>
            <a:r>
              <a:rPr lang="zh-TW" altLang="en-US" sz="2000" dirty="0"/>
              <a:t>成績來衡量。而遺傳的影響，則可比較那些一同養育的同卵雙胞胎</a:t>
            </a:r>
            <a:r>
              <a:rPr lang="en-US" altLang="zh-TW" sz="2000" dirty="0"/>
              <a:t>(100%</a:t>
            </a:r>
            <a:r>
              <a:rPr lang="zh-TW" altLang="en-US" sz="2000" dirty="0"/>
              <a:t>在遺傳上相等</a:t>
            </a:r>
            <a:r>
              <a:rPr lang="en-US" altLang="zh-TW" sz="2000" dirty="0"/>
              <a:t>)</a:t>
            </a:r>
            <a:r>
              <a:rPr lang="zh-TW" altLang="en-US" sz="2000" dirty="0"/>
              <a:t>的</a:t>
            </a:r>
            <a:r>
              <a:rPr lang="en-US" altLang="zh-TW" sz="2000" dirty="0"/>
              <a:t>I.Q.</a:t>
            </a:r>
            <a:r>
              <a:rPr lang="zh-TW" altLang="en-US" sz="2000" dirty="0"/>
              <a:t>成績，與那些一同養育之異卵雙胞胎個體</a:t>
            </a:r>
            <a:r>
              <a:rPr lang="en-US" altLang="zh-TW" sz="2000" dirty="0"/>
              <a:t>(</a:t>
            </a:r>
            <a:r>
              <a:rPr lang="zh-TW" altLang="en-US" sz="2000" dirty="0"/>
              <a:t>只有</a:t>
            </a:r>
            <a:r>
              <a:rPr lang="en-US" altLang="zh-TW" sz="2000" dirty="0"/>
              <a:t>50%</a:t>
            </a:r>
            <a:r>
              <a:rPr lang="zh-TW" altLang="en-US" sz="2000" dirty="0"/>
              <a:t>在遺傳上相等</a:t>
            </a:r>
            <a:r>
              <a:rPr lang="en-US" altLang="zh-TW" sz="2000" dirty="0"/>
              <a:t>)</a:t>
            </a:r>
            <a:r>
              <a:rPr lang="zh-TW" altLang="en-US" sz="2000" dirty="0"/>
              <a:t>的</a:t>
            </a:r>
            <a:r>
              <a:rPr lang="en-US" altLang="zh-TW" sz="2000" dirty="0"/>
              <a:t>I.Q.</a:t>
            </a:r>
            <a:r>
              <a:rPr lang="zh-TW" altLang="en-US" sz="2000" dirty="0"/>
              <a:t>成績。因此任何差異就可歸因於遺傳的影響，因為雙胞胎有共同的親代環境</a:t>
            </a:r>
            <a:r>
              <a:rPr lang="en-US" altLang="zh-TW" sz="2000" dirty="0"/>
              <a:t>(</a:t>
            </a:r>
            <a:r>
              <a:rPr lang="zh-TW" altLang="en-US" sz="2000" dirty="0"/>
              <a:t>相同的母親子宮環境</a:t>
            </a:r>
            <a:r>
              <a:rPr lang="en-US" altLang="zh-TW" sz="2000" dirty="0"/>
              <a:t>)</a:t>
            </a:r>
            <a:r>
              <a:rPr lang="zh-TW" altLang="en-US" sz="2000" dirty="0"/>
              <a:t>，與相同的養育環境。因此，當同卵雙胞胎比異卵雙胞胎具有更多的相同表徵時，其差異就可能是遺傳的因素。</a:t>
            </a:r>
          </a:p>
          <a:p>
            <a:pPr marL="0" indent="0">
              <a:buNone/>
            </a:pPr>
            <a:r>
              <a:rPr lang="zh-TW" altLang="en-US" sz="2000" dirty="0" smtClean="0"/>
              <a:t>以前</a:t>
            </a:r>
            <a:r>
              <a:rPr lang="zh-TW" altLang="en-US" sz="2000" dirty="0"/>
              <a:t>進行的這類「雙胞胎研究」，研究人員一致認為</a:t>
            </a:r>
            <a:r>
              <a:rPr lang="en-US" altLang="zh-TW" sz="2000" dirty="0"/>
              <a:t>I.Q.</a:t>
            </a:r>
            <a:r>
              <a:rPr lang="zh-TW" altLang="en-US" sz="2000" dirty="0"/>
              <a:t>具高度的可遺傳性，其</a:t>
            </a:r>
            <a:r>
              <a:rPr lang="en-US" altLang="zh-TW" sz="2000" dirty="0"/>
              <a:t>H</a:t>
            </a:r>
            <a:r>
              <a:rPr lang="zh-TW" altLang="en-US" sz="2000" dirty="0"/>
              <a:t>值一般都可達</a:t>
            </a:r>
            <a:r>
              <a:rPr lang="en-US" altLang="zh-TW" sz="2000" dirty="0"/>
              <a:t>0.7(</a:t>
            </a:r>
            <a:r>
              <a:rPr lang="zh-TW" altLang="en-US" sz="2000" dirty="0"/>
              <a:t>這是非常高的數值</a:t>
            </a:r>
            <a:r>
              <a:rPr lang="en-US" altLang="zh-TW" sz="2000" dirty="0"/>
              <a:t>)</a:t>
            </a:r>
            <a:r>
              <a:rPr lang="zh-TW" altLang="en-US" sz="2000" dirty="0"/>
              <a:t>。在當時看起來並不特別引人注意的一件事是，幾乎所有參加研究的雙胞胎都來自中產階級或是富有的家庭。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82353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solidFill>
                  <a:schemeClr val="accent6">
                    <a:lumMod val="50000"/>
                  </a:schemeClr>
                </a:solidFill>
              </a:rPr>
              <a:t>今日的</a:t>
            </a:r>
            <a:r>
              <a:rPr lang="zh-TW" altLang="zh-TW" dirty="0" smtClean="0">
                <a:solidFill>
                  <a:schemeClr val="accent6">
                    <a:lumMod val="50000"/>
                  </a:schemeClr>
                </a:solidFill>
              </a:rPr>
              <a:t>生物學</a:t>
            </a:r>
            <a:endParaRPr lang="zh-TW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solidFill>
            <a:srgbClr val="D9CEC2"/>
          </a:solidFill>
        </p:spPr>
        <p:txBody>
          <a:bodyPr/>
          <a:lstStyle/>
          <a:p>
            <a:pPr marL="0" indent="0">
              <a:buNone/>
            </a:pPr>
            <a:r>
              <a:rPr lang="en-US" altLang="zh-TW" sz="2000" dirty="0"/>
              <a:t>I.Q.</a:t>
            </a:r>
            <a:r>
              <a:rPr lang="zh-TW" altLang="en-US" sz="2000" dirty="0"/>
              <a:t>的研究被證明是有爭議的，因為當比較不同社會或種族的群組時，所得的</a:t>
            </a:r>
            <a:r>
              <a:rPr lang="en-US" altLang="zh-TW" sz="2000" dirty="0"/>
              <a:t>I.Q.</a:t>
            </a:r>
            <a:r>
              <a:rPr lang="zh-TW" altLang="en-US" sz="2000" dirty="0"/>
              <a:t>成績相當不同。是何種因素使貧窮兒童的</a:t>
            </a:r>
            <a:r>
              <a:rPr lang="en-US" altLang="zh-TW" sz="2000" dirty="0"/>
              <a:t>I.Q.</a:t>
            </a:r>
            <a:r>
              <a:rPr lang="zh-TW" altLang="en-US" sz="2000" dirty="0"/>
              <a:t>成績低於中產階級或富有家庭的兒童？這種不同也導致了頗具爭議的看法，認為貧窮兒童在遺傳上是較低下的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 marL="0" indent="0">
              <a:buNone/>
            </a:pPr>
            <a:r>
              <a:rPr lang="zh-TW" altLang="en-US" sz="2000" dirty="0"/>
              <a:t>這種有點粗糙的結論是正確的嗎</a:t>
            </a:r>
            <a:r>
              <a:rPr lang="en-US" altLang="zh-TW" sz="2000" dirty="0"/>
              <a:t>?</a:t>
            </a:r>
            <a:r>
              <a:rPr lang="zh-TW" altLang="en-US" sz="2000" dirty="0"/>
              <a:t>如要正確判斷，我們必須聚焦於一件事實，這些測量</a:t>
            </a:r>
            <a:r>
              <a:rPr lang="en-US" altLang="zh-TW" sz="2000" dirty="0"/>
              <a:t>I.Q.</a:t>
            </a:r>
            <a:r>
              <a:rPr lang="zh-TW" altLang="en-US" sz="2000" dirty="0"/>
              <a:t>可遺傳性的研究，都提出了一個關鍵的假設，而這個假設卻被一個專精於此類研究的族群遺傳學家強烈反對。此假設是，環境不會影響基因的表現，因此共變異數對</a:t>
            </a:r>
            <a:r>
              <a:rPr lang="en-US" altLang="zh-TW" sz="2000" dirty="0"/>
              <a:t>I.Q.</a:t>
            </a:r>
            <a:r>
              <a:rPr lang="zh-TW" altLang="en-US" sz="2000" dirty="0"/>
              <a:t>成績的總變異數並沒有影響－也就是說共變異數對</a:t>
            </a:r>
            <a:r>
              <a:rPr lang="en-US" altLang="zh-TW" sz="2000" dirty="0"/>
              <a:t>H</a:t>
            </a:r>
            <a:r>
              <a:rPr lang="zh-TW" altLang="en-US" sz="2000" dirty="0"/>
              <a:t>值的貢獻為為</a:t>
            </a:r>
            <a:r>
              <a:rPr lang="en-US" altLang="zh-TW" sz="2000" dirty="0"/>
              <a:t>0</a:t>
            </a:r>
            <a:r>
              <a:rPr lang="zh-TW" altLang="en-US" sz="2000" dirty="0"/>
              <a:t>。</a:t>
            </a:r>
          </a:p>
          <a:p>
            <a:pPr marL="0" indent="0">
              <a:buNone/>
            </a:pPr>
            <a:r>
              <a:rPr lang="zh-TW" altLang="en-US" sz="2000" dirty="0" smtClean="0"/>
              <a:t>因此</a:t>
            </a:r>
            <a:r>
              <a:rPr lang="zh-TW" altLang="en-US" sz="2000" dirty="0"/>
              <a:t>有人進行研究來直接評估此項假設是否正確。很重要的，它被直截了當地證明是錯誤的</a:t>
            </a:r>
            <a:r>
              <a:rPr lang="zh-TW" altLang="en-US" sz="2000" dirty="0" smtClean="0"/>
              <a:t>。</a:t>
            </a:r>
            <a:endParaRPr lang="zh-TW" altLang="en-US" sz="20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41</a:t>
            </a:fld>
            <a:endParaRPr lang="en-US" altLang="zh-TW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202" y="4669978"/>
            <a:ext cx="2216698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7341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solidFill>
                  <a:schemeClr val="accent6">
                    <a:lumMod val="50000"/>
                  </a:schemeClr>
                </a:solidFill>
              </a:rPr>
              <a:t>今日的</a:t>
            </a:r>
            <a:r>
              <a:rPr lang="zh-TW" altLang="zh-TW" dirty="0" smtClean="0">
                <a:solidFill>
                  <a:schemeClr val="accent6">
                    <a:lumMod val="50000"/>
                  </a:schemeClr>
                </a:solidFill>
              </a:rPr>
              <a:t>生物學</a:t>
            </a:r>
            <a:endParaRPr lang="zh-TW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solidFill>
            <a:srgbClr val="D9CEC2"/>
          </a:solidFill>
        </p:spPr>
        <p:txBody>
          <a:bodyPr/>
          <a:lstStyle/>
          <a:p>
            <a:pPr marL="0" indent="0">
              <a:buNone/>
            </a:pPr>
            <a:r>
              <a:rPr lang="zh-TW" altLang="en-US" sz="2000" dirty="0" smtClean="0"/>
              <a:t>於</a:t>
            </a:r>
            <a:r>
              <a:rPr lang="en-US" altLang="zh-TW" sz="2000" dirty="0"/>
              <a:t>2003</a:t>
            </a:r>
            <a:r>
              <a:rPr lang="zh-TW" altLang="en-US" sz="2000" dirty="0"/>
              <a:t>年，研究人員報導了一項在</a:t>
            </a:r>
            <a:r>
              <a:rPr lang="en-US" altLang="zh-TW" sz="2000" dirty="0"/>
              <a:t>1960s</a:t>
            </a:r>
            <a:r>
              <a:rPr lang="zh-TW" altLang="en-US" sz="2000" dirty="0"/>
              <a:t>年代進行的有關雙胞胎數據的分析。由國家衛生研究院資助的一項「國家父母親聯盟計畫」，有</a:t>
            </a:r>
            <a:r>
              <a:rPr lang="en-US" altLang="zh-TW" sz="2000" dirty="0"/>
              <a:t>50,000</a:t>
            </a:r>
            <a:r>
              <a:rPr lang="zh-TW" altLang="en-US" sz="2000" dirty="0"/>
              <a:t>個懷孕婦女參加，其中大多數是美國幾個大城市中的黑人貧窮家庭。研究人員蒐集了大量數據，並於七年之後對這些兒童進行了</a:t>
            </a:r>
            <a:r>
              <a:rPr lang="en-US" altLang="zh-TW" sz="2000" dirty="0"/>
              <a:t>I.Q.</a:t>
            </a:r>
            <a:r>
              <a:rPr lang="zh-TW" altLang="en-US" sz="2000" dirty="0"/>
              <a:t>測驗。當時並未特別設計去研究雙胞胎，但由於參加的人數很多，其中仍有許多的雙胞胎出生，共</a:t>
            </a:r>
            <a:r>
              <a:rPr lang="en-US" altLang="zh-TW" sz="2000" dirty="0"/>
              <a:t>623</a:t>
            </a:r>
            <a:r>
              <a:rPr lang="zh-TW" altLang="en-US" sz="2000" dirty="0"/>
              <a:t>對。七年後，找到其中的</a:t>
            </a:r>
            <a:r>
              <a:rPr lang="en-US" altLang="zh-TW" sz="2000" dirty="0"/>
              <a:t>320</a:t>
            </a:r>
            <a:r>
              <a:rPr lang="zh-TW" altLang="en-US" sz="2000" dirty="0"/>
              <a:t>對雙胞胎，並對他們進行了</a:t>
            </a:r>
            <a:r>
              <a:rPr lang="en-US" altLang="zh-TW" sz="2000" dirty="0"/>
              <a:t>I.Q.</a:t>
            </a:r>
            <a:r>
              <a:rPr lang="zh-TW" altLang="en-US" sz="2000" dirty="0"/>
              <a:t>測驗。這是一項很大的雙胞胎研究，也是首次針對貧窮兒童所做的</a:t>
            </a:r>
            <a:r>
              <a:rPr lang="en-US" altLang="zh-TW" sz="2000" dirty="0"/>
              <a:t>I.Q.</a:t>
            </a:r>
            <a:r>
              <a:rPr lang="zh-TW" altLang="en-US" sz="2000" dirty="0"/>
              <a:t>測驗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 marL="0" indent="0">
              <a:buNone/>
            </a:pPr>
            <a:r>
              <a:rPr lang="zh-TW" altLang="zh-TW" sz="2000" dirty="0"/>
              <a:t>當這些數據進行分析之後，所得到的結果與以前的所有報告都不同。</a:t>
            </a:r>
            <a:r>
              <a:rPr lang="en-US" altLang="zh-TW" sz="2000" dirty="0"/>
              <a:t>I.Q.</a:t>
            </a:r>
            <a:r>
              <a:rPr lang="zh-TW" altLang="zh-TW" sz="2000" dirty="0"/>
              <a:t>的可遺傳性於不同環境下是不相同的</a:t>
            </a:r>
            <a:r>
              <a:rPr lang="en-US" altLang="zh-TW" sz="2000" dirty="0"/>
              <a:t>! </a:t>
            </a:r>
            <a:r>
              <a:rPr lang="zh-TW" altLang="zh-TW" sz="2000" dirty="0"/>
              <a:t>特別值得注意的是，於貧窮環境下，基因對</a:t>
            </a:r>
            <a:r>
              <a:rPr lang="en-US" altLang="zh-TW" sz="2000" dirty="0"/>
              <a:t>I.Q.</a:t>
            </a:r>
            <a:r>
              <a:rPr lang="zh-TW" altLang="zh-TW" sz="2000" dirty="0"/>
              <a:t>的影響是非常低的，看起來似乎環境的限制會阻礙遺傳潛力的表現。特別的是，那些社會經濟地位較高的家庭，其</a:t>
            </a:r>
            <a:r>
              <a:rPr lang="en-US" altLang="zh-TW" sz="2000" dirty="0"/>
              <a:t>H = 0.72</a:t>
            </a:r>
            <a:r>
              <a:rPr lang="zh-TW" altLang="zh-TW" sz="2000" dirty="0"/>
              <a:t>，與之前的報導類似；但是對貧窮家庭養育的兒童而言，其</a:t>
            </a:r>
            <a:r>
              <a:rPr lang="en-US" altLang="zh-TW" sz="2000" dirty="0"/>
              <a:t>H = 0.10</a:t>
            </a:r>
            <a:r>
              <a:rPr lang="zh-TW" altLang="zh-TW" sz="2000" dirty="0"/>
              <a:t>，這是一個非常低的數值。一個兒童的社會經濟地位越低，則基因對其</a:t>
            </a:r>
            <a:r>
              <a:rPr lang="en-US" altLang="zh-TW" sz="2000" dirty="0"/>
              <a:t>I.Q.</a:t>
            </a:r>
            <a:r>
              <a:rPr lang="zh-TW" altLang="zh-TW" sz="2000" dirty="0"/>
              <a:t>的影響也就越低。</a:t>
            </a:r>
            <a:endParaRPr lang="zh-TW" altLang="en-US" sz="20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531180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solidFill>
                  <a:schemeClr val="accent6">
                    <a:lumMod val="50000"/>
                  </a:schemeClr>
                </a:solidFill>
              </a:rPr>
              <a:t>今日的</a:t>
            </a:r>
            <a:r>
              <a:rPr lang="zh-TW" altLang="zh-TW" dirty="0" smtClean="0">
                <a:solidFill>
                  <a:schemeClr val="accent6">
                    <a:lumMod val="50000"/>
                  </a:schemeClr>
                </a:solidFill>
              </a:rPr>
              <a:t>生物學</a:t>
            </a:r>
            <a:endParaRPr lang="zh-TW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solidFill>
            <a:srgbClr val="D9CEC2"/>
          </a:solidFill>
        </p:spPr>
        <p:txBody>
          <a:bodyPr/>
          <a:lstStyle/>
          <a:p>
            <a:pPr marL="0" indent="0">
              <a:buNone/>
            </a:pPr>
            <a:r>
              <a:rPr lang="zh-TW" altLang="en-US" sz="2000" dirty="0"/>
              <a:t>這些數據清晰地指出，在貧情的環境下，基因對</a:t>
            </a:r>
            <a:r>
              <a:rPr lang="en-US" altLang="zh-TW" sz="2000" dirty="0"/>
              <a:t>I.Q.</a:t>
            </a:r>
            <a:r>
              <a:rPr lang="zh-TW" altLang="en-US" sz="2000" dirty="0"/>
              <a:t>的影響就微乎其微了。</a:t>
            </a:r>
          </a:p>
          <a:p>
            <a:pPr marL="0" indent="0">
              <a:buNone/>
            </a:pPr>
            <a:r>
              <a:rPr lang="zh-TW" altLang="en-US" sz="2000" dirty="0" smtClean="0"/>
              <a:t>貧窮</a:t>
            </a:r>
            <a:r>
              <a:rPr lang="zh-TW" altLang="en-US" sz="2000" dirty="0"/>
              <a:t>如何影響早期兒童期的大腦？神經科學家於</a:t>
            </a:r>
            <a:r>
              <a:rPr lang="en-US" altLang="zh-TW" sz="2000" dirty="0"/>
              <a:t>2008</a:t>
            </a:r>
            <a:r>
              <a:rPr lang="zh-TW" altLang="en-US" sz="2000" dirty="0"/>
              <a:t>年提出一項報導，成長於貧窮家庭的兒童，會有營養不良，以及不健康的壓力荷爾蒙水平，二者都會妨害他們的神經發育。這些也會於其餘生中，影響他們的語言發展與記憶。</a:t>
            </a:r>
          </a:p>
          <a:p>
            <a:pPr marL="0" indent="0">
              <a:buNone/>
            </a:pPr>
            <a:r>
              <a:rPr lang="zh-TW" altLang="en-US" sz="2000" dirty="0" smtClean="0"/>
              <a:t>很</a:t>
            </a:r>
            <a:r>
              <a:rPr lang="zh-TW" altLang="en-US" sz="2000" dirty="0"/>
              <a:t>清楚的，改進貧窮兒童的生長與學習環境，可強烈影響他們的</a:t>
            </a:r>
            <a:r>
              <a:rPr lang="en-US" altLang="zh-TW" sz="2000" dirty="0"/>
              <a:t>I.Q.</a:t>
            </a:r>
            <a:r>
              <a:rPr lang="zh-TW" altLang="en-US" sz="2000" dirty="0"/>
              <a:t>成績。除此之外，這些數據也質疑那些報告中所指出的不同人種之間的</a:t>
            </a:r>
            <a:r>
              <a:rPr lang="en-US" altLang="zh-TW" sz="2000" dirty="0"/>
              <a:t>I.Q.</a:t>
            </a:r>
            <a:r>
              <a:rPr lang="zh-TW" altLang="en-US" sz="2000" dirty="0"/>
              <a:t>平均成績有所差異，其實這都只是因為貧窮所造成的，也並不是不可避免的。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14434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10.6</a:t>
            </a:r>
            <a:r>
              <a:rPr lang="zh-TW" altLang="en-US" dirty="0"/>
              <a:t>　</a:t>
            </a:r>
            <a:r>
              <a:rPr lang="zh-TW" altLang="en-US" dirty="0" smtClean="0"/>
              <a:t>共</a:t>
            </a:r>
            <a:r>
              <a:rPr lang="zh-TW" altLang="en-US" dirty="0"/>
              <a:t>顯性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6388" y="1412776"/>
            <a:ext cx="8534400" cy="2880320"/>
          </a:xfrm>
        </p:spPr>
        <p:txBody>
          <a:bodyPr/>
          <a:lstStyle/>
          <a:p>
            <a:r>
              <a:rPr lang="zh-TW" altLang="en-US" b="1" dirty="0"/>
              <a:t>共</a:t>
            </a:r>
            <a:r>
              <a:rPr lang="zh-TW" altLang="en-US" b="1" dirty="0" smtClean="0"/>
              <a:t>顯性</a:t>
            </a:r>
            <a:endParaRPr lang="en-US" altLang="zh-TW" b="1" dirty="0" smtClean="0"/>
          </a:p>
          <a:p>
            <a:pPr lvl="1"/>
            <a:r>
              <a:rPr lang="zh-TW" altLang="en-US" dirty="0"/>
              <a:t>在一個族群中，一個基因可能具有超過</a:t>
            </a:r>
            <a:r>
              <a:rPr lang="zh-TW" altLang="en-US" dirty="0" smtClean="0"/>
              <a:t>二個</a:t>
            </a:r>
            <a:r>
              <a:rPr lang="zh-TW" altLang="en-US" dirty="0"/>
              <a:t>以上的等位</a:t>
            </a:r>
            <a:r>
              <a:rPr lang="zh-TW" altLang="en-US" dirty="0" smtClean="0"/>
              <a:t>基因</a:t>
            </a:r>
            <a:endParaRPr lang="en-US" altLang="zh-TW" dirty="0" smtClean="0"/>
          </a:p>
          <a:p>
            <a:pPr lvl="2"/>
            <a:r>
              <a:rPr lang="zh-TW" altLang="en-US" dirty="0"/>
              <a:t>當個體為異型</a:t>
            </a:r>
            <a:r>
              <a:rPr lang="zh-TW" altLang="en-US" dirty="0" smtClean="0"/>
              <a:t>合子時</a:t>
            </a:r>
            <a:r>
              <a:rPr lang="zh-TW" altLang="en-US" dirty="0"/>
              <a:t>，沒有所謂的顯性等位</a:t>
            </a:r>
            <a:r>
              <a:rPr lang="zh-TW" altLang="en-US" dirty="0" smtClean="0"/>
              <a:t>基因，二者</a:t>
            </a:r>
            <a:r>
              <a:rPr lang="zh-TW" altLang="en-US" dirty="0"/>
              <a:t>所控制</a:t>
            </a:r>
            <a:r>
              <a:rPr lang="zh-TW" altLang="en-US" dirty="0" smtClean="0"/>
              <a:t>的表徵都可表現出來</a:t>
            </a:r>
            <a:endParaRPr lang="en-US" altLang="zh-TW" dirty="0" smtClean="0"/>
          </a:p>
          <a:p>
            <a:pPr lvl="2"/>
            <a:r>
              <a:rPr lang="zh-TW" altLang="en-US" dirty="0"/>
              <a:t>這種現象就稱為</a:t>
            </a:r>
            <a:r>
              <a:rPr lang="zh-TW" altLang="en-US" b="1" dirty="0"/>
              <a:t>共</a:t>
            </a:r>
            <a:r>
              <a:rPr lang="zh-TW" altLang="en-US" b="1" dirty="0" smtClean="0"/>
              <a:t>顯性</a:t>
            </a:r>
            <a:endParaRPr lang="en-US" altLang="zh-TW" b="1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44</a:t>
            </a:fld>
            <a:endParaRPr lang="en-US" altLang="zh-TW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44131"/>
            <a:ext cx="3850010" cy="260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619672" y="6277962"/>
            <a:ext cx="3134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002060"/>
                </a:solidFill>
                <a:latin typeface="+mj-ea"/>
                <a:ea typeface="+mj-ea"/>
              </a:rPr>
              <a:t>圖 </a:t>
            </a:r>
            <a:r>
              <a:rPr lang="en-US" altLang="zh-TW" b="1" dirty="0">
                <a:solidFill>
                  <a:srgbClr val="002060"/>
                </a:solidFill>
                <a:latin typeface="+mj-ea"/>
                <a:ea typeface="+mj-ea"/>
              </a:rPr>
              <a:t>10.18</a:t>
            </a:r>
            <a:r>
              <a:rPr lang="zh-TW" altLang="en-US" b="1" dirty="0">
                <a:solidFill>
                  <a:srgbClr val="002060"/>
                </a:solidFill>
                <a:latin typeface="+mj-ea"/>
                <a:ea typeface="+mj-ea"/>
              </a:rPr>
              <a:t>　體色型式的共顯性</a:t>
            </a:r>
            <a:endParaRPr lang="zh-TW" altLang="en-US" b="1" dirty="0">
              <a:solidFill>
                <a:srgbClr val="00206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629006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10.6</a:t>
            </a:r>
            <a:r>
              <a:rPr lang="zh-TW" altLang="en-US" dirty="0"/>
              <a:t>　</a:t>
            </a:r>
            <a:r>
              <a:rPr lang="zh-TW" altLang="en-US" dirty="0" smtClean="0"/>
              <a:t>等</a:t>
            </a:r>
            <a:r>
              <a:rPr lang="zh-TW" altLang="en-US" dirty="0"/>
              <a:t>位基因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人類的 </a:t>
            </a:r>
            <a:r>
              <a:rPr lang="en-US" altLang="zh-TW" dirty="0"/>
              <a:t>ABO </a:t>
            </a:r>
            <a:r>
              <a:rPr lang="zh-TW" altLang="en-US" dirty="0"/>
              <a:t>血型，也具有多於一個</a:t>
            </a:r>
            <a:r>
              <a:rPr lang="zh-TW" altLang="en-US" dirty="0" smtClean="0"/>
              <a:t>以上的</a:t>
            </a:r>
            <a:r>
              <a:rPr lang="zh-TW" altLang="en-US" dirty="0"/>
              <a:t>顯性等位</a:t>
            </a:r>
            <a:r>
              <a:rPr lang="zh-TW" altLang="en-US" dirty="0" smtClean="0"/>
              <a:t>基因</a:t>
            </a:r>
            <a:endParaRPr lang="en-US" altLang="zh-TW" dirty="0" smtClean="0"/>
          </a:p>
          <a:p>
            <a:pPr lvl="1"/>
            <a:r>
              <a:rPr lang="zh-TW" altLang="en-US" dirty="0"/>
              <a:t>此基因可編碼出一個酵素</a:t>
            </a:r>
            <a:r>
              <a:rPr lang="zh-TW" altLang="en-US" dirty="0" smtClean="0"/>
              <a:t>，將</a:t>
            </a:r>
            <a:r>
              <a:rPr lang="zh-TW" altLang="en-US" dirty="0"/>
              <a:t>糖分子加到紅血球細胞的脂質</a:t>
            </a:r>
            <a:r>
              <a:rPr lang="zh-TW" altLang="en-US" dirty="0" smtClean="0"/>
              <a:t>上</a:t>
            </a:r>
            <a:endParaRPr lang="en-US" altLang="zh-TW" dirty="0" smtClean="0"/>
          </a:p>
          <a:p>
            <a:pPr lvl="1"/>
            <a:r>
              <a:rPr lang="zh-TW" altLang="en-US" dirty="0"/>
              <a:t>這些</a:t>
            </a:r>
            <a:r>
              <a:rPr lang="zh-TW" altLang="en-US" dirty="0" smtClean="0"/>
              <a:t>糖分子</a:t>
            </a:r>
            <a:r>
              <a:rPr lang="zh-TW" altLang="en-US" dirty="0"/>
              <a:t>可在免疫系統中作為辨識的</a:t>
            </a:r>
            <a:r>
              <a:rPr lang="zh-TW" altLang="en-US" dirty="0" smtClean="0"/>
              <a:t>標記</a:t>
            </a:r>
            <a:endParaRPr lang="en-US" altLang="zh-TW" dirty="0" smtClean="0"/>
          </a:p>
          <a:p>
            <a:pPr lvl="1"/>
            <a:r>
              <a:rPr lang="zh-TW" altLang="en-US" dirty="0"/>
              <a:t>酵素的</a:t>
            </a:r>
            <a:r>
              <a:rPr lang="zh-TW" altLang="en-US" dirty="0"/>
              <a:t>基因具有三個等位基因</a:t>
            </a:r>
            <a:r>
              <a:rPr lang="zh-TW" altLang="en-US" dirty="0" smtClean="0"/>
              <a:t>：</a:t>
            </a:r>
            <a:r>
              <a:rPr lang="en-US" altLang="zh-TW" i="1" dirty="0" smtClean="0"/>
              <a:t>I</a:t>
            </a:r>
            <a:r>
              <a:rPr lang="en-US" altLang="zh-TW" i="1" baseline="30000" dirty="0" smtClean="0"/>
              <a:t>A</a:t>
            </a:r>
            <a:r>
              <a:rPr lang="zh-TW" altLang="en-US" dirty="0" smtClean="0"/>
              <a:t>、</a:t>
            </a:r>
            <a:r>
              <a:rPr lang="en-US" altLang="zh-TW" i="1" dirty="0" smtClean="0"/>
              <a:t>I</a:t>
            </a:r>
            <a:r>
              <a:rPr lang="en-US" altLang="zh-TW" i="1" baseline="30000" dirty="0" smtClean="0"/>
              <a:t>B</a:t>
            </a:r>
            <a:r>
              <a:rPr lang="zh-TW" altLang="en-US" i="1" baseline="30000" dirty="0" smtClean="0"/>
              <a:t> </a:t>
            </a:r>
            <a:r>
              <a:rPr lang="zh-TW" altLang="en-US" dirty="0" smtClean="0"/>
              <a:t>和 </a:t>
            </a:r>
            <a:r>
              <a:rPr lang="en-US" altLang="zh-TW" i="1" dirty="0" smtClean="0"/>
              <a:t>I</a:t>
            </a:r>
            <a:endParaRPr lang="en-US" altLang="zh-TW" dirty="0" smtClean="0"/>
          </a:p>
          <a:p>
            <a:pPr lvl="2"/>
            <a:r>
              <a:rPr lang="zh-TW" altLang="en-US" dirty="0"/>
              <a:t>三個等位</a:t>
            </a:r>
            <a:r>
              <a:rPr lang="zh-TW" altLang="en-US" dirty="0" smtClean="0"/>
              <a:t>基因的</a:t>
            </a:r>
            <a:r>
              <a:rPr lang="zh-TW" altLang="en-US" dirty="0"/>
              <a:t>不同組合</a:t>
            </a:r>
            <a:r>
              <a:rPr lang="zh-TW" altLang="en-US" dirty="0" smtClean="0"/>
              <a:t>產生四</a:t>
            </a:r>
            <a:r>
              <a:rPr lang="zh-TW" altLang="en-US" dirty="0"/>
              <a:t>種不同的血液表現型</a:t>
            </a:r>
            <a:r>
              <a:rPr lang="en-US" altLang="zh-TW" dirty="0" smtClean="0"/>
              <a:t>(A</a:t>
            </a:r>
            <a:r>
              <a:rPr lang="zh-TW" altLang="en-US" dirty="0" smtClean="0"/>
              <a:t>、 </a:t>
            </a:r>
            <a:r>
              <a:rPr lang="en-US" altLang="zh-TW" dirty="0" smtClean="0"/>
              <a:t>B</a:t>
            </a:r>
            <a:r>
              <a:rPr lang="zh-TW" altLang="en-US" dirty="0"/>
              <a:t> 、 </a:t>
            </a:r>
            <a:r>
              <a:rPr lang="en-US" altLang="zh-TW" dirty="0" smtClean="0"/>
              <a:t>AB</a:t>
            </a:r>
            <a:r>
              <a:rPr lang="zh-TW" altLang="en-US" dirty="0" smtClean="0"/>
              <a:t> 和 </a:t>
            </a:r>
            <a:r>
              <a:rPr lang="en-US" altLang="zh-TW" dirty="0" smtClean="0"/>
              <a:t>O)</a:t>
            </a:r>
          </a:p>
          <a:p>
            <a:pPr lvl="2"/>
            <a:r>
              <a:rPr lang="en-US" altLang="zh-TW" i="1" dirty="0"/>
              <a:t>I</a:t>
            </a:r>
            <a:r>
              <a:rPr lang="en-US" altLang="zh-TW" i="1" baseline="30000" dirty="0"/>
              <a:t>A</a:t>
            </a:r>
            <a:r>
              <a:rPr lang="en-US" altLang="zh-TW" dirty="0" smtClean="0"/>
              <a:t> </a:t>
            </a:r>
            <a:r>
              <a:rPr lang="zh-TW" altLang="en-US" dirty="0"/>
              <a:t>與 </a:t>
            </a:r>
            <a:r>
              <a:rPr lang="en-US" altLang="zh-TW" i="1" dirty="0"/>
              <a:t>I</a:t>
            </a:r>
            <a:r>
              <a:rPr lang="en-US" altLang="zh-TW" i="1" baseline="30000" dirty="0"/>
              <a:t>B</a:t>
            </a:r>
            <a:r>
              <a:rPr lang="en-US" altLang="zh-TW" dirty="0" smtClean="0"/>
              <a:t> </a:t>
            </a:r>
            <a:r>
              <a:rPr lang="zh-TW" altLang="en-US" dirty="0"/>
              <a:t>二者對 </a:t>
            </a:r>
            <a:r>
              <a:rPr lang="en-US" altLang="zh-TW" i="1" dirty="0" err="1"/>
              <a:t>i</a:t>
            </a:r>
            <a:r>
              <a:rPr lang="en-US" altLang="zh-TW" dirty="0"/>
              <a:t> </a:t>
            </a:r>
            <a:r>
              <a:rPr lang="zh-TW" altLang="en-US" dirty="0"/>
              <a:t>而言，表現出</a:t>
            </a:r>
            <a:r>
              <a:rPr lang="zh-TW" altLang="en-US" dirty="0" smtClean="0"/>
              <a:t>顯性</a:t>
            </a:r>
            <a:r>
              <a:rPr lang="zh-TW" altLang="en-US" dirty="0"/>
              <a:t>，因為 </a:t>
            </a:r>
            <a:r>
              <a:rPr lang="en-US" altLang="zh-TW" i="1" dirty="0"/>
              <a:t>I</a:t>
            </a:r>
            <a:r>
              <a:rPr lang="en-US" altLang="zh-TW" i="1" baseline="30000" dirty="0"/>
              <a:t>A</a:t>
            </a:r>
            <a:r>
              <a:rPr lang="en-US" altLang="zh-TW" dirty="0" smtClean="0"/>
              <a:t> </a:t>
            </a:r>
            <a:r>
              <a:rPr lang="zh-TW" altLang="en-US" dirty="0"/>
              <a:t>與 </a:t>
            </a:r>
            <a:r>
              <a:rPr lang="en-US" altLang="zh-TW" i="1" dirty="0"/>
              <a:t>I</a:t>
            </a:r>
            <a:r>
              <a:rPr lang="en-US" altLang="zh-TW" i="1" baseline="30000" dirty="0"/>
              <a:t>B</a:t>
            </a:r>
            <a:r>
              <a:rPr lang="en-US" altLang="zh-TW" dirty="0" smtClean="0"/>
              <a:t> </a:t>
            </a:r>
            <a:r>
              <a:rPr lang="zh-TW" altLang="en-US" dirty="0"/>
              <a:t>二者都能添加糖分子，而 </a:t>
            </a:r>
            <a:r>
              <a:rPr lang="en-US" altLang="zh-TW" i="1" dirty="0" err="1" smtClean="0"/>
              <a:t>i</a:t>
            </a:r>
            <a:r>
              <a:rPr lang="zh-TW" altLang="en-US" dirty="0" smtClean="0"/>
              <a:t>則</a:t>
            </a:r>
            <a:r>
              <a:rPr lang="zh-TW" altLang="en-US" dirty="0"/>
              <a:t>否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828694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800" dirty="0"/>
              <a:t>10.19</a:t>
            </a:r>
            <a:r>
              <a:rPr lang="zh-TW" altLang="en-US" sz="2800" dirty="0"/>
              <a:t>　控制 </a:t>
            </a:r>
            <a:r>
              <a:rPr lang="en-US" altLang="zh-TW" sz="2800" dirty="0"/>
              <a:t>ABO </a:t>
            </a:r>
            <a:r>
              <a:rPr lang="zh-TW" altLang="en-US" sz="2800" dirty="0"/>
              <a:t>血型之複等位基因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46</a:t>
            </a:fld>
            <a:endParaRPr lang="en-US" altLang="zh-TW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805" y="1340768"/>
            <a:ext cx="600075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4550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10.6</a:t>
            </a:r>
            <a:r>
              <a:rPr lang="zh-TW" altLang="en-US" dirty="0"/>
              <a:t>　</a:t>
            </a:r>
            <a:r>
              <a:rPr lang="zh-TW" altLang="en-US" dirty="0" smtClean="0"/>
              <a:t>表</a:t>
            </a:r>
            <a:r>
              <a:rPr lang="zh-TW" altLang="en-US" dirty="0"/>
              <a:t>觀遺傳學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表觀</a:t>
            </a:r>
            <a:r>
              <a:rPr lang="zh-TW" altLang="en-US" dirty="0" smtClean="0"/>
              <a:t>遺傳學專門</a:t>
            </a:r>
            <a:r>
              <a:rPr lang="zh-TW" altLang="en-US" dirty="0"/>
              <a:t>研究在不改變 </a:t>
            </a:r>
            <a:r>
              <a:rPr lang="en-US" altLang="zh-TW" dirty="0"/>
              <a:t>DNA </a:t>
            </a:r>
            <a:r>
              <a:rPr lang="zh-TW" altLang="en-US" dirty="0"/>
              <a:t>的</a:t>
            </a:r>
            <a:r>
              <a:rPr lang="zh-TW" altLang="en-US" dirty="0" smtClean="0"/>
              <a:t>序列</a:t>
            </a:r>
            <a:r>
              <a:rPr lang="zh-TW" altLang="en-US" dirty="0"/>
              <a:t>的狀況下，外表型的改變可以從一個</a:t>
            </a:r>
            <a:r>
              <a:rPr lang="zh-TW" altLang="en-US" dirty="0" smtClean="0"/>
              <a:t>細胞</a:t>
            </a:r>
            <a:r>
              <a:rPr lang="zh-TW" altLang="en-US" dirty="0"/>
              <a:t>世代遺傳給下一個細胞</a:t>
            </a:r>
            <a:r>
              <a:rPr lang="zh-TW" altLang="en-US" dirty="0" smtClean="0"/>
              <a:t>世代</a:t>
            </a:r>
            <a:endParaRPr lang="en-US" altLang="zh-TW" dirty="0" smtClean="0"/>
          </a:p>
          <a:p>
            <a:pPr marL="790575" lvl="1" indent="-333375">
              <a:buNone/>
            </a:pPr>
            <a:r>
              <a:rPr lang="en-US" altLang="zh-TW" dirty="0"/>
              <a:t>1. </a:t>
            </a:r>
            <a:r>
              <a:rPr lang="zh-TW" altLang="en-US" dirty="0"/>
              <a:t>化學修飾 </a:t>
            </a:r>
            <a:r>
              <a:rPr lang="en-US" altLang="zh-TW" dirty="0"/>
              <a:t>DNA </a:t>
            </a:r>
            <a:r>
              <a:rPr lang="zh-TW" altLang="en-US" dirty="0"/>
              <a:t>的鹼基 </a:t>
            </a:r>
            <a:r>
              <a:rPr lang="en-US" altLang="zh-TW" dirty="0"/>
              <a:t>(DNA </a:t>
            </a:r>
            <a:r>
              <a:rPr lang="zh-TW" altLang="en-US" dirty="0"/>
              <a:t>甲基</a:t>
            </a:r>
            <a:r>
              <a:rPr lang="zh-TW" altLang="en-US" dirty="0" smtClean="0"/>
              <a:t>化</a:t>
            </a:r>
            <a:r>
              <a:rPr lang="en-US" altLang="zh-TW" dirty="0" smtClean="0"/>
              <a:t>)</a:t>
            </a:r>
          </a:p>
          <a:p>
            <a:pPr marL="790575" lvl="1" indent="-333375">
              <a:buNone/>
            </a:pPr>
            <a:r>
              <a:rPr lang="en-US" altLang="zh-TW" dirty="0" smtClean="0"/>
              <a:t>2</a:t>
            </a:r>
            <a:r>
              <a:rPr lang="en-US" altLang="zh-TW" dirty="0"/>
              <a:t>. </a:t>
            </a:r>
            <a:r>
              <a:rPr lang="zh-TW" altLang="en-US" dirty="0"/>
              <a:t>化學修飾組</a:t>
            </a:r>
            <a:r>
              <a:rPr lang="zh-TW" altLang="en-US" dirty="0" smtClean="0"/>
              <a:t>蛋白，</a:t>
            </a:r>
            <a:r>
              <a:rPr lang="zh-TW" altLang="en-US" dirty="0"/>
              <a:t>這是一種可供 </a:t>
            </a:r>
            <a:r>
              <a:rPr lang="en-US" altLang="zh-TW" dirty="0"/>
              <a:t>DNA </a:t>
            </a:r>
            <a:r>
              <a:rPr lang="zh-TW" altLang="en-US" dirty="0"/>
              <a:t>長鏈分子</a:t>
            </a:r>
            <a:r>
              <a:rPr lang="zh-TW" altLang="en-US" dirty="0" smtClean="0"/>
              <a:t>纏繞的</a:t>
            </a:r>
            <a:r>
              <a:rPr lang="zh-TW" altLang="en-US" dirty="0"/>
              <a:t>一種蛋白質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47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638373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10.20</a:t>
            </a:r>
            <a:r>
              <a:rPr lang="zh-TW" altLang="en-US" sz="2800" dirty="0"/>
              <a:t>　利用 </a:t>
            </a:r>
            <a:r>
              <a:rPr lang="en-US" altLang="zh-TW" sz="2800" dirty="0"/>
              <a:t>DNA </a:t>
            </a:r>
            <a:r>
              <a:rPr lang="zh-TW" altLang="en-US" sz="2800" dirty="0"/>
              <a:t>甲基化來進行表觀遺傳的修飾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48</a:t>
            </a:fld>
            <a:endParaRPr lang="en-US" altLang="zh-TW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61245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149080"/>
            <a:ext cx="61150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5772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10.7</a:t>
            </a:r>
            <a:r>
              <a:rPr lang="zh-TW" altLang="en-US" dirty="0"/>
              <a:t>　</a:t>
            </a:r>
            <a:r>
              <a:rPr lang="zh-TW" altLang="en-US" dirty="0" smtClean="0"/>
              <a:t>遺傳</a:t>
            </a:r>
            <a:r>
              <a:rPr lang="zh-TW" altLang="en-US" dirty="0"/>
              <a:t>的染色體學說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sv-SE" dirty="0"/>
              <a:t>洒</a:t>
            </a:r>
            <a:r>
              <a:rPr lang="zh-TW" altLang="sv-SE" dirty="0" smtClean="0"/>
              <a:t>吞於 </a:t>
            </a:r>
            <a:r>
              <a:rPr lang="sv-SE" altLang="zh-TW" dirty="0"/>
              <a:t>1902 </a:t>
            </a:r>
            <a:r>
              <a:rPr lang="zh-TW" altLang="sv-SE" dirty="0"/>
              <a:t>年首次</a:t>
            </a:r>
            <a:r>
              <a:rPr lang="zh-TW" altLang="sv-SE" dirty="0" smtClean="0"/>
              <a:t>提</a:t>
            </a:r>
            <a:r>
              <a:rPr lang="zh-TW" altLang="en-US" dirty="0" smtClean="0"/>
              <a:t>出</a:t>
            </a:r>
            <a:r>
              <a:rPr lang="zh-TW" altLang="en-US" b="1" dirty="0" smtClean="0"/>
              <a:t>遺傳</a:t>
            </a:r>
            <a:r>
              <a:rPr lang="zh-TW" altLang="en-US" b="1" dirty="0"/>
              <a:t>的染色體</a:t>
            </a:r>
            <a:r>
              <a:rPr lang="zh-TW" altLang="en-US" b="1" dirty="0" smtClean="0"/>
              <a:t>學說</a:t>
            </a:r>
            <a:endParaRPr lang="en-US" altLang="zh-TW" b="1" dirty="0" smtClean="0"/>
          </a:p>
          <a:p>
            <a:r>
              <a:rPr lang="zh-TW" altLang="en-US" dirty="0"/>
              <a:t>有一些片段的證據支持洒吞的</a:t>
            </a:r>
            <a:r>
              <a:rPr lang="zh-TW" altLang="en-US" dirty="0" smtClean="0"/>
              <a:t>學說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減數分裂</a:t>
            </a:r>
            <a:r>
              <a:rPr lang="zh-TW" altLang="en-US" dirty="0"/>
              <a:t>時相似的染色體會</a:t>
            </a:r>
            <a:r>
              <a:rPr lang="zh-TW" altLang="en-US" dirty="0" smtClean="0"/>
              <a:t>配對</a:t>
            </a:r>
            <a:endParaRPr lang="en-US" altLang="zh-TW" dirty="0" smtClean="0"/>
          </a:p>
          <a:p>
            <a:pPr lvl="1"/>
            <a:r>
              <a:rPr lang="zh-TW" altLang="en-US" dirty="0"/>
              <a:t>生殖時會有精子與卵二</a:t>
            </a:r>
            <a:r>
              <a:rPr lang="zh-TW" altLang="en-US" dirty="0" smtClean="0"/>
              <a:t>個細胞</a:t>
            </a:r>
            <a:r>
              <a:rPr lang="zh-TW" altLang="en-US" dirty="0"/>
              <a:t>的</a:t>
            </a:r>
            <a:r>
              <a:rPr lang="zh-TW" altLang="en-US" dirty="0" smtClean="0"/>
              <a:t>融合</a:t>
            </a:r>
            <a:endParaRPr lang="en-US" altLang="zh-TW" dirty="0" smtClean="0"/>
          </a:p>
          <a:p>
            <a:pPr lvl="2"/>
            <a:r>
              <a:rPr lang="zh-TW" altLang="en-US" dirty="0"/>
              <a:t>配子則只有一個拷貝的</a:t>
            </a:r>
            <a:r>
              <a:rPr lang="zh-TW" altLang="en-US" dirty="0" smtClean="0"/>
              <a:t>遺傳</a:t>
            </a:r>
            <a:r>
              <a:rPr lang="zh-TW" altLang="en-US" dirty="0"/>
              <a:t>因子</a:t>
            </a:r>
            <a:endParaRPr lang="en-US" altLang="zh-TW" dirty="0" smtClean="0"/>
          </a:p>
          <a:p>
            <a:pPr lvl="2"/>
            <a:r>
              <a:rPr lang="zh-TW" altLang="en-US" dirty="0" smtClean="0"/>
              <a:t>精子</a:t>
            </a:r>
            <a:r>
              <a:rPr lang="zh-TW" altLang="en-US" dirty="0"/>
              <a:t>只含有非常少的細胞質，</a:t>
            </a:r>
            <a:r>
              <a:rPr lang="zh-TW" altLang="en-US" dirty="0" smtClean="0"/>
              <a:t>暗示遺傳</a:t>
            </a:r>
            <a:r>
              <a:rPr lang="zh-TW" altLang="en-US" dirty="0"/>
              <a:t>物質一定是在此配子的細胞核</a:t>
            </a:r>
            <a:r>
              <a:rPr lang="zh-TW" altLang="en-US" dirty="0" smtClean="0"/>
              <a:t>內</a:t>
            </a:r>
            <a:endParaRPr lang="en-US" altLang="zh-TW" dirty="0" smtClean="0"/>
          </a:p>
          <a:p>
            <a:pPr lvl="1"/>
            <a:r>
              <a:rPr lang="zh-TW" altLang="en-US" dirty="0"/>
              <a:t>染色體於減數分裂於</a:t>
            </a:r>
            <a:r>
              <a:rPr lang="zh-TW" altLang="en-US" dirty="0" smtClean="0"/>
              <a:t>減數分裂</a:t>
            </a:r>
            <a:r>
              <a:rPr lang="zh-TW" altLang="en-US" dirty="0"/>
              <a:t>時分離與獨立分配的特性，正是孟德爾遺傳模式的主要特徵</a:t>
            </a:r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2"/>
            <a:endParaRPr lang="en-US" altLang="zh-TW" dirty="0" smtClean="0"/>
          </a:p>
          <a:p>
            <a:pPr lvl="1"/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49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28836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10.3</a:t>
            </a:r>
            <a:r>
              <a:rPr lang="zh-TW" altLang="en-US" sz="2800" dirty="0"/>
              <a:t>　孟德爾如何進行他的實驗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5</a:t>
            </a:fld>
            <a:endParaRPr lang="en-US" altLang="zh-TW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43" y="1178446"/>
            <a:ext cx="2461039" cy="2502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78446"/>
            <a:ext cx="2461039" cy="554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4411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10.7</a:t>
            </a:r>
            <a:r>
              <a:rPr lang="zh-TW" altLang="en-US" dirty="0"/>
              <a:t>　摩根的白眼果蠅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6388" y="1412776"/>
            <a:ext cx="8534400" cy="5149949"/>
          </a:xfrm>
        </p:spPr>
        <p:txBody>
          <a:bodyPr/>
          <a:lstStyle/>
          <a:p>
            <a:r>
              <a:rPr lang="en-US" altLang="zh-TW" dirty="0" smtClean="0"/>
              <a:t>1910</a:t>
            </a:r>
            <a:r>
              <a:rPr lang="zh-TW" altLang="en-US" dirty="0" smtClean="0"/>
              <a:t>年摩根研究果蠅時</a:t>
            </a:r>
            <a:r>
              <a:rPr lang="zh-TW" altLang="en-US" dirty="0"/>
              <a:t>，</a:t>
            </a:r>
            <a:r>
              <a:rPr lang="zh-TW" altLang="en-US" dirty="0" smtClean="0"/>
              <a:t>發現一隻突變</a:t>
            </a:r>
            <a:r>
              <a:rPr lang="zh-TW" altLang="en-US" dirty="0"/>
              <a:t>的雄性果蠅，</a:t>
            </a:r>
            <a:r>
              <a:rPr lang="zh-TW" altLang="en-US" dirty="0" smtClean="0"/>
              <a:t>其眼睛</a:t>
            </a:r>
            <a:r>
              <a:rPr lang="zh-TW" altLang="en-US" dirty="0"/>
              <a:t>是白色的，而非正常的</a:t>
            </a:r>
            <a:r>
              <a:rPr lang="zh-TW" altLang="en-US" dirty="0" smtClean="0"/>
              <a:t>紅色</a:t>
            </a:r>
            <a:endParaRPr lang="en-US" altLang="zh-TW" dirty="0" smtClean="0"/>
          </a:p>
          <a:p>
            <a:pPr lvl="1"/>
            <a:r>
              <a:rPr lang="zh-TW" altLang="en-US" dirty="0"/>
              <a:t>摩根</a:t>
            </a:r>
            <a:r>
              <a:rPr lang="zh-TW" altLang="en-US" dirty="0" smtClean="0"/>
              <a:t>決定</a:t>
            </a:r>
            <a:r>
              <a:rPr lang="zh-TW" altLang="en-US" dirty="0"/>
              <a:t>要對此新特徵進行研究，</a:t>
            </a:r>
            <a:r>
              <a:rPr lang="zh-TW" altLang="en-US" dirty="0" smtClean="0"/>
              <a:t>看看</a:t>
            </a:r>
            <a:r>
              <a:rPr lang="zh-TW" altLang="en-US" dirty="0"/>
              <a:t>牠是否符合孟德爾的遺傳</a:t>
            </a:r>
            <a:r>
              <a:rPr lang="zh-TW" altLang="en-US" dirty="0" smtClean="0"/>
              <a:t>學說</a:t>
            </a:r>
            <a:endParaRPr lang="en-US" altLang="zh-TW" dirty="0" smtClean="0"/>
          </a:p>
          <a:p>
            <a:pPr lvl="2"/>
            <a:r>
              <a:rPr lang="zh-TW" altLang="en-US" dirty="0"/>
              <a:t>白眼的突變雄果蠅與正常雌性果蠅</a:t>
            </a:r>
            <a:r>
              <a:rPr lang="zh-TW" altLang="en-US" dirty="0" smtClean="0"/>
              <a:t>雜交</a:t>
            </a:r>
            <a:endParaRPr lang="en-US" altLang="zh-TW" dirty="0" smtClean="0"/>
          </a:p>
          <a:p>
            <a:pPr lvl="2"/>
            <a:r>
              <a:rPr lang="zh-TW" altLang="en-US" dirty="0" smtClean="0"/>
              <a:t>實驗證實，果蠅眼色的</a:t>
            </a:r>
            <a:r>
              <a:rPr lang="zh-TW" altLang="en-US" dirty="0"/>
              <a:t>基因會分離</a:t>
            </a:r>
            <a:r>
              <a:rPr lang="zh-TW" altLang="en-US" dirty="0" smtClean="0"/>
              <a:t>，所有</a:t>
            </a:r>
            <a:r>
              <a:rPr lang="zh-TW" altLang="en-US" dirty="0"/>
              <a:t>的 </a:t>
            </a:r>
            <a:r>
              <a:rPr lang="en-US" altLang="zh-TW" dirty="0"/>
              <a:t>F</a:t>
            </a:r>
            <a:r>
              <a:rPr lang="en-US" altLang="zh-TW" baseline="-25000" dirty="0"/>
              <a:t>1</a:t>
            </a:r>
            <a:r>
              <a:rPr lang="en-US" altLang="zh-TW" dirty="0"/>
              <a:t> </a:t>
            </a:r>
            <a:r>
              <a:rPr lang="zh-TW" altLang="en-US" dirty="0" smtClean="0"/>
              <a:t>後代都</a:t>
            </a:r>
            <a:r>
              <a:rPr lang="zh-TW" altLang="en-US" dirty="0"/>
              <a:t>是</a:t>
            </a:r>
            <a:r>
              <a:rPr lang="zh-TW" altLang="en-US" dirty="0" smtClean="0"/>
              <a:t>紅眼</a:t>
            </a:r>
            <a:endParaRPr lang="en-US" altLang="zh-TW" dirty="0" smtClean="0"/>
          </a:p>
          <a:p>
            <a:pPr lvl="2"/>
            <a:r>
              <a:rPr lang="zh-TW" altLang="en-US" dirty="0"/>
              <a:t>然而，其結果</a:t>
            </a:r>
            <a:r>
              <a:rPr lang="zh-TW" altLang="en-US" dirty="0" smtClean="0"/>
              <a:t>又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有些奇怪－所有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的</a:t>
            </a:r>
            <a:r>
              <a:rPr lang="zh-TW" altLang="en-US" dirty="0"/>
              <a:t>白眼 </a:t>
            </a:r>
            <a:r>
              <a:rPr lang="en-US" altLang="zh-TW" dirty="0"/>
              <a:t>F</a:t>
            </a:r>
            <a:r>
              <a:rPr lang="en-US" altLang="zh-TW" baseline="-25000" dirty="0"/>
              <a:t>2</a:t>
            </a:r>
            <a:r>
              <a:rPr lang="en-US" altLang="zh-TW" dirty="0"/>
              <a:t> </a:t>
            </a:r>
            <a:r>
              <a:rPr lang="zh-TW" altLang="en-US" dirty="0" smtClean="0"/>
              <a:t>果蠅都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是</a:t>
            </a:r>
            <a:r>
              <a:rPr lang="zh-TW" altLang="en-US" dirty="0"/>
              <a:t>雄性的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50</a:t>
            </a:fld>
            <a:endParaRPr lang="en-US" altLang="zh-TW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509120"/>
            <a:ext cx="3716693" cy="217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3359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10.7</a:t>
            </a:r>
            <a:r>
              <a:rPr lang="zh-TW" altLang="en-US" dirty="0"/>
              <a:t>　</a:t>
            </a:r>
            <a:r>
              <a:rPr lang="zh-TW" altLang="en-US" dirty="0" smtClean="0"/>
              <a:t>性</a:t>
            </a:r>
            <a:r>
              <a:rPr lang="zh-TW" altLang="en-US" dirty="0"/>
              <a:t>聯</a:t>
            </a:r>
            <a:r>
              <a:rPr lang="zh-TW" altLang="en-US" dirty="0" smtClean="0"/>
              <a:t>的特質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此謎團的解答與性別</a:t>
            </a:r>
            <a:r>
              <a:rPr lang="zh-TW" altLang="en-US" dirty="0" smtClean="0"/>
              <a:t>有關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於</a:t>
            </a:r>
            <a:r>
              <a:rPr lang="zh-TW" altLang="en-US" dirty="0"/>
              <a:t>果蠅，</a:t>
            </a:r>
            <a:r>
              <a:rPr lang="zh-TW" altLang="en-US" dirty="0" smtClean="0"/>
              <a:t>其性別</a:t>
            </a:r>
            <a:r>
              <a:rPr lang="zh-TW" altLang="en-US" dirty="0"/>
              <a:t>取決於個體內所含的一個特殊染色體</a:t>
            </a:r>
            <a:r>
              <a:rPr lang="zh-TW" altLang="en-US" dirty="0" smtClean="0"/>
              <a:t>數目</a:t>
            </a:r>
            <a:r>
              <a:rPr lang="zh-TW" altLang="en-US" dirty="0"/>
              <a:t>，</a:t>
            </a:r>
            <a:r>
              <a:rPr lang="en-US" altLang="zh-TW" b="1" dirty="0"/>
              <a:t>X </a:t>
            </a:r>
            <a:r>
              <a:rPr lang="zh-TW" altLang="en-US" b="1" dirty="0" smtClean="0"/>
              <a:t>染色體</a:t>
            </a:r>
            <a:endParaRPr lang="en-US" altLang="zh-TW" b="1" dirty="0" smtClean="0"/>
          </a:p>
          <a:p>
            <a:pPr lvl="2"/>
            <a:r>
              <a:rPr lang="zh-TW" altLang="en-US" dirty="0"/>
              <a:t>含有 </a:t>
            </a:r>
            <a:r>
              <a:rPr lang="en-US" altLang="zh-TW" dirty="0"/>
              <a:t>2 </a:t>
            </a:r>
            <a:r>
              <a:rPr lang="zh-TW" altLang="en-US" dirty="0" smtClean="0"/>
              <a:t>個</a:t>
            </a:r>
            <a:r>
              <a:rPr lang="en-US" altLang="zh-TW" dirty="0" smtClean="0"/>
              <a:t>X </a:t>
            </a:r>
            <a:r>
              <a:rPr lang="zh-TW" altLang="en-US" dirty="0"/>
              <a:t>染色體，則為</a:t>
            </a:r>
            <a:r>
              <a:rPr lang="zh-TW" altLang="en-US" dirty="0" smtClean="0"/>
              <a:t>雌性</a:t>
            </a:r>
            <a:endParaRPr lang="en-US" altLang="zh-TW" dirty="0" smtClean="0"/>
          </a:p>
          <a:p>
            <a:pPr lvl="2"/>
            <a:r>
              <a:rPr lang="zh-TW" altLang="en-US" dirty="0" smtClean="0"/>
              <a:t>於</a:t>
            </a:r>
            <a:r>
              <a:rPr lang="zh-TW" altLang="en-US" dirty="0"/>
              <a:t>雄性果蠅</a:t>
            </a:r>
            <a:r>
              <a:rPr lang="zh-TW" altLang="en-US" dirty="0" smtClean="0"/>
              <a:t>，</a:t>
            </a:r>
            <a:r>
              <a:rPr lang="en-US" altLang="zh-TW" dirty="0" smtClean="0"/>
              <a:t>X </a:t>
            </a:r>
            <a:r>
              <a:rPr lang="zh-TW" altLang="en-US" dirty="0"/>
              <a:t>染色體可與一個較大且不</a:t>
            </a:r>
            <a:r>
              <a:rPr lang="zh-TW" altLang="en-US" dirty="0" smtClean="0"/>
              <a:t>相似的 </a:t>
            </a:r>
            <a:r>
              <a:rPr lang="en-US" altLang="zh-TW" b="1" dirty="0"/>
              <a:t>Y </a:t>
            </a:r>
            <a:r>
              <a:rPr lang="zh-TW" altLang="en-US" b="1" dirty="0"/>
              <a:t>染色體</a:t>
            </a:r>
            <a:r>
              <a:rPr lang="zh-TW" altLang="en-US" dirty="0" smtClean="0"/>
              <a:t>配對</a:t>
            </a:r>
            <a:endParaRPr lang="en-US" altLang="zh-TW" dirty="0" smtClean="0"/>
          </a:p>
          <a:p>
            <a:pPr lvl="1"/>
            <a:r>
              <a:rPr lang="zh-TW" altLang="en-US" dirty="0"/>
              <a:t>摩根的謎題解答在於，導致果蠅產生</a:t>
            </a:r>
            <a:r>
              <a:rPr lang="zh-TW" altLang="en-US" dirty="0" smtClean="0"/>
              <a:t>白眼表徵</a:t>
            </a:r>
            <a:r>
              <a:rPr lang="zh-TW" altLang="en-US" dirty="0"/>
              <a:t>的基因位於 </a:t>
            </a:r>
            <a:r>
              <a:rPr lang="en-US" altLang="zh-TW" dirty="0"/>
              <a:t>X </a:t>
            </a:r>
            <a:r>
              <a:rPr lang="zh-TW" altLang="en-US" dirty="0"/>
              <a:t>染色體</a:t>
            </a:r>
            <a:r>
              <a:rPr lang="zh-TW" altLang="en-US" dirty="0" smtClean="0"/>
              <a:t>上</a:t>
            </a:r>
            <a:endParaRPr lang="en-US" altLang="zh-TW" dirty="0" smtClean="0"/>
          </a:p>
          <a:p>
            <a:pPr lvl="2"/>
            <a:r>
              <a:rPr lang="zh-TW" altLang="en-US" dirty="0"/>
              <a:t>一個表徵的基因</a:t>
            </a:r>
            <a:r>
              <a:rPr lang="zh-TW" altLang="en-US" dirty="0" smtClean="0"/>
              <a:t>，如果</a:t>
            </a:r>
            <a:r>
              <a:rPr lang="zh-TW" altLang="en-US" dirty="0"/>
              <a:t>位於性染色體上，則稱之為</a:t>
            </a:r>
            <a:r>
              <a:rPr lang="zh-TW" altLang="en-US" b="1" dirty="0"/>
              <a:t>性聯的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51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918399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3312368" cy="2592288"/>
          </a:xfrm>
        </p:spPr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10.22</a:t>
            </a:r>
            <a:r>
              <a:rPr lang="zh-TW" altLang="en-US" sz="2800" dirty="0"/>
              <a:t>　摩根的實驗展示了性聯的染色體基礎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52</a:t>
            </a:fld>
            <a:endParaRPr lang="en-US" altLang="zh-TW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"/>
            <a:ext cx="3691338" cy="672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6538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10.7</a:t>
            </a:r>
            <a:r>
              <a:rPr lang="zh-TW" altLang="en-US" dirty="0"/>
              <a:t>　</a:t>
            </a:r>
            <a:r>
              <a:rPr lang="zh-TW" altLang="en-US" dirty="0" smtClean="0"/>
              <a:t>染色體</a:t>
            </a:r>
            <a:r>
              <a:rPr lang="zh-TW" altLang="en-US" dirty="0"/>
              <a:t>是孟德爾</a:t>
            </a:r>
            <a:r>
              <a:rPr lang="zh-TW" altLang="en-US" dirty="0" smtClean="0"/>
              <a:t>遺傳的</a:t>
            </a:r>
            <a:r>
              <a:rPr lang="zh-TW" altLang="en-US" dirty="0"/>
              <a:t>媒介物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摩根的實驗首次清楚的</a:t>
            </a:r>
            <a:r>
              <a:rPr lang="zh-TW" altLang="en-US" dirty="0" smtClean="0"/>
              <a:t>證實，</a:t>
            </a:r>
            <a:r>
              <a:rPr lang="zh-TW" altLang="en-US" dirty="0"/>
              <a:t>決定</a:t>
            </a:r>
            <a:r>
              <a:rPr lang="zh-TW" altLang="en-US" dirty="0" smtClean="0"/>
              <a:t>孟德爾</a:t>
            </a:r>
            <a:r>
              <a:rPr lang="zh-TW" altLang="en-US" dirty="0"/>
              <a:t>表徵的基因是位於染色體上面，正如同洒</a:t>
            </a:r>
            <a:r>
              <a:rPr lang="zh-TW" altLang="en-US" dirty="0" smtClean="0"/>
              <a:t>吞之前</a:t>
            </a:r>
            <a:r>
              <a:rPr lang="zh-TW" altLang="en-US" dirty="0"/>
              <a:t>所建議</a:t>
            </a:r>
            <a:r>
              <a:rPr lang="zh-TW" altLang="en-US" dirty="0" smtClean="0"/>
              <a:t>的</a:t>
            </a:r>
            <a:endParaRPr lang="en-US" altLang="zh-TW" dirty="0" smtClean="0"/>
          </a:p>
          <a:p>
            <a:r>
              <a:rPr lang="zh-TW" altLang="en-US" dirty="0" smtClean="0"/>
              <a:t>表徵</a:t>
            </a:r>
            <a:r>
              <a:rPr lang="zh-TW" altLang="en-US" dirty="0"/>
              <a:t>的獨立分配，</a:t>
            </a:r>
            <a:r>
              <a:rPr lang="zh-TW" altLang="en-US" dirty="0" smtClean="0"/>
              <a:t>其實是</a:t>
            </a:r>
            <a:r>
              <a:rPr lang="zh-TW" altLang="en-US" dirty="0"/>
              <a:t>由於</a:t>
            </a:r>
            <a:r>
              <a:rPr lang="zh-TW" altLang="en-US" dirty="0" smtClean="0"/>
              <a:t>染色體的</a:t>
            </a:r>
            <a:r>
              <a:rPr lang="zh-TW" altLang="en-US" dirty="0"/>
              <a:t>獨立分配而造成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53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5914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10.7</a:t>
            </a:r>
            <a:r>
              <a:rPr lang="zh-TW" altLang="en-US" dirty="0"/>
              <a:t>　連鎖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6388" y="1412776"/>
            <a:ext cx="4697660" cy="5184576"/>
          </a:xfrm>
        </p:spPr>
        <p:txBody>
          <a:bodyPr/>
          <a:lstStyle/>
          <a:p>
            <a:pPr>
              <a:spcBef>
                <a:spcPts val="700"/>
              </a:spcBef>
            </a:pPr>
            <a:r>
              <a:rPr lang="zh-TW" altLang="en-US" dirty="0"/>
              <a:t>相距很靠近的基因，同步發生分離的現象</a:t>
            </a:r>
            <a:r>
              <a:rPr lang="zh-TW" altLang="en-US" dirty="0" smtClean="0"/>
              <a:t>，稱</a:t>
            </a:r>
            <a:r>
              <a:rPr lang="zh-TW" altLang="en-US" dirty="0"/>
              <a:t>之為</a:t>
            </a:r>
            <a:r>
              <a:rPr lang="zh-TW" altLang="en-US" dirty="0" smtClean="0"/>
              <a:t>連鎖</a:t>
            </a:r>
            <a:endParaRPr lang="en-US" altLang="zh-TW" dirty="0" smtClean="0"/>
          </a:p>
          <a:p>
            <a:pPr lvl="1">
              <a:spcBef>
                <a:spcPts val="700"/>
              </a:spcBef>
            </a:pPr>
            <a:r>
              <a:rPr lang="zh-TW" altLang="en-US" dirty="0"/>
              <a:t>二個基因在染色體</a:t>
            </a:r>
            <a:r>
              <a:rPr lang="zh-TW" altLang="en-US" dirty="0"/>
              <a:t>上</a:t>
            </a:r>
            <a:r>
              <a:rPr lang="zh-TW" altLang="en-US" dirty="0" smtClean="0"/>
              <a:t>發生互換的</a:t>
            </a:r>
            <a:r>
              <a:rPr lang="zh-TW" altLang="en-US" dirty="0"/>
              <a:t>機率就會很高</a:t>
            </a:r>
            <a:r>
              <a:rPr lang="zh-TW" altLang="en-US" dirty="0" smtClean="0"/>
              <a:t>，</a:t>
            </a:r>
            <a:endParaRPr lang="en-US" altLang="zh-TW" dirty="0" smtClean="0"/>
          </a:p>
          <a:p>
            <a:pPr lvl="2">
              <a:spcBef>
                <a:spcPts val="700"/>
              </a:spcBef>
            </a:pPr>
            <a:r>
              <a:rPr lang="zh-TW" altLang="en-US" dirty="0" smtClean="0"/>
              <a:t>出現</a:t>
            </a:r>
            <a:r>
              <a:rPr lang="zh-TW" altLang="en-US" dirty="0"/>
              <a:t>獨立分配的</a:t>
            </a:r>
            <a:r>
              <a:rPr lang="zh-TW" altLang="en-US" dirty="0" smtClean="0"/>
              <a:t>現象</a:t>
            </a:r>
            <a:endParaRPr lang="en-US" altLang="zh-TW" dirty="0" smtClean="0"/>
          </a:p>
          <a:p>
            <a:pPr lvl="1">
              <a:spcBef>
                <a:spcPts val="700"/>
              </a:spcBef>
            </a:pPr>
            <a:r>
              <a:rPr lang="zh-TW" altLang="en-US" dirty="0"/>
              <a:t>二個基因</a:t>
            </a:r>
            <a:r>
              <a:rPr lang="zh-TW" altLang="en-US" dirty="0" smtClean="0"/>
              <a:t>彼此</a:t>
            </a:r>
            <a:r>
              <a:rPr lang="zh-TW" altLang="en-US" dirty="0"/>
              <a:t>非常靠近，它們在染色體分離時永遠是</a:t>
            </a:r>
            <a:r>
              <a:rPr lang="zh-TW" altLang="en-US" dirty="0" smtClean="0"/>
              <a:t>連結在</a:t>
            </a:r>
            <a:r>
              <a:rPr lang="zh-TW" altLang="en-US" dirty="0"/>
              <a:t>一起同步</a:t>
            </a:r>
            <a:r>
              <a:rPr lang="zh-TW" altLang="en-US" dirty="0" smtClean="0"/>
              <a:t>進行</a:t>
            </a:r>
            <a:endParaRPr lang="en-US" altLang="zh-TW" dirty="0" smtClean="0"/>
          </a:p>
          <a:p>
            <a:pPr lvl="2">
              <a:spcBef>
                <a:spcPts val="700"/>
              </a:spcBef>
            </a:pPr>
            <a:r>
              <a:rPr lang="zh-TW" altLang="en-US" dirty="0" smtClean="0"/>
              <a:t>遺傳同步</a:t>
            </a:r>
            <a:r>
              <a:rPr lang="zh-TW" altLang="en-US" dirty="0"/>
              <a:t>進行的</a:t>
            </a:r>
            <a:endParaRPr lang="en-US" altLang="zh-TW" dirty="0" smtClean="0"/>
          </a:p>
          <a:p>
            <a:pPr lvl="1">
              <a:spcBef>
                <a:spcPts val="700"/>
              </a:spcBef>
            </a:pP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54</a:t>
            </a:fld>
            <a:endParaRPr lang="en-US" altLang="zh-TW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74" y="1196751"/>
            <a:ext cx="3614941" cy="523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6794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10.8</a:t>
            </a:r>
            <a:r>
              <a:rPr lang="zh-TW" altLang="en-US" dirty="0"/>
              <a:t>　人類染色體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人類</a:t>
            </a:r>
            <a:r>
              <a:rPr lang="zh-TW" altLang="en-US" dirty="0"/>
              <a:t>染色體的正確</a:t>
            </a:r>
            <a:r>
              <a:rPr lang="zh-TW" altLang="en-US" dirty="0" smtClean="0"/>
              <a:t>數目為 </a:t>
            </a:r>
            <a:r>
              <a:rPr lang="en-US" altLang="zh-TW" dirty="0" smtClean="0"/>
              <a:t>46 </a:t>
            </a:r>
            <a:r>
              <a:rPr lang="zh-TW" altLang="en-US" dirty="0"/>
              <a:t>個染色體，其在減數分裂中形成</a:t>
            </a:r>
            <a:r>
              <a:rPr lang="en-US" altLang="zh-TW" dirty="0"/>
              <a:t>23</a:t>
            </a:r>
            <a:r>
              <a:rPr lang="zh-TW" altLang="en-US" dirty="0" smtClean="0"/>
              <a:t>對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無論</a:t>
            </a:r>
            <a:r>
              <a:rPr lang="zh-TW" altLang="en-US" dirty="0"/>
              <a:t>男性或女性，</a:t>
            </a:r>
            <a:r>
              <a:rPr lang="en-US" altLang="zh-TW" dirty="0"/>
              <a:t>22 </a:t>
            </a:r>
            <a:r>
              <a:rPr lang="zh-TW" altLang="en-US" dirty="0" smtClean="0"/>
              <a:t>對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為</a:t>
            </a:r>
            <a:r>
              <a:rPr lang="zh-TW" altLang="en-US" dirty="0"/>
              <a:t>大小與外型相似</a:t>
            </a:r>
            <a:r>
              <a:rPr lang="zh-TW" altLang="en-US" dirty="0" smtClean="0"/>
              <a:t>的成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對</a:t>
            </a:r>
            <a:r>
              <a:rPr lang="zh-TW" altLang="en-US" dirty="0"/>
              <a:t>染色體，稱之為</a:t>
            </a:r>
            <a:r>
              <a:rPr lang="zh-TW" altLang="en-US" b="1" dirty="0"/>
              <a:t>體</a:t>
            </a:r>
            <a:r>
              <a:rPr lang="zh-TW" altLang="en-US" b="1" dirty="0" smtClean="0"/>
              <a:t>染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色體</a:t>
            </a:r>
            <a:endParaRPr lang="en-US" altLang="zh-TW" b="1" dirty="0" smtClean="0"/>
          </a:p>
          <a:p>
            <a:pPr lvl="1"/>
            <a:r>
              <a:rPr lang="zh-TW" altLang="en-US" dirty="0"/>
              <a:t>剩下的 </a:t>
            </a:r>
            <a:r>
              <a:rPr lang="en-US" altLang="zh-TW" dirty="0"/>
              <a:t>2 </a:t>
            </a:r>
            <a:r>
              <a:rPr lang="zh-TW" altLang="en-US" dirty="0"/>
              <a:t>個染色體－</a:t>
            </a:r>
            <a:r>
              <a:rPr lang="zh-TW" altLang="en-US" dirty="0" smtClean="0"/>
              <a:t>稱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之</a:t>
            </a:r>
            <a:r>
              <a:rPr lang="zh-TW" altLang="en-US" dirty="0"/>
              <a:t>為</a:t>
            </a:r>
            <a:r>
              <a:rPr lang="zh-TW" altLang="en-US" b="1" dirty="0" smtClean="0"/>
              <a:t>性染色體</a:t>
            </a:r>
            <a:endParaRPr lang="en-US" altLang="zh-TW" b="1" dirty="0" smtClean="0"/>
          </a:p>
          <a:p>
            <a:pPr lvl="2"/>
            <a:r>
              <a:rPr lang="zh-TW" altLang="en-US" dirty="0"/>
              <a:t>女性的性染色體</a:t>
            </a:r>
            <a:r>
              <a:rPr lang="zh-TW" altLang="en-US" dirty="0" smtClean="0"/>
              <a:t>為</a:t>
            </a:r>
            <a:r>
              <a:rPr lang="en-US" altLang="zh-TW" dirty="0"/>
              <a:t>XX</a:t>
            </a:r>
            <a:r>
              <a:rPr lang="zh-TW" altLang="en-US" dirty="0" smtClean="0"/>
              <a:t>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男性</a:t>
            </a:r>
            <a:r>
              <a:rPr lang="zh-TW" altLang="en-US" dirty="0"/>
              <a:t>則為 </a:t>
            </a:r>
            <a:r>
              <a:rPr lang="en-US" altLang="zh-TW" dirty="0" smtClean="0"/>
              <a:t>XY</a:t>
            </a:r>
          </a:p>
          <a:p>
            <a:pPr lvl="2"/>
            <a:r>
              <a:rPr lang="en-US" altLang="zh-TW" dirty="0"/>
              <a:t>Y </a:t>
            </a:r>
            <a:r>
              <a:rPr lang="zh-TW" altLang="en-US" dirty="0" smtClean="0"/>
              <a:t>染色體決定</a:t>
            </a:r>
            <a:r>
              <a:rPr lang="zh-TW" altLang="en-US" dirty="0"/>
              <a:t>「男性」相關的基因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55</a:t>
            </a:fld>
            <a:endParaRPr lang="en-US" altLang="zh-TW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324" y="2060848"/>
            <a:ext cx="3760121" cy="388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1676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10.8</a:t>
            </a:r>
            <a:r>
              <a:rPr lang="zh-TW" altLang="en-US" dirty="0"/>
              <a:t>　</a:t>
            </a:r>
            <a:r>
              <a:rPr lang="zh-TW" altLang="en-US" dirty="0" smtClean="0"/>
              <a:t>染色體</a:t>
            </a:r>
            <a:r>
              <a:rPr lang="zh-TW" altLang="en-US" dirty="0"/>
              <a:t>未分離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一些人類最顯著的遺傳缺陷，來自於</a:t>
            </a:r>
            <a:r>
              <a:rPr lang="zh-TW" altLang="en-US" dirty="0" smtClean="0"/>
              <a:t>減數分裂</a:t>
            </a:r>
            <a:r>
              <a:rPr lang="zh-TW" altLang="en-US" dirty="0"/>
              <a:t>時，染色體的分配發生</a:t>
            </a:r>
            <a:r>
              <a:rPr lang="zh-TW" altLang="en-US" dirty="0" smtClean="0"/>
              <a:t>問題</a:t>
            </a:r>
            <a:endParaRPr lang="en-US" altLang="zh-TW" dirty="0" smtClean="0"/>
          </a:p>
          <a:p>
            <a:pPr lvl="1"/>
            <a:r>
              <a:rPr lang="zh-TW" altLang="en-US" dirty="0"/>
              <a:t>於</a:t>
            </a:r>
            <a:r>
              <a:rPr lang="zh-TW" altLang="en-US" dirty="0" smtClean="0"/>
              <a:t>減數分裂 </a:t>
            </a:r>
            <a:r>
              <a:rPr lang="en-US" altLang="zh-TW" dirty="0"/>
              <a:t>I </a:t>
            </a:r>
            <a:r>
              <a:rPr lang="zh-TW" altLang="en-US" dirty="0"/>
              <a:t>或 </a:t>
            </a:r>
            <a:r>
              <a:rPr lang="en-US" altLang="zh-TW" dirty="0"/>
              <a:t>II</a:t>
            </a:r>
            <a:r>
              <a:rPr lang="zh-TW" altLang="en-US" dirty="0"/>
              <a:t>，染色體如不能正確分離，就</a:t>
            </a:r>
            <a:r>
              <a:rPr lang="zh-TW" altLang="en-US" dirty="0" smtClean="0"/>
              <a:t>稱為</a:t>
            </a:r>
            <a:r>
              <a:rPr lang="zh-TW" altLang="en-US" dirty="0"/>
              <a:t>染色體未</a:t>
            </a:r>
            <a:r>
              <a:rPr lang="zh-TW" altLang="en-US" dirty="0" smtClean="0"/>
              <a:t>分離</a:t>
            </a:r>
            <a:endParaRPr lang="en-US" altLang="zh-TW" dirty="0" smtClean="0"/>
          </a:p>
          <a:p>
            <a:pPr lvl="2"/>
            <a:r>
              <a:rPr lang="zh-TW" altLang="en-US" dirty="0" smtClean="0"/>
              <a:t>可</a:t>
            </a:r>
            <a:r>
              <a:rPr lang="zh-TW" altLang="en-US" dirty="0"/>
              <a:t>導致</a:t>
            </a:r>
            <a:r>
              <a:rPr lang="zh-TW" altLang="en-US" b="1" dirty="0"/>
              <a:t>非整倍</a:t>
            </a:r>
            <a:r>
              <a:rPr lang="zh-TW" altLang="en-US" b="1" dirty="0" smtClean="0"/>
              <a:t>體</a:t>
            </a:r>
            <a:r>
              <a:rPr lang="zh-TW" altLang="en-US" dirty="0" smtClean="0"/>
              <a:t>的</a:t>
            </a:r>
            <a:r>
              <a:rPr lang="zh-TW" altLang="en-US" dirty="0"/>
              <a:t>出現，即</a:t>
            </a:r>
            <a:r>
              <a:rPr lang="zh-TW" altLang="en-US" dirty="0" smtClean="0"/>
              <a:t>染色體</a:t>
            </a:r>
            <a:r>
              <a:rPr lang="zh-TW" altLang="en-US" dirty="0"/>
              <a:t>數目</a:t>
            </a:r>
            <a:r>
              <a:rPr lang="zh-TW" altLang="en-US" dirty="0" smtClean="0"/>
              <a:t>異常</a:t>
            </a:r>
            <a:endParaRPr lang="en-US" altLang="zh-TW" dirty="0" smtClean="0"/>
          </a:p>
          <a:p>
            <a:pPr lvl="2"/>
            <a:r>
              <a:rPr lang="zh-TW" altLang="en-US" dirty="0"/>
              <a:t>多出</a:t>
            </a:r>
            <a:r>
              <a:rPr lang="zh-TW" altLang="en-US" dirty="0" smtClean="0"/>
              <a:t>一個拷貝會</a:t>
            </a:r>
            <a:r>
              <a:rPr lang="zh-TW" altLang="en-US" dirty="0"/>
              <a:t>出現嚴重</a:t>
            </a:r>
            <a:r>
              <a:rPr lang="zh-TW" altLang="en-US" dirty="0" smtClean="0"/>
              <a:t>的發育</a:t>
            </a:r>
            <a:r>
              <a:rPr lang="zh-TW" altLang="en-US" dirty="0"/>
              <a:t>缺陷，此種胎兒通常幾個月大的時候就</a:t>
            </a:r>
            <a:r>
              <a:rPr lang="zh-TW" altLang="en-US" dirty="0" smtClean="0"/>
              <a:t>會死亡</a:t>
            </a:r>
            <a:endParaRPr lang="en-US" altLang="zh-TW" dirty="0" smtClean="0"/>
          </a:p>
          <a:p>
            <a:pPr lvl="2"/>
            <a:r>
              <a:rPr lang="zh-TW" altLang="en-US" dirty="0" smtClean="0"/>
              <a:t>相對</a:t>
            </a:r>
            <a:r>
              <a:rPr lang="zh-TW" altLang="en-US" dirty="0"/>
              <a:t>的，多出 </a:t>
            </a:r>
            <a:r>
              <a:rPr lang="en-US" altLang="zh-TW" dirty="0"/>
              <a:t>21 </a:t>
            </a:r>
            <a:r>
              <a:rPr lang="zh-TW" altLang="en-US" dirty="0"/>
              <a:t>號染色體</a:t>
            </a:r>
            <a:r>
              <a:rPr lang="zh-TW" altLang="en-US" dirty="0" smtClean="0"/>
              <a:t>者或</a:t>
            </a:r>
            <a:r>
              <a:rPr lang="zh-TW" altLang="en-US" dirty="0"/>
              <a:t>更</a:t>
            </a:r>
            <a:r>
              <a:rPr lang="zh-TW" altLang="en-US" dirty="0" smtClean="0"/>
              <a:t>罕見</a:t>
            </a:r>
            <a:r>
              <a:rPr lang="zh-TW" altLang="en-US" dirty="0"/>
              <a:t>的 </a:t>
            </a:r>
            <a:r>
              <a:rPr lang="en-US" altLang="zh-TW" dirty="0"/>
              <a:t>22 </a:t>
            </a:r>
            <a:r>
              <a:rPr lang="zh-TW" altLang="en-US" dirty="0"/>
              <a:t>號染色體者，則可活到</a:t>
            </a:r>
            <a:r>
              <a:rPr lang="zh-TW" altLang="en-US" dirty="0" smtClean="0"/>
              <a:t>成年</a:t>
            </a:r>
            <a:endParaRPr lang="en-US" altLang="zh-TW" dirty="0" smtClean="0"/>
          </a:p>
          <a:p>
            <a:pPr lvl="3"/>
            <a:r>
              <a:rPr lang="zh-TW" altLang="en-US" sz="2400" dirty="0">
                <a:ea typeface="+mn-ea"/>
              </a:rPr>
              <a:t>這些個體發育</a:t>
            </a:r>
            <a:r>
              <a:rPr lang="zh-TW" altLang="en-US" sz="2400" dirty="0" smtClean="0">
                <a:ea typeface="+mn-ea"/>
              </a:rPr>
              <a:t>遲緩和智力</a:t>
            </a:r>
            <a:r>
              <a:rPr lang="zh-TW" altLang="en-US" sz="2400" dirty="0">
                <a:ea typeface="+mn-ea"/>
              </a:rPr>
              <a:t>發育也較</a:t>
            </a:r>
            <a:r>
              <a:rPr lang="zh-TW" altLang="en-US" sz="2400" dirty="0" smtClean="0">
                <a:ea typeface="+mn-ea"/>
              </a:rPr>
              <a:t>遲緩</a:t>
            </a:r>
            <a:endParaRPr lang="en-US" altLang="zh-TW" sz="2400" dirty="0" smtClean="0">
              <a:ea typeface="+mn-ea"/>
            </a:endParaRPr>
          </a:p>
          <a:p>
            <a:pPr lvl="3"/>
            <a:r>
              <a:rPr lang="zh-TW" altLang="en-US" sz="2400" dirty="0">
                <a:ea typeface="+mn-ea"/>
              </a:rPr>
              <a:t>唐氏</a:t>
            </a:r>
            <a:r>
              <a:rPr lang="zh-TW" altLang="en-US" sz="2400" dirty="0" smtClean="0">
                <a:ea typeface="+mn-ea"/>
              </a:rPr>
              <a:t>症是</a:t>
            </a:r>
            <a:r>
              <a:rPr lang="zh-TW" altLang="en-US" sz="2400" dirty="0">
                <a:ea typeface="+mn-ea"/>
              </a:rPr>
              <a:t>由於具有三體性的 </a:t>
            </a:r>
            <a:r>
              <a:rPr lang="en-US" altLang="zh-TW" sz="2400" dirty="0" smtClean="0">
                <a:ea typeface="+mn-ea"/>
              </a:rPr>
              <a:t>21</a:t>
            </a:r>
            <a:r>
              <a:rPr lang="zh-TW" altLang="en-US" sz="2400" dirty="0" smtClean="0">
                <a:ea typeface="+mn-ea"/>
              </a:rPr>
              <a:t>號</a:t>
            </a:r>
            <a:r>
              <a:rPr lang="zh-TW" altLang="en-US" sz="2400" dirty="0">
                <a:ea typeface="+mn-ea"/>
              </a:rPr>
              <a:t>染色體所造成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56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69345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10.25</a:t>
            </a:r>
            <a:r>
              <a:rPr lang="zh-TW" altLang="en-US" sz="2800" dirty="0"/>
              <a:t>　減數分裂後期 </a:t>
            </a:r>
            <a:r>
              <a:rPr lang="en-US" altLang="zh-TW" sz="2800" dirty="0"/>
              <a:t>I </a:t>
            </a:r>
            <a:r>
              <a:rPr lang="zh-TW" altLang="en-US" sz="2800" dirty="0"/>
              <a:t>發生的染色體未分離</a:t>
            </a:r>
            <a:endParaRPr lang="zh-TW" altLang="en-US" sz="2800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57</a:t>
            </a:fld>
            <a:endParaRPr lang="en-US" altLang="zh-TW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909" y="1238250"/>
            <a:ext cx="3816786" cy="551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2145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唐氏症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58</a:t>
            </a:fld>
            <a:endParaRPr lang="en-US" altLang="zh-TW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628800"/>
            <a:ext cx="4330468" cy="22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4783"/>
            <a:ext cx="3892870" cy="323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360040" y="4005064"/>
            <a:ext cx="3851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rgbClr val="002060"/>
                </a:solidFill>
                <a:latin typeface="+mj-ea"/>
                <a:ea typeface="+mj-ea"/>
              </a:rPr>
              <a:t>圖 </a:t>
            </a:r>
            <a:r>
              <a:rPr lang="en-US" altLang="zh-TW" b="1" dirty="0" smtClean="0">
                <a:solidFill>
                  <a:srgbClr val="002060"/>
                </a:solidFill>
                <a:latin typeface="+mj-ea"/>
                <a:ea typeface="+mj-ea"/>
              </a:rPr>
              <a:t>10.26</a:t>
            </a:r>
            <a:r>
              <a:rPr lang="zh-TW" altLang="en-US" dirty="0" smtClean="0"/>
              <a:t>　於此</a:t>
            </a:r>
            <a:r>
              <a:rPr lang="zh-TW" altLang="en-US" dirty="0"/>
              <a:t>位唐氏症男性的核型中，可以清楚的看到</a:t>
            </a:r>
            <a:r>
              <a:rPr lang="zh-TW" altLang="en-US" dirty="0" smtClean="0"/>
              <a:t>三體性</a:t>
            </a:r>
            <a:r>
              <a:rPr lang="zh-TW" altLang="en-US" dirty="0"/>
              <a:t>的第 </a:t>
            </a:r>
            <a:r>
              <a:rPr lang="en-US" altLang="zh-TW" dirty="0"/>
              <a:t>21 </a:t>
            </a:r>
            <a:r>
              <a:rPr lang="zh-TW" altLang="en-US" dirty="0"/>
              <a:t>號染色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4932040" y="4714874"/>
            <a:ext cx="3892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rgbClr val="002060"/>
                </a:solidFill>
                <a:latin typeface="+mj-ea"/>
                <a:ea typeface="+mj-ea"/>
              </a:rPr>
              <a:t>圖 </a:t>
            </a:r>
            <a:r>
              <a:rPr lang="en-US" altLang="zh-TW" b="1" dirty="0">
                <a:solidFill>
                  <a:srgbClr val="002060"/>
                </a:solidFill>
                <a:latin typeface="+mj-ea"/>
                <a:ea typeface="+mj-ea"/>
              </a:rPr>
              <a:t>10.27</a:t>
            </a:r>
            <a:r>
              <a:rPr lang="zh-TW" altLang="en-US" b="1" dirty="0">
                <a:solidFill>
                  <a:srgbClr val="002060"/>
                </a:solidFill>
                <a:latin typeface="+mj-ea"/>
                <a:ea typeface="+mj-ea"/>
              </a:rPr>
              <a:t>　母親年齡與唐氏症出生率的相關係數</a:t>
            </a:r>
            <a:endParaRPr lang="zh-TW" altLang="en-US" b="1" dirty="0">
              <a:solidFill>
                <a:srgbClr val="00206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77624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10.7</a:t>
            </a:r>
            <a:r>
              <a:rPr lang="zh-TW" altLang="en-US" dirty="0"/>
              <a:t>　</a:t>
            </a:r>
            <a:r>
              <a:rPr lang="en-US" altLang="zh-TW" dirty="0"/>
              <a:t>X </a:t>
            </a:r>
            <a:r>
              <a:rPr lang="zh-TW" altLang="en-US" dirty="0"/>
              <a:t>染色體的未分離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X </a:t>
            </a:r>
            <a:r>
              <a:rPr lang="zh-TW" altLang="en-US" dirty="0"/>
              <a:t>染色體發生未</a:t>
            </a:r>
            <a:r>
              <a:rPr lang="zh-TW" altLang="en-US" dirty="0" smtClean="0"/>
              <a:t>分離時</a:t>
            </a:r>
            <a:r>
              <a:rPr lang="zh-TW" altLang="en-US" dirty="0"/>
              <a:t>，其與精子結合後</a:t>
            </a:r>
            <a:r>
              <a:rPr lang="zh-TW" altLang="en-US" dirty="0" smtClean="0"/>
              <a:t>產生三種結果</a:t>
            </a:r>
            <a:endParaRPr lang="en-US" altLang="zh-TW" dirty="0" smtClean="0"/>
          </a:p>
          <a:p>
            <a:pPr lvl="1"/>
            <a:r>
              <a:rPr lang="en-US" altLang="zh-TW" dirty="0"/>
              <a:t>XXX</a:t>
            </a:r>
            <a:r>
              <a:rPr lang="zh-TW" altLang="en-US" dirty="0" smtClean="0"/>
              <a:t>女性 </a:t>
            </a:r>
            <a:r>
              <a:rPr lang="en-US" altLang="zh-TW" dirty="0" smtClean="0"/>
              <a:t>(</a:t>
            </a:r>
            <a:r>
              <a:rPr lang="zh-TW" altLang="en-US" dirty="0"/>
              <a:t>三個 </a:t>
            </a:r>
            <a:r>
              <a:rPr lang="en-US" altLang="zh-TW" dirty="0"/>
              <a:t>X</a:t>
            </a:r>
            <a:r>
              <a:rPr lang="en-US" altLang="zh-TW" dirty="0" smtClean="0"/>
              <a:t>)</a:t>
            </a:r>
          </a:p>
          <a:p>
            <a:pPr marL="962025" lvl="2" indent="-266700"/>
            <a:r>
              <a:rPr lang="zh-TW" altLang="en-US" dirty="0">
                <a:ea typeface="+mn-ea"/>
              </a:rPr>
              <a:t>體形會較正常個體高，但其他</a:t>
            </a:r>
            <a:r>
              <a:rPr lang="zh-TW" altLang="en-US" dirty="0" smtClean="0">
                <a:ea typeface="+mn-ea"/>
              </a:rPr>
              <a:t>特徵則</a:t>
            </a:r>
            <a:r>
              <a:rPr lang="zh-TW" altLang="en-US" dirty="0">
                <a:ea typeface="+mn-ea"/>
              </a:rPr>
              <a:t>有很大的</a:t>
            </a:r>
            <a:r>
              <a:rPr lang="zh-TW" altLang="en-US" dirty="0" smtClean="0">
                <a:ea typeface="+mn-ea"/>
              </a:rPr>
              <a:t>差異</a:t>
            </a:r>
            <a:endParaRPr lang="en-US" altLang="zh-TW" dirty="0" smtClean="0">
              <a:ea typeface="+mn-ea"/>
            </a:endParaRPr>
          </a:p>
          <a:p>
            <a:pPr lvl="1"/>
            <a:r>
              <a:rPr lang="en-US" altLang="zh-TW" dirty="0" smtClean="0"/>
              <a:t>XXY</a:t>
            </a:r>
            <a:r>
              <a:rPr lang="zh-TW" altLang="en-US" dirty="0" smtClean="0"/>
              <a:t>男性</a:t>
            </a:r>
            <a:r>
              <a:rPr lang="en-US" altLang="zh-TW" dirty="0" smtClean="0"/>
              <a:t>(</a:t>
            </a:r>
            <a:r>
              <a:rPr lang="zh-TW" altLang="en-US" dirty="0"/>
              <a:t>柯林菲特氏症</a:t>
            </a:r>
            <a:r>
              <a:rPr lang="en-US" altLang="zh-TW" dirty="0" smtClean="0"/>
              <a:t>)</a:t>
            </a:r>
          </a:p>
          <a:p>
            <a:pPr marL="962025" lvl="2" indent="-266700"/>
            <a:r>
              <a:rPr lang="zh-TW" altLang="en-US" dirty="0">
                <a:ea typeface="+mn-ea"/>
              </a:rPr>
              <a:t>會發育成為一個不孕的男性，且</a:t>
            </a:r>
            <a:r>
              <a:rPr lang="zh-TW" altLang="en-US" dirty="0" smtClean="0">
                <a:ea typeface="+mn-ea"/>
              </a:rPr>
              <a:t>會出現</a:t>
            </a:r>
            <a:r>
              <a:rPr lang="zh-TW" altLang="en-US" dirty="0">
                <a:ea typeface="+mn-ea"/>
              </a:rPr>
              <a:t>一些女性的特徵，於某些案例還出現</a:t>
            </a:r>
            <a:r>
              <a:rPr lang="zh-TW" altLang="en-US" dirty="0" smtClean="0">
                <a:ea typeface="+mn-ea"/>
              </a:rPr>
              <a:t>智能減低</a:t>
            </a:r>
            <a:endParaRPr lang="en-US" altLang="zh-TW" dirty="0">
              <a:ea typeface="+mn-ea"/>
            </a:endParaRPr>
          </a:p>
          <a:p>
            <a:pPr lvl="1"/>
            <a:r>
              <a:rPr lang="en-US" altLang="zh-TW" dirty="0" smtClean="0"/>
              <a:t>XO</a:t>
            </a:r>
            <a:r>
              <a:rPr lang="zh-TW" altLang="en-US" dirty="0" smtClean="0"/>
              <a:t>女性</a:t>
            </a:r>
            <a:r>
              <a:rPr lang="en-US" altLang="zh-TW" dirty="0" smtClean="0"/>
              <a:t>(</a:t>
            </a:r>
            <a:r>
              <a:rPr lang="zh-TW" altLang="en-US" dirty="0"/>
              <a:t>透納氏症</a:t>
            </a:r>
            <a:r>
              <a:rPr lang="en-US" altLang="zh-TW" dirty="0" smtClean="0"/>
              <a:t>)</a:t>
            </a:r>
          </a:p>
          <a:p>
            <a:pPr marL="962025" lvl="2" indent="-266700"/>
            <a:r>
              <a:rPr lang="zh-TW" altLang="en-US" dirty="0">
                <a:ea typeface="+mn-ea"/>
              </a:rPr>
              <a:t>發育成為一位不孕的</a:t>
            </a:r>
            <a:r>
              <a:rPr lang="zh-TW" altLang="en-US" dirty="0" smtClean="0">
                <a:ea typeface="+mn-ea"/>
              </a:rPr>
              <a:t>女性</a:t>
            </a:r>
            <a:r>
              <a:rPr lang="zh-TW" altLang="en-US" dirty="0">
                <a:ea typeface="+mn-ea"/>
              </a:rPr>
              <a:t>，身材較短小、蹼狀的頸部以及發育不全</a:t>
            </a:r>
            <a:r>
              <a:rPr lang="zh-TW" altLang="en-US" dirty="0" smtClean="0">
                <a:ea typeface="+mn-ea"/>
              </a:rPr>
              <a:t>的生殖</a:t>
            </a:r>
            <a:r>
              <a:rPr lang="zh-TW" altLang="en-US" dirty="0">
                <a:ea typeface="+mn-ea"/>
              </a:rPr>
              <a:t>構造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59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69095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10.1</a:t>
            </a:r>
            <a:r>
              <a:rPr lang="zh-TW" altLang="en-US" dirty="0"/>
              <a:t>　</a:t>
            </a:r>
            <a:r>
              <a:rPr lang="zh-TW" altLang="en-US" dirty="0" smtClean="0"/>
              <a:t>顯性和</a:t>
            </a:r>
            <a:r>
              <a:rPr lang="zh-TW" altLang="en-US" dirty="0"/>
              <a:t>隱性</a:t>
            </a:r>
            <a:r>
              <a:rPr lang="zh-TW" altLang="en-US" dirty="0" smtClean="0"/>
              <a:t>表徵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zh-TW" altLang="en-US" dirty="0"/>
              <a:t>孟德爾使用碗豆的許多表徵來進行實驗</a:t>
            </a:r>
            <a:r>
              <a:rPr lang="zh-TW" altLang="en-US" dirty="0" smtClean="0"/>
              <a:t>，並且</a:t>
            </a:r>
            <a:r>
              <a:rPr lang="zh-TW" altLang="en-US" dirty="0"/>
              <a:t>一再地得到相同的</a:t>
            </a:r>
            <a:r>
              <a:rPr lang="zh-TW" altLang="en-US" dirty="0" smtClean="0"/>
              <a:t>結果</a:t>
            </a:r>
            <a:endParaRPr lang="en-US" altLang="zh-TW" dirty="0" smtClean="0"/>
          </a:p>
          <a:p>
            <a:pPr lvl="1">
              <a:spcBef>
                <a:spcPts val="1200"/>
              </a:spcBef>
            </a:pPr>
            <a:r>
              <a:rPr lang="zh-TW" altLang="en-US" dirty="0"/>
              <a:t>他總共觀察了</a:t>
            </a:r>
            <a:r>
              <a:rPr lang="zh-TW" altLang="en-US" dirty="0" smtClean="0"/>
              <a:t>七對</a:t>
            </a:r>
            <a:r>
              <a:rPr lang="zh-TW" altLang="en-US" dirty="0"/>
              <a:t>的相對表徵，其中一個表徵會在 </a:t>
            </a:r>
            <a:r>
              <a:rPr lang="en-US" altLang="zh-TW" dirty="0"/>
              <a:t>F</a:t>
            </a:r>
            <a:r>
              <a:rPr lang="en-US" altLang="zh-TW" baseline="-25000" dirty="0"/>
              <a:t>1</a:t>
            </a:r>
            <a:r>
              <a:rPr lang="en-US" altLang="zh-TW" dirty="0"/>
              <a:t> </a:t>
            </a:r>
            <a:r>
              <a:rPr lang="zh-TW" altLang="en-US" dirty="0"/>
              <a:t>世代消失，但</a:t>
            </a:r>
            <a:r>
              <a:rPr lang="zh-TW" altLang="en-US" dirty="0" smtClean="0"/>
              <a:t>又在 </a:t>
            </a:r>
            <a:r>
              <a:rPr lang="en-US" altLang="zh-TW" dirty="0"/>
              <a:t>F</a:t>
            </a:r>
            <a:r>
              <a:rPr lang="en-US" altLang="zh-TW" baseline="-25000" dirty="0"/>
              <a:t>2</a:t>
            </a:r>
            <a:r>
              <a:rPr lang="en-US" altLang="zh-TW" dirty="0"/>
              <a:t> </a:t>
            </a:r>
            <a:r>
              <a:rPr lang="zh-TW" altLang="en-US" dirty="0"/>
              <a:t>世代</a:t>
            </a:r>
            <a:r>
              <a:rPr lang="zh-TW" altLang="en-US" dirty="0" smtClean="0"/>
              <a:t>出現</a:t>
            </a:r>
            <a:endParaRPr lang="en-US" altLang="zh-TW" dirty="0" smtClean="0"/>
          </a:p>
          <a:p>
            <a:pPr lvl="2">
              <a:spcBef>
                <a:spcPts val="1200"/>
              </a:spcBef>
            </a:pPr>
            <a:r>
              <a:rPr lang="zh-TW" altLang="en-US" dirty="0"/>
              <a:t>將 </a:t>
            </a:r>
            <a:r>
              <a:rPr lang="en-US" altLang="zh-TW" dirty="0"/>
              <a:t>F</a:t>
            </a:r>
            <a:r>
              <a:rPr lang="en-US" altLang="zh-TW" baseline="-25000" dirty="0"/>
              <a:t>1</a:t>
            </a:r>
            <a:r>
              <a:rPr lang="en-US" altLang="zh-TW" dirty="0" smtClean="0"/>
              <a:t> </a:t>
            </a:r>
            <a:r>
              <a:rPr lang="zh-TW" altLang="en-US" dirty="0"/>
              <a:t>出現的表徵</a:t>
            </a:r>
            <a:r>
              <a:rPr lang="zh-TW" altLang="en-US" dirty="0" smtClean="0"/>
              <a:t>稱為顯性</a:t>
            </a:r>
            <a:endParaRPr lang="en-US" altLang="zh-TW" dirty="0" smtClean="0"/>
          </a:p>
          <a:p>
            <a:pPr lvl="2">
              <a:spcBef>
                <a:spcPts val="1200"/>
              </a:spcBef>
            </a:pPr>
            <a:r>
              <a:rPr lang="en-US" altLang="zh-TW" dirty="0" smtClean="0"/>
              <a:t>F</a:t>
            </a:r>
            <a:r>
              <a:rPr lang="en-US" altLang="zh-TW" baseline="-25000" dirty="0" smtClean="0"/>
              <a:t>1</a:t>
            </a:r>
            <a:r>
              <a:rPr lang="zh-TW" altLang="en-US" baseline="-25000" dirty="0" smtClean="0"/>
              <a:t> </a:t>
            </a:r>
            <a:r>
              <a:rPr lang="zh-TW" altLang="en-US" dirty="0" smtClean="0"/>
              <a:t>沒出現</a:t>
            </a:r>
            <a:r>
              <a:rPr lang="zh-TW" altLang="en-US" dirty="0"/>
              <a:t>的表徵則稱為</a:t>
            </a:r>
            <a:r>
              <a:rPr lang="zh-TW" altLang="en-US" dirty="0" smtClean="0"/>
              <a:t>隱性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11231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10.28</a:t>
            </a:r>
            <a:r>
              <a:rPr lang="zh-TW" altLang="en-US" sz="2800" dirty="0"/>
              <a:t>　</a:t>
            </a:r>
            <a:r>
              <a:rPr lang="en-US" altLang="zh-TW" sz="2800" dirty="0"/>
              <a:t>X </a:t>
            </a:r>
            <a:r>
              <a:rPr lang="zh-TW" altLang="en-US" sz="2800" dirty="0"/>
              <a:t>染色體的未分離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60</a:t>
            </a:fld>
            <a:endParaRPr lang="en-US" altLang="zh-TW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36922"/>
            <a:ext cx="5328592" cy="515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0812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10.7</a:t>
            </a:r>
            <a:r>
              <a:rPr lang="zh-TW" altLang="en-US" dirty="0"/>
              <a:t>　</a:t>
            </a:r>
            <a:r>
              <a:rPr lang="en-US" altLang="zh-TW" dirty="0" smtClean="0"/>
              <a:t>Y </a:t>
            </a:r>
            <a:r>
              <a:rPr lang="zh-TW" altLang="en-US" dirty="0"/>
              <a:t>染色體的未分離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altLang="zh-TW" dirty="0"/>
              <a:t>Y</a:t>
            </a:r>
            <a:r>
              <a:rPr lang="zh-TW" altLang="en-US" dirty="0" smtClean="0"/>
              <a:t>染色體</a:t>
            </a:r>
            <a:r>
              <a:rPr lang="zh-TW" altLang="en-US" dirty="0"/>
              <a:t>於減數分裂時</a:t>
            </a:r>
            <a:r>
              <a:rPr lang="zh-TW" altLang="en-US" dirty="0" smtClean="0"/>
              <a:t>也會</a:t>
            </a:r>
            <a:r>
              <a:rPr lang="zh-TW" altLang="en-US" dirty="0"/>
              <a:t>發生未</a:t>
            </a:r>
            <a:r>
              <a:rPr lang="zh-TW" altLang="en-US" dirty="0" smtClean="0"/>
              <a:t>分離</a:t>
            </a:r>
            <a:endParaRPr lang="en-US" altLang="zh-TW" dirty="0" smtClean="0"/>
          </a:p>
          <a:p>
            <a:pPr lvl="1">
              <a:spcBef>
                <a:spcPts val="1200"/>
              </a:spcBef>
            </a:pPr>
            <a:r>
              <a:rPr lang="en-US" altLang="zh-TW" dirty="0"/>
              <a:t>YY </a:t>
            </a:r>
            <a:r>
              <a:rPr lang="zh-TW" altLang="en-US" dirty="0" smtClean="0"/>
              <a:t>精子與 </a:t>
            </a:r>
            <a:r>
              <a:rPr lang="en-US" altLang="zh-TW" dirty="0"/>
              <a:t>X </a:t>
            </a:r>
            <a:r>
              <a:rPr lang="zh-TW" altLang="en-US" dirty="0"/>
              <a:t>卵子結合產生 </a:t>
            </a:r>
            <a:r>
              <a:rPr lang="en-US" altLang="zh-TW" dirty="0"/>
              <a:t>XYY </a:t>
            </a:r>
            <a:r>
              <a:rPr lang="zh-TW" altLang="en-US" dirty="0" smtClean="0"/>
              <a:t>合子</a:t>
            </a:r>
            <a:endParaRPr lang="en-US" altLang="zh-TW" dirty="0" smtClean="0"/>
          </a:p>
          <a:p>
            <a:pPr lvl="2">
              <a:spcBef>
                <a:spcPts val="1200"/>
              </a:spcBef>
            </a:pPr>
            <a:r>
              <a:rPr lang="zh-TW" altLang="en-US" dirty="0" smtClean="0"/>
              <a:t>可</a:t>
            </a:r>
            <a:r>
              <a:rPr lang="zh-TW" altLang="en-US" dirty="0"/>
              <a:t>發育</a:t>
            </a:r>
            <a:r>
              <a:rPr lang="zh-TW" altLang="en-US" dirty="0" smtClean="0"/>
              <a:t>為不孕</a:t>
            </a:r>
            <a:r>
              <a:rPr lang="zh-TW" altLang="en-US" dirty="0"/>
              <a:t>的男性，具有正常的外表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61</a:t>
            </a:fld>
            <a:endParaRPr lang="en-US" altLang="zh-TW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416151"/>
            <a:ext cx="3995167" cy="287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7370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10.9</a:t>
            </a:r>
            <a:r>
              <a:rPr lang="zh-TW" altLang="en-US" dirty="0"/>
              <a:t>　研習譜系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zh-TW" altLang="en-US" dirty="0"/>
              <a:t>研究人類遺傳現象，科學家只能觀察</a:t>
            </a:r>
            <a:r>
              <a:rPr lang="zh-TW" altLang="en-US" dirty="0" smtClean="0"/>
              <a:t>婚配後</a:t>
            </a:r>
            <a:r>
              <a:rPr lang="zh-TW" altLang="en-US" dirty="0"/>
              <a:t>之後代出現的</a:t>
            </a:r>
            <a:r>
              <a:rPr lang="zh-TW" altLang="en-US" dirty="0" smtClean="0"/>
              <a:t>結果</a:t>
            </a:r>
            <a:endParaRPr lang="en-US" altLang="zh-TW" dirty="0" smtClean="0"/>
          </a:p>
          <a:p>
            <a:pPr lvl="1">
              <a:spcBef>
                <a:spcPts val="1200"/>
              </a:spcBef>
            </a:pPr>
            <a:r>
              <a:rPr lang="zh-TW" altLang="en-US" dirty="0"/>
              <a:t>他們研究</a:t>
            </a:r>
            <a:r>
              <a:rPr lang="zh-TW" altLang="en-US" dirty="0" smtClean="0"/>
              <a:t>家譜或是</a:t>
            </a:r>
            <a:r>
              <a:rPr lang="zh-TW" altLang="en-US" b="1" dirty="0" smtClean="0"/>
              <a:t>譜系</a:t>
            </a:r>
            <a:r>
              <a:rPr lang="zh-TW" altLang="en-US" dirty="0" smtClean="0"/>
              <a:t>，</a:t>
            </a:r>
            <a:r>
              <a:rPr lang="zh-TW" altLang="en-US" dirty="0"/>
              <a:t>找出哪一位</a:t>
            </a:r>
            <a:r>
              <a:rPr lang="zh-TW" altLang="en-US" dirty="0" smtClean="0"/>
              <a:t>親戚具有</a:t>
            </a:r>
            <a:r>
              <a:rPr lang="zh-TW" altLang="en-US" dirty="0"/>
              <a:t>何種</a:t>
            </a:r>
            <a:r>
              <a:rPr lang="zh-TW" altLang="en-US" dirty="0" smtClean="0"/>
              <a:t>特徵</a:t>
            </a:r>
            <a:endParaRPr lang="en-US" altLang="zh-TW" dirty="0" smtClean="0"/>
          </a:p>
          <a:p>
            <a:pPr lvl="1">
              <a:spcBef>
                <a:spcPts val="1200"/>
              </a:spcBef>
            </a:pPr>
            <a:r>
              <a:rPr lang="zh-TW" altLang="en-US" dirty="0"/>
              <a:t>一個特徵是否是</a:t>
            </a:r>
            <a:r>
              <a:rPr lang="zh-TW" altLang="en-US" dirty="0" smtClean="0"/>
              <a:t>性聯</a:t>
            </a:r>
            <a:r>
              <a:rPr lang="zh-TW" altLang="en-US" dirty="0"/>
              <a:t>的 </a:t>
            </a:r>
            <a:r>
              <a:rPr lang="en-US" altLang="zh-TW" dirty="0"/>
              <a:t>(</a:t>
            </a:r>
            <a:r>
              <a:rPr lang="zh-TW" altLang="en-US" dirty="0"/>
              <a:t>基因位於性染色體上</a:t>
            </a:r>
            <a:r>
              <a:rPr lang="en-US" altLang="zh-TW" dirty="0"/>
              <a:t>) </a:t>
            </a:r>
            <a:r>
              <a:rPr lang="zh-TW" altLang="en-US" dirty="0"/>
              <a:t>或是位於體</a:t>
            </a:r>
            <a:r>
              <a:rPr lang="zh-TW" altLang="en-US" dirty="0" smtClean="0"/>
              <a:t>染色體</a:t>
            </a:r>
            <a:r>
              <a:rPr lang="zh-TW" altLang="en-US" dirty="0"/>
              <a:t>上的，以及一個特徵是顯性的還是隱性的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62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4439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10.29</a:t>
            </a:r>
            <a:r>
              <a:rPr lang="zh-TW" altLang="en-US" sz="2800" dirty="0"/>
              <a:t>　一個白化症族譜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63</a:t>
            </a:fld>
            <a:endParaRPr lang="en-US" altLang="zh-TW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2376275" cy="371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556792"/>
            <a:ext cx="5678785" cy="294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6648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10.30</a:t>
            </a:r>
            <a:r>
              <a:rPr lang="zh-TW" altLang="en-US" sz="2800" dirty="0"/>
              <a:t>　紅綠色盲譜系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64</a:t>
            </a:fld>
            <a:endParaRPr lang="en-US" altLang="zh-TW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412776"/>
            <a:ext cx="33242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17032"/>
            <a:ext cx="5544616" cy="255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1112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10.10</a:t>
            </a:r>
            <a:r>
              <a:rPr lang="zh-TW" altLang="en-US" dirty="0"/>
              <a:t>　突變的角色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導致</a:t>
            </a:r>
            <a:r>
              <a:rPr lang="zh-TW" altLang="en-US" dirty="0"/>
              <a:t>任何</a:t>
            </a:r>
            <a:r>
              <a:rPr lang="zh-TW" altLang="en-US" dirty="0" smtClean="0"/>
              <a:t>一種</a:t>
            </a:r>
            <a:r>
              <a:rPr lang="zh-TW" altLang="en-US" dirty="0"/>
              <a:t>蛋白質失去活性的突變，都會造成血友病</a:t>
            </a:r>
            <a:endParaRPr lang="en-US" altLang="zh-TW" dirty="0"/>
          </a:p>
          <a:p>
            <a:r>
              <a:rPr lang="zh-TW" altLang="en-US" dirty="0" smtClean="0"/>
              <a:t>一種</a:t>
            </a:r>
            <a:r>
              <a:rPr lang="zh-TW" altLang="en-US" dirty="0"/>
              <a:t>隱性缺陷</a:t>
            </a:r>
            <a:r>
              <a:rPr lang="zh-TW" altLang="en-US" dirty="0" smtClean="0"/>
              <a:t>，大多數</a:t>
            </a:r>
            <a:r>
              <a:rPr lang="zh-TW" altLang="en-US" dirty="0"/>
              <a:t>與凝血有關的基因都位於體染色體上</a:t>
            </a:r>
            <a:r>
              <a:rPr lang="zh-TW" altLang="en-US" dirty="0" smtClean="0"/>
              <a:t>，但是</a:t>
            </a:r>
            <a:r>
              <a:rPr lang="zh-TW" altLang="en-US" dirty="0"/>
              <a:t>有二</a:t>
            </a:r>
            <a:r>
              <a:rPr lang="zh-TW" altLang="en-US" dirty="0" smtClean="0"/>
              <a:t>個則位於</a:t>
            </a:r>
            <a:r>
              <a:rPr lang="en-US" altLang="zh-TW" dirty="0" smtClean="0"/>
              <a:t>X</a:t>
            </a:r>
            <a:r>
              <a:rPr lang="zh-TW" altLang="en-US" dirty="0" smtClean="0"/>
              <a:t>染色體上</a:t>
            </a:r>
            <a:endParaRPr lang="en-US" altLang="zh-TW" dirty="0" smtClean="0"/>
          </a:p>
          <a:p>
            <a:r>
              <a:rPr lang="zh-TW" altLang="en-US" dirty="0"/>
              <a:t>許多人類的</a:t>
            </a:r>
            <a:r>
              <a:rPr lang="zh-TW" altLang="en-US" b="1" dirty="0"/>
              <a:t>遺傳缺陷</a:t>
            </a:r>
            <a:r>
              <a:rPr lang="zh-TW" altLang="en-US" dirty="0"/>
              <a:t>，反映出在人類族群中的罕見突變 </a:t>
            </a:r>
            <a:r>
              <a:rPr lang="en-US" altLang="zh-TW" dirty="0"/>
              <a:t>(</a:t>
            </a:r>
            <a:r>
              <a:rPr lang="zh-TW" altLang="en-US" dirty="0"/>
              <a:t>有時也不太罕見</a:t>
            </a:r>
            <a:r>
              <a:rPr lang="en-US" altLang="zh-TW" dirty="0" smtClean="0"/>
              <a:t>)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65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362582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血友病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血友病是</a:t>
            </a:r>
            <a:r>
              <a:rPr lang="zh-TW" altLang="en-US" dirty="0"/>
              <a:t>一種血液凝固很慢或是</a:t>
            </a:r>
            <a:r>
              <a:rPr lang="zh-TW" altLang="en-US" dirty="0" smtClean="0"/>
              <a:t>完全</a:t>
            </a:r>
            <a:r>
              <a:rPr lang="zh-TW" altLang="en-US" dirty="0"/>
              <a:t>不凝固的遺傳</a:t>
            </a:r>
            <a:r>
              <a:rPr lang="zh-TW" altLang="en-US" dirty="0" smtClean="0"/>
              <a:t>疾病</a:t>
            </a:r>
            <a:endParaRPr lang="en-US" altLang="zh-TW" dirty="0" smtClean="0"/>
          </a:p>
          <a:p>
            <a:r>
              <a:rPr lang="zh-TW" altLang="en-US" dirty="0" smtClean="0"/>
              <a:t>某些</a:t>
            </a:r>
            <a:r>
              <a:rPr lang="zh-TW" altLang="en-US" dirty="0"/>
              <a:t>類型的</a:t>
            </a:r>
            <a:r>
              <a:rPr lang="zh-TW" altLang="en-US" dirty="0" smtClean="0"/>
              <a:t>血友病為一種</a:t>
            </a:r>
            <a:r>
              <a:rPr lang="zh-TW" altLang="en-US" dirty="0"/>
              <a:t>性聯</a:t>
            </a:r>
            <a:r>
              <a:rPr lang="zh-TW" altLang="en-US" dirty="0" smtClean="0"/>
              <a:t>遺傳</a:t>
            </a:r>
            <a:endParaRPr lang="en-US" altLang="zh-TW" dirty="0" smtClean="0"/>
          </a:p>
          <a:p>
            <a:r>
              <a:rPr lang="zh-TW" altLang="en-US" dirty="0"/>
              <a:t>最有名的血友病案例，</a:t>
            </a:r>
            <a:r>
              <a:rPr lang="zh-TW" altLang="en-US" dirty="0" smtClean="0"/>
              <a:t>為英國皇室血友病，由於維多利亞</a:t>
            </a:r>
            <a:r>
              <a:rPr lang="zh-TW" altLang="en-US" dirty="0"/>
              <a:t>女王 </a:t>
            </a:r>
            <a:r>
              <a:rPr lang="en-US" altLang="zh-TW" dirty="0" smtClean="0"/>
              <a:t>(1819~1901</a:t>
            </a:r>
            <a:r>
              <a:rPr lang="en-US" altLang="zh-TW" dirty="0"/>
              <a:t>) </a:t>
            </a:r>
            <a:r>
              <a:rPr lang="zh-TW" altLang="en-US" dirty="0"/>
              <a:t>身上的一個 </a:t>
            </a:r>
            <a:r>
              <a:rPr lang="en-US" altLang="zh-TW" dirty="0"/>
              <a:t>IX </a:t>
            </a:r>
            <a:r>
              <a:rPr lang="zh-TW" altLang="en-US" dirty="0"/>
              <a:t>基因突變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66</a:t>
            </a:fld>
            <a:endParaRPr lang="en-US" altLang="zh-TW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28" y="4152900"/>
            <a:ext cx="3648010" cy="259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6356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10.31</a:t>
            </a:r>
            <a:r>
              <a:rPr lang="zh-TW" altLang="en-US" sz="2800" dirty="0"/>
              <a:t>　皇室血友病的譜系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67</a:t>
            </a:fld>
            <a:endParaRPr lang="en-US" altLang="zh-TW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92" y="1196752"/>
            <a:ext cx="725805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6419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10.10</a:t>
            </a:r>
            <a:r>
              <a:rPr lang="zh-TW" altLang="en-US" dirty="0"/>
              <a:t>　鐮刀型細胞貧血症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/>
              <a:t>鐮刀型細胞貧血</a:t>
            </a:r>
            <a:r>
              <a:rPr lang="zh-TW" altLang="en-US" b="1" dirty="0" smtClean="0"/>
              <a:t>症</a:t>
            </a:r>
            <a:r>
              <a:rPr lang="zh-TW" altLang="en-US" dirty="0" smtClean="0"/>
              <a:t>是一種</a:t>
            </a:r>
            <a:r>
              <a:rPr lang="zh-TW" altLang="en-US" dirty="0"/>
              <a:t>隱性的遺傳</a:t>
            </a:r>
            <a:r>
              <a:rPr lang="zh-TW" altLang="en-US" dirty="0" smtClean="0"/>
              <a:t>缺陷</a:t>
            </a:r>
            <a:endParaRPr lang="en-US" altLang="zh-TW" dirty="0" smtClean="0"/>
          </a:p>
          <a:p>
            <a:pPr lvl="1"/>
            <a:r>
              <a:rPr lang="zh-TW" altLang="en-US" dirty="0"/>
              <a:t>受到影響的人為同型合子的</a:t>
            </a:r>
            <a:r>
              <a:rPr lang="zh-TW" altLang="en-US" dirty="0" smtClean="0"/>
              <a:t>個體</a:t>
            </a:r>
            <a:r>
              <a:rPr lang="zh-TW" altLang="en-US" dirty="0"/>
              <a:t>，帶有二個隱性的突變</a:t>
            </a:r>
            <a:r>
              <a:rPr lang="zh-TW" altLang="en-US" dirty="0" smtClean="0"/>
              <a:t>基因</a:t>
            </a:r>
            <a:endParaRPr lang="en-US" altLang="zh-TW" dirty="0" smtClean="0"/>
          </a:p>
          <a:p>
            <a:pPr lvl="2"/>
            <a:r>
              <a:rPr lang="zh-TW" altLang="en-US" dirty="0"/>
              <a:t>有缺陷的血紅素分子</a:t>
            </a:r>
            <a:r>
              <a:rPr lang="zh-TW" altLang="en-US" dirty="0" smtClean="0"/>
              <a:t>會彼此</a:t>
            </a:r>
            <a:r>
              <a:rPr lang="zh-TW" altLang="en-US" dirty="0"/>
              <a:t>黏合在一起，形成一種較強韌的棒狀結構，並將紅血球細胞拉扯成為鐮刀的</a:t>
            </a:r>
            <a:r>
              <a:rPr lang="zh-TW" altLang="en-US" dirty="0" smtClean="0"/>
              <a:t>形狀</a:t>
            </a:r>
            <a:endParaRPr lang="en-US" altLang="zh-TW" dirty="0" smtClean="0"/>
          </a:p>
          <a:p>
            <a:pPr lvl="2"/>
            <a:r>
              <a:rPr lang="zh-TW" altLang="en-US" dirty="0"/>
              <a:t>細胞無法順利通過微血管，於是經常形成結塊而阻塞於微血管中</a:t>
            </a:r>
            <a:r>
              <a:rPr lang="zh-TW" altLang="en-US" dirty="0" smtClean="0"/>
              <a:t>，出現</a:t>
            </a:r>
            <a:r>
              <a:rPr lang="zh-TW" altLang="en-US" dirty="0"/>
              <a:t>斷斷續續的</a:t>
            </a:r>
            <a:r>
              <a:rPr lang="zh-TW" altLang="en-US" dirty="0" smtClean="0"/>
              <a:t>症狀</a:t>
            </a:r>
            <a:r>
              <a:rPr lang="zh-TW" altLang="en-US" dirty="0"/>
              <a:t>，壽命也較常人為短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68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881687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</a:t>
            </a:r>
            <a:r>
              <a:rPr lang="en-US" altLang="zh-TW" sz="2800" dirty="0" smtClean="0"/>
              <a:t>10.32</a:t>
            </a:r>
            <a:r>
              <a:rPr lang="zh-TW" altLang="en-US" sz="2800" dirty="0"/>
              <a:t>　鐮刀型細胞貧血症的遺傳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69</a:t>
            </a:fld>
            <a:endParaRPr lang="en-US" altLang="zh-TW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84784"/>
            <a:ext cx="396875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578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10.2</a:t>
            </a:r>
            <a:r>
              <a:rPr lang="zh-TW" altLang="en-US" dirty="0"/>
              <a:t>　孟德爾的觀察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孟德爾</a:t>
            </a:r>
            <a:r>
              <a:rPr lang="zh-TW" altLang="en-US" dirty="0" smtClean="0"/>
              <a:t>計數 </a:t>
            </a:r>
            <a:r>
              <a:rPr lang="en-US" altLang="zh-TW" dirty="0"/>
              <a:t>F</a:t>
            </a:r>
            <a:r>
              <a:rPr lang="en-US" altLang="zh-TW" baseline="-25000" dirty="0"/>
              <a:t>2</a:t>
            </a:r>
            <a:r>
              <a:rPr lang="en-US" altLang="zh-TW" dirty="0"/>
              <a:t> </a:t>
            </a:r>
            <a:r>
              <a:rPr lang="zh-TW" altLang="en-US" dirty="0"/>
              <a:t>每一個表徵</a:t>
            </a:r>
            <a:r>
              <a:rPr lang="zh-TW" altLang="en-US" dirty="0" smtClean="0"/>
              <a:t>個體</a:t>
            </a:r>
            <a:r>
              <a:rPr lang="zh-TW" altLang="en-US" dirty="0"/>
              <a:t>的</a:t>
            </a:r>
            <a:r>
              <a:rPr lang="zh-TW" altLang="en-US" dirty="0" smtClean="0"/>
              <a:t>數目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認為 </a:t>
            </a:r>
            <a:r>
              <a:rPr lang="en-US" altLang="zh-TW" dirty="0"/>
              <a:t>F</a:t>
            </a:r>
            <a:r>
              <a:rPr lang="en-US" altLang="zh-TW" baseline="-25000" dirty="0"/>
              <a:t>2</a:t>
            </a:r>
            <a:r>
              <a:rPr lang="en-US" altLang="zh-TW" dirty="0"/>
              <a:t> </a:t>
            </a:r>
            <a:r>
              <a:rPr lang="zh-TW" altLang="en-US" dirty="0" smtClean="0"/>
              <a:t>表徵</a:t>
            </a:r>
            <a:r>
              <a:rPr lang="zh-TW" altLang="en-US" dirty="0"/>
              <a:t>的比例，可以提供</a:t>
            </a:r>
            <a:r>
              <a:rPr lang="zh-TW" altLang="en-US" dirty="0" smtClean="0"/>
              <a:t>有關遺傳</a:t>
            </a:r>
            <a:r>
              <a:rPr lang="zh-TW" altLang="en-US" dirty="0"/>
              <a:t>機制的</a:t>
            </a:r>
            <a:r>
              <a:rPr lang="zh-TW" altLang="en-US" dirty="0" smtClean="0"/>
              <a:t>線索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F</a:t>
            </a:r>
            <a:r>
              <a:rPr lang="en-US" altLang="zh-TW" baseline="-25000" dirty="0" smtClean="0"/>
              <a:t>2</a:t>
            </a:r>
            <a:r>
              <a:rPr lang="en-US" altLang="zh-TW" dirty="0" smtClean="0"/>
              <a:t> </a:t>
            </a:r>
            <a:r>
              <a:rPr lang="zh-TW" altLang="en-US" dirty="0"/>
              <a:t>的個體四分之三</a:t>
            </a:r>
            <a:r>
              <a:rPr lang="zh-TW" altLang="en-US" dirty="0" smtClean="0"/>
              <a:t>出現顯性</a:t>
            </a:r>
            <a:r>
              <a:rPr lang="zh-TW" altLang="en-US" dirty="0"/>
              <a:t>，四分之一出現隱性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F</a:t>
            </a:r>
            <a:r>
              <a:rPr lang="en-US" altLang="zh-TW" baseline="-25000" dirty="0" smtClean="0"/>
              <a:t>2</a:t>
            </a:r>
            <a:r>
              <a:rPr lang="en-US" altLang="zh-TW" dirty="0" smtClean="0"/>
              <a:t> </a:t>
            </a:r>
            <a:r>
              <a:rPr lang="zh-TW" altLang="en-US" dirty="0"/>
              <a:t>的</a:t>
            </a:r>
            <a:r>
              <a:rPr lang="zh-TW" altLang="en-US" dirty="0" smtClean="0"/>
              <a:t>顯性</a:t>
            </a:r>
            <a:r>
              <a:rPr lang="zh-TW" altLang="en-US" dirty="0"/>
              <a:t>：隱性比例總是 </a:t>
            </a:r>
            <a:r>
              <a:rPr lang="en-US" altLang="zh-TW" dirty="0"/>
              <a:t>3:1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7</a:t>
            </a:fld>
            <a:endParaRPr lang="en-US" altLang="zh-TW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49080"/>
            <a:ext cx="3412976" cy="232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1752456" y="6119993"/>
            <a:ext cx="3467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002060"/>
                </a:solidFill>
                <a:latin typeface="+mj-ea"/>
                <a:ea typeface="+mj-ea"/>
              </a:rPr>
              <a:t>圖 </a:t>
            </a:r>
            <a:r>
              <a:rPr lang="en-US" altLang="zh-TW" b="1" dirty="0">
                <a:solidFill>
                  <a:srgbClr val="002060"/>
                </a:solidFill>
                <a:latin typeface="+mj-ea"/>
                <a:ea typeface="+mj-ea"/>
              </a:rPr>
              <a:t>10.4</a:t>
            </a:r>
            <a:r>
              <a:rPr lang="zh-TW" altLang="en-US" b="1" dirty="0">
                <a:solidFill>
                  <a:srgbClr val="002060"/>
                </a:solidFill>
                <a:latin typeface="+mj-ea"/>
                <a:ea typeface="+mj-ea"/>
              </a:rPr>
              <a:t>　圓形種子相對皺皮種子</a:t>
            </a:r>
          </a:p>
        </p:txBody>
      </p:sp>
    </p:spTree>
    <p:extLst>
      <p:ext uri="{BB962C8B-B14F-4D97-AF65-F5344CB8AC3E}">
        <p14:creationId xmlns:p14="http://schemas.microsoft.com/office/powerpoint/2010/main" val="34892629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10.10</a:t>
            </a:r>
            <a:r>
              <a:rPr lang="zh-TW" altLang="en-US" dirty="0"/>
              <a:t>　</a:t>
            </a:r>
            <a:r>
              <a:rPr lang="zh-TW" altLang="en-US" dirty="0" smtClean="0"/>
              <a:t>高風險優勢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鐮刀型等位基因的異型合子個體，</a:t>
            </a:r>
            <a:r>
              <a:rPr lang="zh-TW" altLang="en-US" dirty="0" smtClean="0"/>
              <a:t>其外表</a:t>
            </a:r>
            <a:r>
              <a:rPr lang="zh-TW" altLang="en-US" dirty="0"/>
              <a:t>常與正常人</a:t>
            </a:r>
            <a:r>
              <a:rPr lang="zh-TW" altLang="en-US" dirty="0" smtClean="0"/>
              <a:t>無異</a:t>
            </a:r>
            <a:endParaRPr lang="en-US" altLang="zh-TW" dirty="0"/>
          </a:p>
          <a:p>
            <a:r>
              <a:rPr lang="zh-TW" altLang="en-US" dirty="0" smtClean="0"/>
              <a:t>然而在</a:t>
            </a:r>
            <a:r>
              <a:rPr lang="zh-TW" altLang="en-US" dirty="0"/>
              <a:t>低氧氣</a:t>
            </a:r>
            <a:r>
              <a:rPr lang="zh-TW" altLang="en-US" dirty="0" smtClean="0"/>
              <a:t>濃度</a:t>
            </a:r>
            <a:r>
              <a:rPr lang="zh-TW" altLang="en-US" dirty="0"/>
              <a:t>的環境下，其一些紅血球會成為鐮刀</a:t>
            </a:r>
            <a:r>
              <a:rPr lang="zh-TW" altLang="en-US" dirty="0" smtClean="0"/>
              <a:t>型</a:t>
            </a:r>
            <a:endParaRPr lang="en-US" altLang="zh-TW" dirty="0" smtClean="0"/>
          </a:p>
          <a:p>
            <a:pPr lvl="1"/>
            <a:r>
              <a:rPr lang="zh-TW" altLang="en-US" dirty="0"/>
              <a:t>這可以解釋為什麼</a:t>
            </a:r>
            <a:r>
              <a:rPr lang="zh-TW" altLang="en-US" dirty="0" smtClean="0"/>
              <a:t>鐮刀</a:t>
            </a:r>
            <a:r>
              <a:rPr lang="zh-TW" altLang="en-US" dirty="0"/>
              <a:t>型細胞等位基因，常出現在非洲種族</a:t>
            </a:r>
            <a:r>
              <a:rPr lang="zh-TW" altLang="en-US" dirty="0" smtClean="0"/>
              <a:t>的後裔中</a:t>
            </a:r>
            <a:endParaRPr lang="en-US" altLang="zh-TW" dirty="0" smtClean="0"/>
          </a:p>
          <a:p>
            <a:pPr lvl="2"/>
            <a:r>
              <a:rPr lang="zh-TW" altLang="en-US" dirty="0" smtClean="0"/>
              <a:t>此等</a:t>
            </a:r>
            <a:r>
              <a:rPr lang="zh-TW" altLang="en-US" dirty="0"/>
              <a:t>位基因</a:t>
            </a:r>
            <a:r>
              <a:rPr lang="zh-TW" altLang="en-US" dirty="0" smtClean="0"/>
              <a:t>的異型</a:t>
            </a:r>
            <a:r>
              <a:rPr lang="zh-TW" altLang="en-US" dirty="0"/>
              <a:t>合子，可對中非洲流行的嚴重瘧疾</a:t>
            </a:r>
            <a:r>
              <a:rPr lang="zh-TW" altLang="en-US" dirty="0" smtClean="0"/>
              <a:t>具有抗性</a:t>
            </a:r>
            <a:endParaRPr lang="en-US" altLang="zh-TW" dirty="0" smtClean="0"/>
          </a:p>
          <a:p>
            <a:pPr lvl="2"/>
            <a:r>
              <a:rPr lang="zh-TW" altLang="en-US" dirty="0"/>
              <a:t>鐮刀型細胞貧血症發生的區域，與瘧疾</a:t>
            </a:r>
            <a:r>
              <a:rPr lang="zh-TW" altLang="en-US" dirty="0" smtClean="0"/>
              <a:t>的盛行</a:t>
            </a:r>
            <a:r>
              <a:rPr lang="zh-TW" altLang="en-US" dirty="0"/>
              <a:t>率有高度相關性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70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421590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400" dirty="0"/>
              <a:t>圖 </a:t>
            </a:r>
            <a:r>
              <a:rPr lang="en-US" altLang="zh-TW" sz="2400" dirty="0"/>
              <a:t>10.33</a:t>
            </a:r>
            <a:r>
              <a:rPr lang="zh-TW" altLang="en-US" sz="2400" dirty="0"/>
              <a:t>　鐮刀型細胞等位基因可使其對瘧疾具有</a:t>
            </a:r>
            <a:r>
              <a:rPr lang="zh-TW" altLang="en-US" sz="2400" dirty="0" smtClean="0"/>
              <a:t>抗性</a:t>
            </a:r>
            <a:endParaRPr lang="zh-TW" altLang="en-US" sz="2400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71</a:t>
            </a:fld>
            <a:endParaRPr lang="en-US" altLang="zh-TW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61753"/>
            <a:ext cx="378142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2816"/>
            <a:ext cx="36480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9971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10.10</a:t>
            </a:r>
            <a:r>
              <a:rPr lang="zh-TW" altLang="en-US" dirty="0"/>
              <a:t>　戴</a:t>
            </a:r>
            <a:r>
              <a:rPr lang="en-US" altLang="zh-TW" dirty="0"/>
              <a:t>-</a:t>
            </a:r>
            <a:r>
              <a:rPr lang="zh-TW" altLang="en-US" dirty="0"/>
              <a:t>薩克斯症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306388" y="1412776"/>
            <a:ext cx="8534400" cy="1728192"/>
          </a:xfrm>
        </p:spPr>
        <p:txBody>
          <a:bodyPr/>
          <a:lstStyle/>
          <a:p>
            <a:r>
              <a:rPr lang="zh-TW" altLang="en-US" dirty="0"/>
              <a:t>戴</a:t>
            </a:r>
            <a:r>
              <a:rPr lang="en-US" altLang="zh-TW" dirty="0"/>
              <a:t>-</a:t>
            </a:r>
            <a:r>
              <a:rPr lang="zh-TW" altLang="en-US" dirty="0"/>
              <a:t>薩克斯症</a:t>
            </a:r>
            <a:r>
              <a:rPr lang="zh-TW" altLang="en-US" dirty="0" smtClean="0"/>
              <a:t>是</a:t>
            </a:r>
            <a:r>
              <a:rPr lang="zh-TW" altLang="en-US" dirty="0"/>
              <a:t>由隱性等位基因引起</a:t>
            </a:r>
            <a:r>
              <a:rPr lang="zh-TW" altLang="en-US" dirty="0" smtClean="0"/>
              <a:t>的疾病</a:t>
            </a:r>
            <a:endParaRPr lang="en-US" altLang="zh-TW" dirty="0" smtClean="0"/>
          </a:p>
          <a:p>
            <a:pPr lvl="1"/>
            <a:r>
              <a:rPr lang="zh-TW" altLang="en-US" dirty="0"/>
              <a:t>一種</a:t>
            </a:r>
            <a:r>
              <a:rPr lang="zh-TW" altLang="en-US" dirty="0" smtClean="0"/>
              <a:t>無法</a:t>
            </a:r>
            <a:r>
              <a:rPr lang="zh-TW" altLang="en-US" dirty="0"/>
              <a:t>治癒的腦部退化</a:t>
            </a:r>
            <a:r>
              <a:rPr lang="zh-TW" altLang="en-US" dirty="0" smtClean="0"/>
              <a:t>缺陷</a:t>
            </a:r>
            <a:endParaRPr lang="en-US" altLang="zh-TW" dirty="0" smtClean="0"/>
          </a:p>
          <a:p>
            <a:pPr lvl="1"/>
            <a:r>
              <a:rPr lang="zh-TW" altLang="en-US" dirty="0"/>
              <a:t>受到影響的兒童，</a:t>
            </a:r>
            <a:r>
              <a:rPr lang="zh-TW" altLang="en-US" dirty="0" smtClean="0"/>
              <a:t>很少</a:t>
            </a:r>
            <a:r>
              <a:rPr lang="zh-TW" altLang="en-US" dirty="0"/>
              <a:t>能活過五歲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72</a:t>
            </a:fld>
            <a:endParaRPr lang="en-US" altLang="zh-TW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783" y="3180824"/>
            <a:ext cx="4888587" cy="327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683568" y="6056863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002060"/>
                </a:solidFill>
                <a:latin typeface="+mj-ea"/>
                <a:ea typeface="+mj-ea"/>
              </a:rPr>
              <a:t>圖 </a:t>
            </a:r>
            <a:r>
              <a:rPr lang="en-US" altLang="zh-TW" b="1" dirty="0">
                <a:solidFill>
                  <a:srgbClr val="002060"/>
                </a:solidFill>
                <a:latin typeface="+mj-ea"/>
                <a:ea typeface="+mj-ea"/>
              </a:rPr>
              <a:t>10.34</a:t>
            </a:r>
            <a:r>
              <a:rPr lang="zh-TW" altLang="en-US" b="1" dirty="0">
                <a:solidFill>
                  <a:srgbClr val="002060"/>
                </a:solidFill>
                <a:latin typeface="+mj-ea"/>
                <a:ea typeface="+mj-ea"/>
              </a:rPr>
              <a:t>　戴</a:t>
            </a:r>
            <a:r>
              <a:rPr lang="en-US" altLang="zh-TW" b="1" dirty="0">
                <a:solidFill>
                  <a:srgbClr val="002060"/>
                </a:solidFill>
                <a:latin typeface="+mj-ea"/>
                <a:ea typeface="+mj-ea"/>
              </a:rPr>
              <a:t>-</a:t>
            </a:r>
            <a:r>
              <a:rPr lang="zh-TW" altLang="en-US" b="1" dirty="0">
                <a:solidFill>
                  <a:srgbClr val="002060"/>
                </a:solidFill>
                <a:latin typeface="+mj-ea"/>
                <a:ea typeface="+mj-ea"/>
              </a:rPr>
              <a:t>薩克斯症</a:t>
            </a:r>
            <a:endParaRPr lang="zh-TW" altLang="en-US" b="1" dirty="0">
              <a:solidFill>
                <a:srgbClr val="00206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911956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10.10</a:t>
            </a:r>
            <a:r>
              <a:rPr lang="zh-TW" altLang="en-US" dirty="0"/>
              <a:t>　</a:t>
            </a:r>
            <a:r>
              <a:rPr lang="zh-TW" altLang="en-US" dirty="0" smtClean="0"/>
              <a:t>亨</a:t>
            </a:r>
            <a:r>
              <a:rPr lang="zh-TW" altLang="en-US" dirty="0"/>
              <a:t>丁頓舞蹈症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zh-TW" altLang="en-US" dirty="0" smtClean="0"/>
              <a:t>亨</a:t>
            </a:r>
            <a:r>
              <a:rPr lang="zh-TW" altLang="en-US" dirty="0"/>
              <a:t>丁頓舞蹈症</a:t>
            </a:r>
            <a:r>
              <a:rPr lang="zh-TW" altLang="en-US" dirty="0" smtClean="0"/>
              <a:t>由</a:t>
            </a:r>
            <a:r>
              <a:rPr lang="zh-TW" altLang="en-US" dirty="0"/>
              <a:t>顯性等位</a:t>
            </a:r>
            <a:r>
              <a:rPr lang="zh-TW" altLang="en-US" dirty="0" smtClean="0"/>
              <a:t>基因</a:t>
            </a:r>
            <a:r>
              <a:rPr lang="zh-TW" altLang="en-US" dirty="0"/>
              <a:t>造成的一種遺傳</a:t>
            </a:r>
            <a:r>
              <a:rPr lang="zh-TW" altLang="en-US" dirty="0" smtClean="0"/>
              <a:t>缺陷</a:t>
            </a:r>
            <a:endParaRPr lang="en-US" altLang="zh-TW" dirty="0" smtClean="0"/>
          </a:p>
          <a:p>
            <a:pPr lvl="1">
              <a:spcBef>
                <a:spcPts val="1200"/>
              </a:spcBef>
            </a:pPr>
            <a:r>
              <a:rPr lang="zh-TW" altLang="en-US" dirty="0" smtClean="0"/>
              <a:t>可</a:t>
            </a:r>
            <a:r>
              <a:rPr lang="zh-TW" altLang="en-US" dirty="0"/>
              <a:t>造成腦細胞的</a:t>
            </a:r>
            <a:r>
              <a:rPr lang="zh-TW" altLang="en-US" dirty="0" smtClean="0"/>
              <a:t>漸進性退化</a:t>
            </a:r>
            <a:endParaRPr lang="en-US" altLang="zh-TW" dirty="0" smtClean="0"/>
          </a:p>
          <a:p>
            <a:pPr lvl="1">
              <a:spcBef>
                <a:spcPts val="1200"/>
              </a:spcBef>
            </a:pPr>
            <a:r>
              <a:rPr lang="zh-TW" altLang="en-US" dirty="0"/>
              <a:t>任何帶有此基因</a:t>
            </a:r>
            <a:r>
              <a:rPr lang="zh-TW" altLang="en-US" dirty="0" smtClean="0"/>
              <a:t>的</a:t>
            </a:r>
            <a:r>
              <a:rPr lang="zh-TW" altLang="en-US" dirty="0"/>
              <a:t>每個人</a:t>
            </a:r>
            <a:r>
              <a:rPr lang="zh-TW" altLang="en-US" dirty="0" smtClean="0"/>
              <a:t>都會得病，但大多數的人直到超過 </a:t>
            </a:r>
            <a:r>
              <a:rPr lang="en-US" altLang="zh-TW" dirty="0" smtClean="0"/>
              <a:t>30</a:t>
            </a:r>
            <a:r>
              <a:rPr lang="zh-TW" altLang="en-US" dirty="0" smtClean="0"/>
              <a:t> 歲才會出現症狀</a:t>
            </a:r>
            <a:endParaRPr lang="en-US" altLang="zh-TW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73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007819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581128"/>
            <a:ext cx="4830688" cy="184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10.35</a:t>
            </a:r>
            <a:r>
              <a:rPr lang="zh-TW" altLang="en-US" sz="2800" dirty="0"/>
              <a:t>　亨丁頓舞蹈症為一種顯性遺傳缺陷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74</a:t>
            </a:fld>
            <a:endParaRPr lang="en-US" altLang="zh-TW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93814"/>
            <a:ext cx="4853912" cy="356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7573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10.11</a:t>
            </a:r>
            <a:r>
              <a:rPr lang="zh-TW" altLang="en-US" dirty="0"/>
              <a:t>　基因諮詢與治療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TW" altLang="en-US" dirty="0"/>
              <a:t>鑑定一對父母</a:t>
            </a:r>
            <a:r>
              <a:rPr lang="zh-TW" altLang="en-US" dirty="0" smtClean="0"/>
              <a:t>生出</a:t>
            </a:r>
            <a:r>
              <a:rPr lang="zh-TW" altLang="en-US" dirty="0"/>
              <a:t>有遺傳缺陷子女的風險，以及評估一個</a:t>
            </a:r>
            <a:r>
              <a:rPr lang="zh-TW" altLang="en-US" dirty="0" smtClean="0"/>
              <a:t>胚胎</a:t>
            </a:r>
            <a:r>
              <a:rPr lang="zh-TW" altLang="en-US" dirty="0"/>
              <a:t>的遺傳</a:t>
            </a:r>
            <a:r>
              <a:rPr lang="zh-TW" altLang="en-US" dirty="0" smtClean="0"/>
              <a:t>狀態</a:t>
            </a:r>
            <a:r>
              <a:rPr lang="zh-TW" altLang="en-US" dirty="0"/>
              <a:t>，這種</a:t>
            </a:r>
            <a:r>
              <a:rPr lang="zh-TW" altLang="en-US" dirty="0" smtClean="0"/>
              <a:t>程序稱</a:t>
            </a:r>
            <a:r>
              <a:rPr lang="zh-TW" altLang="en-US" dirty="0"/>
              <a:t>之為</a:t>
            </a:r>
            <a:r>
              <a:rPr lang="zh-TW" altLang="en-US" b="1" dirty="0"/>
              <a:t>遺傳諮詢</a:t>
            </a:r>
            <a:endParaRPr lang="zh-TW" altLang="en-US" b="1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75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454733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10.11</a:t>
            </a:r>
            <a:r>
              <a:rPr lang="zh-TW" altLang="en-US" dirty="0"/>
              <a:t>　遺傳篩檢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遺傳篩</a:t>
            </a:r>
            <a:r>
              <a:rPr lang="zh-TW" altLang="en-US" dirty="0" smtClean="0"/>
              <a:t>檢</a:t>
            </a:r>
            <a:r>
              <a:rPr lang="zh-TW" altLang="en-US" dirty="0"/>
              <a:t>可篩檢</a:t>
            </a:r>
            <a:r>
              <a:rPr lang="zh-TW" altLang="en-US" dirty="0" smtClean="0"/>
              <a:t>出許多遺傳缺陷的</a:t>
            </a:r>
            <a:r>
              <a:rPr lang="zh-TW" altLang="en-US" dirty="0"/>
              <a:t>高風險</a:t>
            </a:r>
            <a:r>
              <a:rPr lang="zh-TW" altLang="en-US" dirty="0" smtClean="0"/>
              <a:t>懷孕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對羊水中</a:t>
            </a:r>
            <a:r>
              <a:rPr lang="zh-TW" altLang="en-US" dirty="0"/>
              <a:t>進行</a:t>
            </a:r>
            <a:r>
              <a:rPr lang="zh-TW" altLang="en-US" dirty="0" smtClean="0"/>
              <a:t>取樣，</a:t>
            </a:r>
            <a:r>
              <a:rPr lang="zh-TW" altLang="en-US" dirty="0"/>
              <a:t>然後將</a:t>
            </a:r>
            <a:r>
              <a:rPr lang="zh-TW" altLang="en-US" dirty="0" smtClean="0"/>
              <a:t>胎兒</a:t>
            </a:r>
            <a:r>
              <a:rPr lang="zh-TW" altLang="en-US" dirty="0"/>
              <a:t>身上剝落下來的</a:t>
            </a:r>
            <a:r>
              <a:rPr lang="zh-TW" altLang="en-US" dirty="0" smtClean="0"/>
              <a:t>細胞加以培養並分析</a:t>
            </a:r>
            <a:endParaRPr lang="en-US" altLang="zh-TW" dirty="0" smtClean="0"/>
          </a:p>
          <a:p>
            <a:pPr lvl="2"/>
            <a:r>
              <a:rPr lang="zh-TW" altLang="en-US" dirty="0" smtClean="0"/>
              <a:t>超音波觀察胎兒</a:t>
            </a:r>
            <a:endParaRPr lang="en-US" altLang="zh-TW" dirty="0" smtClean="0"/>
          </a:p>
          <a:p>
            <a:pPr lvl="1"/>
            <a:r>
              <a:rPr lang="zh-TW" altLang="en-US" dirty="0"/>
              <a:t>絨毛膜採</a:t>
            </a:r>
            <a:r>
              <a:rPr lang="zh-TW" altLang="en-US" dirty="0" smtClean="0"/>
              <a:t>樣</a:t>
            </a:r>
            <a:r>
              <a:rPr lang="zh-TW" altLang="en-US" dirty="0"/>
              <a:t>是指醫師從</a:t>
            </a:r>
            <a:r>
              <a:rPr lang="zh-TW" altLang="en-US" dirty="0" smtClean="0"/>
              <a:t>絨毛</a:t>
            </a:r>
            <a:r>
              <a:rPr lang="zh-TW" altLang="en-US" dirty="0"/>
              <a:t>膜上取下一些細胞進行</a:t>
            </a:r>
            <a:r>
              <a:rPr lang="zh-TW" altLang="en-US" dirty="0" smtClean="0"/>
              <a:t>檢查分析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76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882608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10.36</a:t>
            </a:r>
            <a:r>
              <a:rPr lang="zh-TW" altLang="en-US" sz="2800" dirty="0"/>
              <a:t>　羊膜穿刺術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77</a:t>
            </a:fld>
            <a:endParaRPr lang="en-US" altLang="zh-TW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443038"/>
            <a:ext cx="5857875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2820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10.37</a:t>
            </a:r>
            <a:r>
              <a:rPr lang="zh-TW" altLang="en-US" sz="2800" dirty="0"/>
              <a:t>　一個胎兒的超音波影像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78</a:t>
            </a:fld>
            <a:endParaRPr lang="en-US" altLang="zh-TW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68760"/>
            <a:ext cx="59721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4536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10.11</a:t>
            </a:r>
            <a:r>
              <a:rPr lang="zh-TW" altLang="en-US" dirty="0"/>
              <a:t>　基因檢測分析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遺傳諮詢學家會針對這些羊膜穿刺術或</a:t>
            </a:r>
            <a:r>
              <a:rPr lang="zh-TW" altLang="en-US" dirty="0" smtClean="0"/>
              <a:t>絨毛</a:t>
            </a:r>
            <a:r>
              <a:rPr lang="zh-TW" altLang="en-US" dirty="0"/>
              <a:t>膜取樣所取得的</a:t>
            </a:r>
            <a:r>
              <a:rPr lang="zh-TW" altLang="en-US" dirty="0" smtClean="0"/>
              <a:t>細胞，</a:t>
            </a:r>
            <a:r>
              <a:rPr lang="zh-TW" altLang="en-US" dirty="0"/>
              <a:t>檢查三件事情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pPr marL="457200" lvl="1" indent="0">
              <a:buNone/>
            </a:pPr>
            <a:r>
              <a:rPr lang="en-US" altLang="zh-TW" b="1" dirty="0"/>
              <a:t>1. </a:t>
            </a:r>
            <a:r>
              <a:rPr lang="zh-TW" altLang="en-US" b="1" dirty="0"/>
              <a:t>染色體核</a:t>
            </a:r>
            <a:r>
              <a:rPr lang="zh-TW" altLang="en-US" b="1" dirty="0" smtClean="0"/>
              <a:t>型</a:t>
            </a:r>
            <a:endParaRPr lang="en-US" altLang="zh-TW" b="1" dirty="0" smtClean="0"/>
          </a:p>
          <a:p>
            <a:pPr lvl="2"/>
            <a:r>
              <a:rPr lang="zh-TW" altLang="en-US" dirty="0" smtClean="0"/>
              <a:t>分析核</a:t>
            </a:r>
            <a:r>
              <a:rPr lang="zh-TW" altLang="en-US" dirty="0"/>
              <a:t>型可顯示出非整倍</a:t>
            </a:r>
            <a:r>
              <a:rPr lang="zh-TW" altLang="en-US" dirty="0" smtClean="0"/>
              <a:t>體以及</a:t>
            </a:r>
            <a:r>
              <a:rPr lang="zh-TW" altLang="en-US" dirty="0"/>
              <a:t>染色體整體的改變</a:t>
            </a:r>
            <a:endParaRPr lang="en-US" altLang="zh-TW" dirty="0" smtClean="0"/>
          </a:p>
          <a:p>
            <a:pPr marL="457200" lvl="1" indent="0">
              <a:buNone/>
            </a:pPr>
            <a:r>
              <a:rPr lang="en-US" altLang="zh-TW" b="1" dirty="0"/>
              <a:t>2. </a:t>
            </a:r>
            <a:r>
              <a:rPr lang="zh-TW" altLang="en-US" b="1" dirty="0"/>
              <a:t>酵素</a:t>
            </a:r>
            <a:r>
              <a:rPr lang="zh-TW" altLang="en-US" b="1" dirty="0" smtClean="0"/>
              <a:t>活性</a:t>
            </a:r>
            <a:endParaRPr lang="en-US" altLang="zh-TW" b="1" dirty="0" smtClean="0"/>
          </a:p>
          <a:p>
            <a:pPr lvl="2"/>
            <a:r>
              <a:rPr lang="zh-TW" altLang="en-US" dirty="0"/>
              <a:t>在許多</a:t>
            </a:r>
            <a:r>
              <a:rPr lang="zh-TW" altLang="en-US" dirty="0" smtClean="0"/>
              <a:t>狀況下</a:t>
            </a:r>
            <a:r>
              <a:rPr lang="zh-TW" altLang="en-US" dirty="0"/>
              <a:t>，可以對遺傳缺陷，直接測量其酵素</a:t>
            </a:r>
            <a:r>
              <a:rPr lang="zh-TW" altLang="en-US" dirty="0" smtClean="0"/>
              <a:t>是否具有</a:t>
            </a:r>
            <a:r>
              <a:rPr lang="zh-TW" altLang="en-US" dirty="0"/>
              <a:t>適當的活性</a:t>
            </a:r>
            <a:endParaRPr lang="en-US" altLang="zh-TW" dirty="0" smtClean="0"/>
          </a:p>
          <a:p>
            <a:pPr marL="457200" lvl="1" indent="0">
              <a:buNone/>
            </a:pPr>
            <a:r>
              <a:rPr lang="en-US" altLang="zh-TW" b="1" dirty="0"/>
              <a:t>3. </a:t>
            </a:r>
            <a:r>
              <a:rPr lang="zh-TW" altLang="en-US" b="1" dirty="0" smtClean="0"/>
              <a:t>遺傳標誌</a:t>
            </a:r>
            <a:endParaRPr lang="en-US" altLang="zh-TW" b="1" dirty="0" smtClean="0"/>
          </a:p>
          <a:p>
            <a:pPr lvl="2"/>
            <a:r>
              <a:rPr lang="zh-TW" altLang="en-US" dirty="0"/>
              <a:t>透過</a:t>
            </a:r>
            <a:r>
              <a:rPr lang="zh-TW" altLang="en-US" dirty="0" smtClean="0"/>
              <a:t>檢測這些</a:t>
            </a:r>
            <a:r>
              <a:rPr lang="zh-TW" altLang="en-US" dirty="0"/>
              <a:t>遺傳缺陷相同染色體上之相近的位置，</a:t>
            </a:r>
            <a:r>
              <a:rPr lang="zh-TW" altLang="en-US" dirty="0" smtClean="0"/>
              <a:t>出現</a:t>
            </a:r>
            <a:r>
              <a:rPr lang="zh-TW" altLang="en-US" dirty="0"/>
              <a:t>了其他的突變。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79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45068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表 </a:t>
            </a:r>
            <a:r>
              <a:rPr lang="en-US" altLang="zh-TW" sz="2800" dirty="0"/>
              <a:t>10.1 </a:t>
            </a:r>
            <a:r>
              <a:rPr lang="zh-TW" altLang="en-US" sz="2800" dirty="0"/>
              <a:t>孟德爾實驗使用之七種性狀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8</a:t>
            </a:fld>
            <a:endParaRPr lang="en-US" altLang="zh-TW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896271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18567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10.38</a:t>
            </a:r>
            <a:r>
              <a:rPr lang="zh-TW" altLang="en-US" sz="2800" dirty="0"/>
              <a:t>　著床前之遺傳篩檢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80</a:t>
            </a:fld>
            <a:endParaRPr lang="en-US" altLang="zh-TW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36936"/>
            <a:ext cx="581025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096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solidFill>
                  <a:schemeClr val="accent6">
                    <a:lumMod val="50000"/>
                  </a:schemeClr>
                </a:solidFill>
              </a:rPr>
              <a:t>質詢與分析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solidFill>
            <a:srgbClr val="D9CEC2"/>
          </a:solidFill>
        </p:spPr>
        <p:txBody>
          <a:bodyPr/>
          <a:lstStyle/>
          <a:p>
            <a:pPr marL="0" indent="0">
              <a:buNone/>
            </a:pPr>
            <a:r>
              <a:rPr lang="zh-TW" altLang="zh-TW" b="1" dirty="0"/>
              <a:t>為何家族中會出現毛絨的</a:t>
            </a:r>
            <a:r>
              <a:rPr lang="zh-TW" altLang="zh-TW" b="1" dirty="0" smtClean="0"/>
              <a:t>毛髮</a:t>
            </a:r>
            <a:endParaRPr lang="en-US" altLang="zh-TW" b="1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zh-TW" altLang="zh-TW" sz="2000" dirty="0"/>
              <a:t>照片中的男童沒有剪髮，當他的頭髮逐漸生長時會自然斷掉，而無法長得很長。他的家庭中，其他的成員也具有這種毛髮，顯示這是一種遺傳特徵。由於此種毛髮會捲曲，有絨毛般的質感，因此稱為「毛絨毛髮」</a:t>
            </a:r>
            <a:r>
              <a:rPr lang="en-US" altLang="zh-TW" sz="2000" dirty="0"/>
              <a:t>(woolly hair)</a:t>
            </a:r>
            <a:r>
              <a:rPr lang="zh-TW" altLang="zh-TW" sz="2000" dirty="0"/>
              <a:t>。</a:t>
            </a:r>
          </a:p>
          <a:p>
            <a:pPr marL="0" indent="0">
              <a:buNone/>
            </a:pPr>
            <a:r>
              <a:rPr lang="zh-TW" altLang="zh-TW" sz="2000" dirty="0" smtClean="0"/>
              <a:t>雖然</a:t>
            </a:r>
            <a:r>
              <a:rPr lang="zh-TW" altLang="zh-TW" sz="2000" dirty="0"/>
              <a:t>毛絨毛髮是很罕見的一種表徵，</a:t>
            </a:r>
            <a:r>
              <a:rPr lang="zh-TW" altLang="zh-TW" sz="2000" dirty="0" smtClean="0"/>
              <a:t>但是</a:t>
            </a:r>
            <a:r>
              <a:rPr lang="en-US" altLang="zh-TW" sz="2000" dirty="0" smtClean="0"/>
              <a:t/>
            </a:r>
            <a:br>
              <a:rPr lang="en-US" altLang="zh-TW" sz="2000" dirty="0" smtClean="0"/>
            </a:br>
            <a:r>
              <a:rPr lang="zh-TW" altLang="zh-TW" sz="2000" dirty="0" smtClean="0"/>
              <a:t>在</a:t>
            </a:r>
            <a:r>
              <a:rPr lang="zh-TW" altLang="zh-TW" sz="2000" dirty="0"/>
              <a:t>某些家庭中較容易出現。下方的譜系</a:t>
            </a:r>
            <a:r>
              <a:rPr lang="en-US" altLang="zh-TW" sz="2000" dirty="0"/>
              <a:t>(</a:t>
            </a:r>
            <a:r>
              <a:rPr lang="zh-TW" altLang="zh-TW" sz="2000" dirty="0" smtClean="0"/>
              <a:t>畫</a:t>
            </a:r>
            <a:r>
              <a:rPr lang="en-US" altLang="zh-TW" sz="2000" dirty="0" smtClean="0"/>
              <a:t/>
            </a:r>
            <a:br>
              <a:rPr lang="en-US" altLang="zh-TW" sz="2000" dirty="0" smtClean="0"/>
            </a:br>
            <a:r>
              <a:rPr lang="zh-TW" altLang="zh-TW" sz="2000" dirty="0" smtClean="0"/>
              <a:t>成</a:t>
            </a:r>
            <a:r>
              <a:rPr lang="zh-TW" altLang="zh-TW" sz="2000" dirty="0"/>
              <a:t>彎曲形，以便放入第二世代以下的</a:t>
            </a:r>
            <a:r>
              <a:rPr lang="zh-TW" altLang="zh-TW" sz="2000" dirty="0" smtClean="0"/>
              <a:t>眾多</a:t>
            </a:r>
            <a:r>
              <a:rPr lang="en-US" altLang="zh-TW" sz="2000" dirty="0" smtClean="0"/>
              <a:t/>
            </a:r>
            <a:br>
              <a:rPr lang="en-US" altLang="zh-TW" sz="2000" dirty="0" smtClean="0"/>
            </a:br>
            <a:r>
              <a:rPr lang="zh-TW" altLang="zh-TW" sz="2000" dirty="0" smtClean="0"/>
              <a:t>家庭</a:t>
            </a:r>
            <a:r>
              <a:rPr lang="en-US" altLang="zh-TW" sz="2000" dirty="0"/>
              <a:t>)</a:t>
            </a:r>
            <a:r>
              <a:rPr lang="zh-TW" altLang="zh-TW" sz="2000" dirty="0"/>
              <a:t>，紀錄了一個挪威家族五個世代</a:t>
            </a:r>
            <a:r>
              <a:rPr lang="en-US" altLang="zh-TW" sz="2000" dirty="0"/>
              <a:t>(</a:t>
            </a:r>
            <a:r>
              <a:rPr lang="zh-TW" altLang="zh-TW" sz="2000" dirty="0" smtClean="0"/>
              <a:t>左</a:t>
            </a:r>
            <a:r>
              <a:rPr lang="en-US" altLang="zh-TW" sz="2000" dirty="0" smtClean="0"/>
              <a:t/>
            </a:r>
            <a:br>
              <a:rPr lang="en-US" altLang="zh-TW" sz="2000" dirty="0" smtClean="0"/>
            </a:br>
            <a:r>
              <a:rPr lang="zh-TW" altLang="zh-TW" sz="2000" dirty="0" smtClean="0"/>
              <a:t>方</a:t>
            </a:r>
            <a:r>
              <a:rPr lang="zh-TW" altLang="zh-TW" sz="2000" dirty="0"/>
              <a:t>羅馬數字顯示</a:t>
            </a:r>
            <a:r>
              <a:rPr lang="en-US" altLang="zh-TW" sz="2000" dirty="0"/>
              <a:t>)</a:t>
            </a:r>
            <a:r>
              <a:rPr lang="zh-TW" altLang="zh-TW" sz="2000" dirty="0"/>
              <a:t>出現毛絨毛髮表徵的</a:t>
            </a:r>
            <a:r>
              <a:rPr lang="zh-TW" altLang="zh-TW" sz="2000" dirty="0" smtClean="0"/>
              <a:t>情</a:t>
            </a:r>
            <a:r>
              <a:rPr lang="en-US" altLang="zh-TW" sz="2000" dirty="0" smtClean="0"/>
              <a:t/>
            </a:r>
            <a:br>
              <a:rPr lang="en-US" altLang="zh-TW" sz="2000" dirty="0" smtClean="0"/>
            </a:br>
            <a:r>
              <a:rPr lang="zh-TW" altLang="zh-TW" sz="2000" dirty="0" smtClean="0"/>
              <a:t>形</a:t>
            </a:r>
            <a:r>
              <a:rPr lang="zh-TW" altLang="zh-TW" sz="2000" dirty="0"/>
              <a:t>。依慣例，受到影響的個體以實心</a:t>
            </a:r>
            <a:r>
              <a:rPr lang="zh-TW" altLang="zh-TW" sz="2000" dirty="0" smtClean="0"/>
              <a:t>符號</a:t>
            </a:r>
            <a:r>
              <a:rPr lang="en-US" altLang="zh-TW" sz="2000" dirty="0" smtClean="0"/>
              <a:t/>
            </a:r>
            <a:br>
              <a:rPr lang="en-US" altLang="zh-TW" sz="2000" dirty="0" smtClean="0"/>
            </a:br>
            <a:r>
              <a:rPr lang="zh-TW" altLang="zh-TW" sz="2000" dirty="0" smtClean="0"/>
              <a:t>表示</a:t>
            </a:r>
            <a:r>
              <a:rPr lang="zh-TW" altLang="zh-TW" sz="2000" dirty="0"/>
              <a:t>，圓圈代表女性，方塊代表男性。</a:t>
            </a:r>
            <a:r>
              <a:rPr lang="zh-TW" altLang="zh-TW" sz="2000" dirty="0" smtClean="0"/>
              <a:t>此</a:t>
            </a:r>
            <a:r>
              <a:rPr lang="en-US" altLang="zh-TW" sz="2000" dirty="0" smtClean="0"/>
              <a:t/>
            </a:r>
            <a:br>
              <a:rPr lang="en-US" altLang="zh-TW" sz="2000" dirty="0" smtClean="0"/>
            </a:br>
            <a:r>
              <a:rPr lang="zh-TW" altLang="zh-TW" sz="2000" dirty="0" smtClean="0"/>
              <a:t>處</a:t>
            </a:r>
            <a:r>
              <a:rPr lang="zh-TW" altLang="zh-TW" sz="2000" dirty="0"/>
              <a:t>你所見到的譜系提供了足夠的資訊，</a:t>
            </a:r>
            <a:r>
              <a:rPr lang="zh-TW" altLang="zh-TW" sz="2000" dirty="0" smtClean="0"/>
              <a:t>使</a:t>
            </a:r>
            <a:r>
              <a:rPr lang="en-US" altLang="zh-TW" sz="2000" dirty="0" smtClean="0"/>
              <a:t/>
            </a:r>
            <a:br>
              <a:rPr lang="en-US" altLang="zh-TW" sz="2000" dirty="0" smtClean="0"/>
            </a:br>
            <a:r>
              <a:rPr lang="zh-TW" altLang="zh-TW" sz="2000" dirty="0" smtClean="0"/>
              <a:t>你</a:t>
            </a:r>
            <a:r>
              <a:rPr lang="zh-TW" altLang="zh-TW" sz="2000" dirty="0"/>
              <a:t>瞭解此特徵在人類家族中遺傳的情形。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81</a:t>
            </a:fld>
            <a:endParaRPr lang="en-US" altLang="zh-TW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32" y="3212976"/>
            <a:ext cx="2943857" cy="317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7367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solidFill>
                  <a:schemeClr val="accent6">
                    <a:lumMod val="50000"/>
                  </a:schemeClr>
                </a:solidFill>
              </a:rPr>
              <a:t>質詢與分析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solidFill>
            <a:srgbClr val="D9CEC2"/>
          </a:solidFill>
        </p:spPr>
        <p:txBody>
          <a:bodyPr/>
          <a:lstStyle/>
          <a:p>
            <a:pPr marL="0" indent="0">
              <a:buNone/>
            </a:pPr>
            <a:r>
              <a:rPr lang="zh-TW" altLang="zh-TW" sz="2800" b="1" dirty="0"/>
              <a:t>一個挪威家族毛絨毛髮的</a:t>
            </a:r>
            <a:r>
              <a:rPr lang="zh-TW" altLang="zh-TW" sz="2800" b="1" dirty="0" smtClean="0"/>
              <a:t>譜系</a:t>
            </a:r>
            <a:endParaRPr lang="zh-TW" altLang="zh-TW" sz="28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82</a:t>
            </a:fld>
            <a:endParaRPr lang="en-US" altLang="zh-TW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2856"/>
            <a:ext cx="7113562" cy="328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498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10.2</a:t>
            </a:r>
            <a:r>
              <a:rPr lang="zh-TW" altLang="en-US" dirty="0" smtClean="0"/>
              <a:t>　孟德爾</a:t>
            </a:r>
            <a:r>
              <a:rPr lang="zh-TW" altLang="en-US" dirty="0"/>
              <a:t>推理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zh-TW" altLang="en-US" dirty="0" smtClean="0"/>
              <a:t>隱性</a:t>
            </a:r>
            <a:r>
              <a:rPr lang="zh-TW" altLang="en-US" dirty="0"/>
              <a:t>表徵於 </a:t>
            </a:r>
            <a:r>
              <a:rPr lang="en-US" altLang="zh-TW" dirty="0"/>
              <a:t>F</a:t>
            </a:r>
            <a:r>
              <a:rPr lang="en-US" altLang="zh-TW" baseline="-25000" dirty="0"/>
              <a:t>1</a:t>
            </a:r>
            <a:r>
              <a:rPr lang="en-US" altLang="zh-TW" dirty="0"/>
              <a:t> </a:t>
            </a:r>
            <a:r>
              <a:rPr lang="zh-TW" altLang="en-US" dirty="0"/>
              <a:t>中消失</a:t>
            </a:r>
            <a:r>
              <a:rPr lang="zh-TW" altLang="en-US" dirty="0" smtClean="0"/>
              <a:t>，因此</a:t>
            </a:r>
            <a:r>
              <a:rPr lang="zh-TW" altLang="en-US" dirty="0"/>
              <a:t>一定有一些東西存在</a:t>
            </a:r>
            <a:r>
              <a:rPr lang="zh-TW" altLang="en-US" dirty="0" smtClean="0"/>
              <a:t>於</a:t>
            </a:r>
            <a:r>
              <a:rPr lang="en-US" altLang="zh-TW" dirty="0" smtClean="0"/>
              <a:t>F</a:t>
            </a:r>
            <a:r>
              <a:rPr lang="en-US" altLang="zh-TW" baseline="-25000" dirty="0" smtClean="0"/>
              <a:t>1</a:t>
            </a:r>
            <a:r>
              <a:rPr lang="zh-TW" altLang="en-US" dirty="0"/>
              <a:t>，只是沒有表現出來</a:t>
            </a:r>
            <a:r>
              <a:rPr lang="zh-TW" altLang="en-US" dirty="0" smtClean="0"/>
              <a:t>！</a:t>
            </a:r>
            <a:endParaRPr lang="en-US" altLang="zh-TW" dirty="0" smtClean="0"/>
          </a:p>
          <a:p>
            <a:pPr>
              <a:spcBef>
                <a:spcPts val="1200"/>
              </a:spcBef>
            </a:pPr>
            <a:r>
              <a:rPr lang="zh-TW" altLang="en-US" dirty="0"/>
              <a:t>孟德爾還將 </a:t>
            </a:r>
            <a:r>
              <a:rPr lang="en-US" altLang="zh-TW" dirty="0"/>
              <a:t>F</a:t>
            </a:r>
            <a:r>
              <a:rPr lang="en-US" altLang="zh-TW" baseline="-25000" dirty="0"/>
              <a:t>2</a:t>
            </a:r>
            <a:r>
              <a:rPr lang="en-US" altLang="zh-TW" dirty="0"/>
              <a:t> </a:t>
            </a:r>
            <a:r>
              <a:rPr lang="zh-TW" altLang="en-US" dirty="0"/>
              <a:t>個體進行雜交得到下一</a:t>
            </a:r>
            <a:r>
              <a:rPr lang="zh-TW" altLang="en-US" dirty="0" smtClean="0"/>
              <a:t>世代</a:t>
            </a:r>
            <a:r>
              <a:rPr lang="zh-TW" altLang="en-US" dirty="0"/>
              <a:t>，發現那四分之一的隱性個體都是純系的</a:t>
            </a:r>
            <a:endParaRPr lang="en-US" altLang="zh-TW" dirty="0" smtClean="0"/>
          </a:p>
          <a:p>
            <a:pPr lvl="1">
              <a:spcBef>
                <a:spcPts val="1200"/>
              </a:spcBef>
            </a:pPr>
            <a:r>
              <a:rPr lang="zh-TW" altLang="en-US" dirty="0" smtClean="0"/>
              <a:t>四分之三的 </a:t>
            </a:r>
            <a:r>
              <a:rPr lang="en-US" altLang="zh-TW" dirty="0"/>
              <a:t>F</a:t>
            </a:r>
            <a:r>
              <a:rPr lang="en-US" altLang="zh-TW" baseline="-25000" dirty="0"/>
              <a:t>2</a:t>
            </a:r>
            <a:r>
              <a:rPr lang="en-US" altLang="zh-TW" dirty="0" smtClean="0"/>
              <a:t> </a:t>
            </a:r>
            <a:r>
              <a:rPr lang="zh-TW" altLang="en-US" dirty="0"/>
              <a:t>顯性植物中，</a:t>
            </a:r>
            <a:r>
              <a:rPr lang="zh-TW" altLang="en-US" dirty="0" smtClean="0"/>
              <a:t>只有三分之一</a:t>
            </a:r>
            <a:r>
              <a:rPr lang="zh-TW" altLang="en-US" dirty="0"/>
              <a:t>是純系的，其 </a:t>
            </a:r>
            <a:r>
              <a:rPr lang="en-US" altLang="zh-TW" dirty="0"/>
              <a:t>F</a:t>
            </a:r>
            <a:r>
              <a:rPr lang="en-US" altLang="zh-TW" baseline="-25000" dirty="0"/>
              <a:t>3</a:t>
            </a:r>
            <a:r>
              <a:rPr lang="en-US" altLang="zh-TW" dirty="0"/>
              <a:t> </a:t>
            </a:r>
            <a:r>
              <a:rPr lang="zh-TW" altLang="en-US" dirty="0"/>
              <a:t>個體均為顯性的</a:t>
            </a:r>
            <a:r>
              <a:rPr lang="zh-TW" altLang="en-US" dirty="0" smtClean="0"/>
              <a:t>紫花</a:t>
            </a:r>
            <a:endParaRPr lang="en-US" altLang="zh-TW" dirty="0" smtClean="0"/>
          </a:p>
          <a:p>
            <a:pPr lvl="1">
              <a:spcBef>
                <a:spcPts val="1200"/>
              </a:spcBef>
            </a:pPr>
            <a:r>
              <a:rPr lang="zh-TW" altLang="en-US" dirty="0" smtClean="0"/>
              <a:t>其餘的</a:t>
            </a:r>
            <a:r>
              <a:rPr lang="zh-TW" altLang="en-US" dirty="0"/>
              <a:t>三分之二，其 </a:t>
            </a:r>
            <a:r>
              <a:rPr lang="en-US" altLang="zh-TW" dirty="0" smtClean="0"/>
              <a:t>F</a:t>
            </a:r>
            <a:r>
              <a:rPr lang="en-US" altLang="zh-TW" baseline="-25000" dirty="0" smtClean="0"/>
              <a:t>3</a:t>
            </a:r>
            <a:r>
              <a:rPr lang="zh-TW" altLang="en-US" dirty="0" smtClean="0"/>
              <a:t>個體會出現二</a:t>
            </a:r>
            <a:r>
              <a:rPr lang="zh-TW" altLang="en-US" dirty="0"/>
              <a:t>種表徵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10 - </a:t>
            </a:r>
            <a:r>
              <a:rPr lang="zh-TW" altLang="en-US" smtClean="0"/>
              <a:t>遺傳學的基礎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98850718"/>
      </p:ext>
    </p:extLst>
  </p:cSld>
  <p:clrMapOvr>
    <a:masterClrMapping/>
  </p:clrMapOvr>
</p:sld>
</file>

<file path=ppt/theme/theme1.xml><?xml version="1.0" encoding="utf-8"?>
<a:theme xmlns:a="http://schemas.openxmlformats.org/drawingml/2006/main" name="科學的生物學">
  <a:themeElements>
    <a:clrScheme name="Custom 328">
      <a:dk1>
        <a:srgbClr val="000000"/>
      </a:dk1>
      <a:lt1>
        <a:srgbClr val="FFFFFF"/>
      </a:lt1>
      <a:dk2>
        <a:srgbClr val="CE56CE"/>
      </a:dk2>
      <a:lt2>
        <a:srgbClr val="969696"/>
      </a:lt2>
      <a:accent1>
        <a:srgbClr val="7C7FF0"/>
      </a:accent1>
      <a:accent2>
        <a:srgbClr val="FF7325"/>
      </a:accent2>
      <a:accent3>
        <a:srgbClr val="4BAFE1"/>
      </a:accent3>
      <a:accent4>
        <a:srgbClr val="2EB09A"/>
      </a:accent4>
      <a:accent5>
        <a:srgbClr val="FE9D4C"/>
      </a:accent5>
      <a:accent6>
        <a:srgbClr val="BBAB65"/>
      </a:accent6>
      <a:hlink>
        <a:srgbClr val="77BB33"/>
      </a:hlink>
      <a:folHlink>
        <a:srgbClr val="DDC223"/>
      </a:folHlink>
    </a:clrScheme>
    <a:fontScheme name="微標 century">
      <a:majorFont>
        <a:latin typeface="Century Gothic"/>
        <a:ea typeface="微軟正黑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6565F1"/>
        </a:dk2>
        <a:lt2>
          <a:srgbClr val="969696"/>
        </a:lt2>
        <a:accent1>
          <a:srgbClr val="FFCC00"/>
        </a:accent1>
        <a:accent2>
          <a:srgbClr val="FF7D25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E77120"/>
        </a:accent6>
        <a:hlink>
          <a:srgbClr val="FF3399"/>
        </a:hlink>
        <a:folHlink>
          <a:srgbClr val="6BCB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CE56CE"/>
        </a:dk2>
        <a:lt2>
          <a:srgbClr val="969696"/>
        </a:lt2>
        <a:accent1>
          <a:srgbClr val="5AD4EC"/>
        </a:accent1>
        <a:accent2>
          <a:srgbClr val="62A7FA"/>
        </a:accent2>
        <a:accent3>
          <a:srgbClr val="FFFFFF"/>
        </a:accent3>
        <a:accent4>
          <a:srgbClr val="000000"/>
        </a:accent4>
        <a:accent5>
          <a:srgbClr val="B5E6F4"/>
        </a:accent5>
        <a:accent6>
          <a:srgbClr val="5897E3"/>
        </a:accent6>
        <a:hlink>
          <a:srgbClr val="54D09E"/>
        </a:hlink>
        <a:folHlink>
          <a:srgbClr val="E4D61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26AA8B"/>
        </a:dk2>
        <a:lt2>
          <a:srgbClr val="969696"/>
        </a:lt2>
        <a:accent1>
          <a:srgbClr val="A0DD4F"/>
        </a:accent1>
        <a:accent2>
          <a:srgbClr val="5BB9DB"/>
        </a:accent2>
        <a:accent3>
          <a:srgbClr val="FFFFFF"/>
        </a:accent3>
        <a:accent4>
          <a:srgbClr val="000000"/>
        </a:accent4>
        <a:accent5>
          <a:srgbClr val="CDEBB2"/>
        </a:accent5>
        <a:accent6>
          <a:srgbClr val="52A7C6"/>
        </a:accent6>
        <a:hlink>
          <a:srgbClr val="80A5F8"/>
        </a:hlink>
        <a:folHlink>
          <a:srgbClr val="DDD35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3659C8"/>
        </a:dk2>
        <a:lt2>
          <a:srgbClr val="969696"/>
        </a:lt2>
        <a:accent1>
          <a:srgbClr val="FFCC00"/>
        </a:accent1>
        <a:accent2>
          <a:srgbClr val="2CB4F8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7A3E1"/>
        </a:accent6>
        <a:hlink>
          <a:srgbClr val="FE7F00"/>
        </a:hlink>
        <a:folHlink>
          <a:srgbClr val="6BCB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">
        <a:dk1>
          <a:srgbClr val="000000"/>
        </a:dk1>
        <a:lt1>
          <a:srgbClr val="FFFFFF"/>
        </a:lt1>
        <a:dk2>
          <a:srgbClr val="26AA8B"/>
        </a:dk2>
        <a:lt2>
          <a:srgbClr val="969696"/>
        </a:lt2>
        <a:accent1>
          <a:srgbClr val="A0DD4F"/>
        </a:accent1>
        <a:accent2>
          <a:srgbClr val="5BB9DB"/>
        </a:accent2>
        <a:accent3>
          <a:srgbClr val="FFFFFF"/>
        </a:accent3>
        <a:accent4>
          <a:srgbClr val="000000"/>
        </a:accent4>
        <a:accent5>
          <a:srgbClr val="CDEBB2"/>
        </a:accent5>
        <a:accent6>
          <a:srgbClr val="52A7C6"/>
        </a:accent6>
        <a:hlink>
          <a:srgbClr val="80A5F8"/>
        </a:hlink>
        <a:folHlink>
          <a:srgbClr val="DDD35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3659C8"/>
        </a:dk2>
        <a:lt2>
          <a:srgbClr val="969696"/>
        </a:lt2>
        <a:accent1>
          <a:srgbClr val="FFCC00"/>
        </a:accent1>
        <a:accent2>
          <a:srgbClr val="2CB4F8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7A3E1"/>
        </a:accent6>
        <a:hlink>
          <a:srgbClr val="FE7F00"/>
        </a:hlink>
        <a:folHlink>
          <a:srgbClr val="6BCB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CE56CE"/>
        </a:dk2>
        <a:lt2>
          <a:srgbClr val="969696"/>
        </a:lt2>
        <a:accent1>
          <a:srgbClr val="7C7FF0"/>
        </a:accent1>
        <a:accent2>
          <a:srgbClr val="FF7325"/>
        </a:accent2>
        <a:accent3>
          <a:srgbClr val="FFFFFF"/>
        </a:accent3>
        <a:accent4>
          <a:srgbClr val="000000"/>
        </a:accent4>
        <a:accent5>
          <a:srgbClr val="BFC0F6"/>
        </a:accent5>
        <a:accent6>
          <a:srgbClr val="E76820"/>
        </a:accent6>
        <a:hlink>
          <a:srgbClr val="77BB33"/>
        </a:hlink>
        <a:folHlink>
          <a:srgbClr val="DDC2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">
        <a:dk1>
          <a:srgbClr val="000000"/>
        </a:dk1>
        <a:lt1>
          <a:srgbClr val="FFFFFF"/>
        </a:lt1>
        <a:dk2>
          <a:srgbClr val="26AA8B"/>
        </a:dk2>
        <a:lt2>
          <a:srgbClr val="969696"/>
        </a:lt2>
        <a:accent1>
          <a:srgbClr val="A0DD4F"/>
        </a:accent1>
        <a:accent2>
          <a:srgbClr val="5BB9DB"/>
        </a:accent2>
        <a:accent3>
          <a:srgbClr val="FFFFFF"/>
        </a:accent3>
        <a:accent4>
          <a:srgbClr val="000000"/>
        </a:accent4>
        <a:accent5>
          <a:srgbClr val="CDEBB2"/>
        </a:accent5>
        <a:accent6>
          <a:srgbClr val="52A7C6"/>
        </a:accent6>
        <a:hlink>
          <a:srgbClr val="80A5F8"/>
        </a:hlink>
        <a:folHlink>
          <a:srgbClr val="DDD35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3659C8"/>
        </a:dk2>
        <a:lt2>
          <a:srgbClr val="969696"/>
        </a:lt2>
        <a:accent1>
          <a:srgbClr val="FFCC00"/>
        </a:accent1>
        <a:accent2>
          <a:srgbClr val="2CB4F8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7A3E1"/>
        </a:accent6>
        <a:hlink>
          <a:srgbClr val="FE7F00"/>
        </a:hlink>
        <a:folHlink>
          <a:srgbClr val="6BCB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CE56CE"/>
        </a:dk2>
        <a:lt2>
          <a:srgbClr val="969696"/>
        </a:lt2>
        <a:accent1>
          <a:srgbClr val="7C7FF0"/>
        </a:accent1>
        <a:accent2>
          <a:srgbClr val="FF7325"/>
        </a:accent2>
        <a:accent3>
          <a:srgbClr val="FFFFFF"/>
        </a:accent3>
        <a:accent4>
          <a:srgbClr val="000000"/>
        </a:accent4>
        <a:accent5>
          <a:srgbClr val="BFC0F6"/>
        </a:accent5>
        <a:accent6>
          <a:srgbClr val="E76820"/>
        </a:accent6>
        <a:hlink>
          <a:srgbClr val="77BB33"/>
        </a:hlink>
        <a:folHlink>
          <a:srgbClr val="DDC22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科學的生物學</Template>
  <TotalTime>766</TotalTime>
  <Words>4869</Words>
  <Application>Microsoft Office PowerPoint</Application>
  <PresentationFormat>如螢幕大小 (4:3)</PresentationFormat>
  <Paragraphs>466</Paragraphs>
  <Slides>82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82</vt:i4>
      </vt:variant>
    </vt:vector>
  </HeadingPairs>
  <TitlesOfParts>
    <vt:vector size="83" baseType="lpstr">
      <vt:lpstr>科學的生物學</vt:lpstr>
      <vt:lpstr>遺傳學的基礎</vt:lpstr>
      <vt:lpstr>10.1　遺傳</vt:lpstr>
      <vt:lpstr>10.1　孟德爾與豌豆</vt:lpstr>
      <vt:lpstr>10.1　親代、第一子代和第二子代</vt:lpstr>
      <vt:lpstr>圖 10.3　孟德爾如何進行他的實驗</vt:lpstr>
      <vt:lpstr>10.1　顯性和隱性表徵</vt:lpstr>
      <vt:lpstr>10.2　孟德爾的觀察</vt:lpstr>
      <vt:lpstr>表 10.1 孟德爾實驗使用之七種性狀</vt:lpstr>
      <vt:lpstr>10.2　孟德爾推理</vt:lpstr>
      <vt:lpstr>10.2 　比例</vt:lpstr>
      <vt:lpstr>圖 10.5　F2 的比例是一個隱藏的 1:2:1 比例</vt:lpstr>
      <vt:lpstr>10.3 　假說 1</vt:lpstr>
      <vt:lpstr>10.3 　假說 2</vt:lpstr>
      <vt:lpstr>10.3 　假說 3</vt:lpstr>
      <vt:lpstr>10.3 　假說 4 和假說 5</vt:lpstr>
      <vt:lpstr>表 10.2 人類之ㄧ些顯性表徵與隱性表徵</vt:lpstr>
      <vt:lpstr>10.3 　特徵是指定的字母</vt:lpstr>
      <vt:lpstr>10.3 　龐尼特方格</vt:lpstr>
      <vt:lpstr>圖 10.7　龐尼特方格分析</vt:lpstr>
      <vt:lpstr>圖 10.8　孟德爾如何分析花色</vt:lpstr>
      <vt:lpstr>10.3 　試交</vt:lpstr>
      <vt:lpstr>圖 10.9　孟德爾如何利用試交來檢查異型合子</vt:lpstr>
      <vt:lpstr>10.4　孟德爾第一法則</vt:lpstr>
      <vt:lpstr>10.4　二性狀雜合體</vt:lpstr>
      <vt:lpstr>圖 10.10　二性狀雜合體之雜交分析</vt:lpstr>
      <vt:lpstr>10.4　孟德爾第二法則</vt:lpstr>
      <vt:lpstr>10.5　基因如何影響表徵</vt:lpstr>
      <vt:lpstr>圖 10.11　從 DNA 到表現型的歷程</vt:lpstr>
      <vt:lpstr>10.6　連續變異</vt:lpstr>
      <vt:lpstr>圖 10.12　人類的身高是一種連續變異</vt:lpstr>
      <vt:lpstr> 10.6　多效性 </vt:lpstr>
      <vt:lpstr>圖 10.13　囊性纖維症基因 cf 的多效性</vt:lpstr>
      <vt:lpstr>10.6　不完全顯性</vt:lpstr>
      <vt:lpstr>圖 10.14　不完全顯性</vt:lpstr>
      <vt:lpstr>10.6　環境因子</vt:lpstr>
      <vt:lpstr>圖 10.15　環境可影響等位基因的表現</vt:lpstr>
      <vt:lpstr>10.6　上位現象</vt:lpstr>
      <vt:lpstr>圖 10.17　上位現象對犬毛色的影響</vt:lpstr>
      <vt:lpstr>今日的生物學</vt:lpstr>
      <vt:lpstr>今日的生物學</vt:lpstr>
      <vt:lpstr>今日的生物學</vt:lpstr>
      <vt:lpstr>今日的生物學</vt:lpstr>
      <vt:lpstr>今日的生物學</vt:lpstr>
      <vt:lpstr>10.6　共顯性</vt:lpstr>
      <vt:lpstr>10.6　等位基因</vt:lpstr>
      <vt:lpstr>10.19　控制 ABO 血型之複等位基因</vt:lpstr>
      <vt:lpstr>10.6　表觀遺傳學</vt:lpstr>
      <vt:lpstr>圖 10.20　利用 DNA 甲基化來進行表觀遺傳的修飾</vt:lpstr>
      <vt:lpstr>10.7　遺傳的染色體學說</vt:lpstr>
      <vt:lpstr>10.7　摩根的白眼果蠅</vt:lpstr>
      <vt:lpstr>10.7　性聯的特質</vt:lpstr>
      <vt:lpstr>圖 10.22　摩根的實驗展示了性聯的染色體基礎</vt:lpstr>
      <vt:lpstr>10.7　染色體是孟德爾遺傳的媒介物</vt:lpstr>
      <vt:lpstr>10.7　連鎖</vt:lpstr>
      <vt:lpstr>10.8　人類染色體</vt:lpstr>
      <vt:lpstr>10.8　染色體未分離</vt:lpstr>
      <vt:lpstr>圖 10.25　減數分裂後期 I 發生的染色體未分離</vt:lpstr>
      <vt:lpstr>唐氏症</vt:lpstr>
      <vt:lpstr>10.7　X 染色體的未分離</vt:lpstr>
      <vt:lpstr>圖 10.28　X 染色體的未分離</vt:lpstr>
      <vt:lpstr>10.7　Y 染色體的未分離</vt:lpstr>
      <vt:lpstr>10.9　研習譜系</vt:lpstr>
      <vt:lpstr>圖 10.29　一個白化症族譜</vt:lpstr>
      <vt:lpstr>圖 10.30　紅綠色盲譜系</vt:lpstr>
      <vt:lpstr>10.10　突變的角色</vt:lpstr>
      <vt:lpstr>血友病</vt:lpstr>
      <vt:lpstr>圖 10.31　皇室血友病的譜系</vt:lpstr>
      <vt:lpstr>10.10　鐮刀型細胞貧血症</vt:lpstr>
      <vt:lpstr>圖10.32　鐮刀型細胞貧血症的遺傳</vt:lpstr>
      <vt:lpstr>10.10　高風險優勢</vt:lpstr>
      <vt:lpstr>圖 10.33　鐮刀型細胞等位基因可使其對瘧疾具有抗性</vt:lpstr>
      <vt:lpstr>10.10　戴-薩克斯症</vt:lpstr>
      <vt:lpstr>10.10　亨丁頓舞蹈症</vt:lpstr>
      <vt:lpstr>圖 10.35　亨丁頓舞蹈症為一種顯性遺傳缺陷</vt:lpstr>
      <vt:lpstr>10.11　基因諮詢與治療</vt:lpstr>
      <vt:lpstr>10.11　遺傳篩檢</vt:lpstr>
      <vt:lpstr>圖 10.36　羊膜穿刺術</vt:lpstr>
      <vt:lpstr>圖 10.37　一個胎兒的超音波影像</vt:lpstr>
      <vt:lpstr>10.11　基因檢測分析</vt:lpstr>
      <vt:lpstr>圖 10.38　著床前之遺傳篩檢</vt:lpstr>
      <vt:lpstr>質詢與分析</vt:lpstr>
      <vt:lpstr>質詢與分析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遺傳學的基礎</dc:title>
  <dc:subject>普通生物學</dc:subject>
  <dc:creator>Rachel</dc:creator>
  <cp:keywords>東華書局</cp:keywords>
  <cp:lastModifiedBy>Rachel</cp:lastModifiedBy>
  <cp:revision>94</cp:revision>
  <dcterms:created xsi:type="dcterms:W3CDTF">2019-08-30T05:35:12Z</dcterms:created>
  <dcterms:modified xsi:type="dcterms:W3CDTF">2019-09-02T10:00:26Z</dcterms:modified>
</cp:coreProperties>
</file>