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0"/>
  </p:notesMasterIdLst>
  <p:sldIdLst>
    <p:sldId id="256" r:id="rId2"/>
    <p:sldId id="266" r:id="rId3"/>
    <p:sldId id="268" r:id="rId4"/>
    <p:sldId id="269" r:id="rId5"/>
    <p:sldId id="270" r:id="rId6"/>
    <p:sldId id="271" r:id="rId7"/>
    <p:sldId id="272" r:id="rId8"/>
    <p:sldId id="273" r:id="rId9"/>
    <p:sldId id="274" r:id="rId10"/>
    <p:sldId id="275" r:id="rId11"/>
    <p:sldId id="276" r:id="rId12"/>
    <p:sldId id="277" r:id="rId13"/>
    <p:sldId id="278" r:id="rId14"/>
    <p:sldId id="279" r:id="rId15"/>
    <p:sldId id="280" r:id="rId16"/>
    <p:sldId id="281" r:id="rId17"/>
    <p:sldId id="283" r:id="rId18"/>
    <p:sldId id="282" r:id="rId19"/>
    <p:sldId id="284" r:id="rId20"/>
    <p:sldId id="285" r:id="rId21"/>
    <p:sldId id="286" r:id="rId22"/>
    <p:sldId id="287" r:id="rId23"/>
    <p:sldId id="288" r:id="rId24"/>
    <p:sldId id="289" r:id="rId25"/>
    <p:sldId id="290" r:id="rId26"/>
    <p:sldId id="291" r:id="rId27"/>
    <p:sldId id="292" r:id="rId28"/>
    <p:sldId id="293" r:id="rId29"/>
    <p:sldId id="294" r:id="rId30"/>
    <p:sldId id="295" r:id="rId31"/>
    <p:sldId id="296" r:id="rId32"/>
    <p:sldId id="297" r:id="rId33"/>
    <p:sldId id="298" r:id="rId34"/>
    <p:sldId id="299" r:id="rId35"/>
    <p:sldId id="300" r:id="rId36"/>
    <p:sldId id="301" r:id="rId37"/>
    <p:sldId id="302" r:id="rId38"/>
    <p:sldId id="303" r:id="rId39"/>
    <p:sldId id="306" r:id="rId40"/>
    <p:sldId id="307" r:id="rId41"/>
    <p:sldId id="308" r:id="rId42"/>
    <p:sldId id="309" r:id="rId43"/>
    <p:sldId id="304" r:id="rId44"/>
    <p:sldId id="305" r:id="rId45"/>
    <p:sldId id="310" r:id="rId46"/>
    <p:sldId id="311" r:id="rId47"/>
    <p:sldId id="312" r:id="rId48"/>
    <p:sldId id="313" r:id="rId49"/>
    <p:sldId id="314" r:id="rId50"/>
    <p:sldId id="315" r:id="rId51"/>
    <p:sldId id="316" r:id="rId52"/>
    <p:sldId id="317" r:id="rId53"/>
    <p:sldId id="318" r:id="rId54"/>
    <p:sldId id="319" r:id="rId55"/>
    <p:sldId id="320" r:id="rId56"/>
    <p:sldId id="321" r:id="rId57"/>
    <p:sldId id="322" r:id="rId58"/>
    <p:sldId id="323" r:id="rId59"/>
    <p:sldId id="324" r:id="rId60"/>
    <p:sldId id="325" r:id="rId61"/>
    <p:sldId id="326" r:id="rId62"/>
    <p:sldId id="327" r:id="rId63"/>
    <p:sldId id="328" r:id="rId64"/>
    <p:sldId id="329" r:id="rId65"/>
    <p:sldId id="330" r:id="rId66"/>
    <p:sldId id="331" r:id="rId67"/>
    <p:sldId id="332" r:id="rId68"/>
    <p:sldId id="333" r:id="rId69"/>
    <p:sldId id="334" r:id="rId70"/>
    <p:sldId id="335" r:id="rId71"/>
    <p:sldId id="336" r:id="rId72"/>
    <p:sldId id="337" r:id="rId73"/>
    <p:sldId id="338" r:id="rId74"/>
    <p:sldId id="339" r:id="rId75"/>
    <p:sldId id="340" r:id="rId76"/>
    <p:sldId id="341" r:id="rId77"/>
    <p:sldId id="267" r:id="rId78"/>
    <p:sldId id="342" r:id="rId79"/>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99"/>
    <a:srgbClr val="D9CEC2"/>
    <a:srgbClr val="002776"/>
    <a:srgbClr val="FE7F00"/>
    <a:srgbClr val="FFCC00"/>
    <a:srgbClr val="969696"/>
    <a:srgbClr val="7B18E8"/>
    <a:srgbClr val="FFFFBF"/>
    <a:srgbClr val="E4D61C"/>
    <a:srgbClr val="6BCB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27" autoAdjust="0"/>
    <p:restoredTop sz="94660"/>
  </p:normalViewPr>
  <p:slideViewPr>
    <p:cSldViewPr>
      <p:cViewPr varScale="1">
        <p:scale>
          <a:sx n="80" d="100"/>
          <a:sy n="80" d="100"/>
        </p:scale>
        <p:origin x="-1416" y="-67"/>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zh-TW" altLang="zh-TW"/>
          </a:p>
        </p:txBody>
      </p:sp>
      <p:sp>
        <p:nvSpPr>
          <p:cNvPr id="4198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zh-TW" altLang="zh-TW"/>
          </a:p>
        </p:txBody>
      </p:sp>
      <p:sp>
        <p:nvSpPr>
          <p:cNvPr id="2355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199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zh-TW" altLang="zh-TW"/>
          </a:p>
        </p:txBody>
      </p:sp>
      <p:sp>
        <p:nvSpPr>
          <p:cNvPr id="4199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1C88AEBE-BCF9-4DA0-8DE8-02ACD8386FC4}" type="slidenum">
              <a:rPr lang="en-US" altLang="zh-TW"/>
              <a:pPr/>
              <a:t>‹#›</a:t>
            </a:fld>
            <a:endParaRPr lang="en-US" altLang="zh-TW"/>
          </a:p>
        </p:txBody>
      </p:sp>
    </p:spTree>
    <p:extLst>
      <p:ext uri="{BB962C8B-B14F-4D97-AF65-F5344CB8AC3E}">
        <p14:creationId xmlns:p14="http://schemas.microsoft.com/office/powerpoint/2010/main" val="56417208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2014" name="Rectangle 30"/>
          <p:cNvSpPr>
            <a:spLocks noGrp="1" noChangeArrowheads="1"/>
          </p:cNvSpPr>
          <p:nvPr>
            <p:ph type="ctrTitle"/>
          </p:nvPr>
        </p:nvSpPr>
        <p:spPr>
          <a:xfrm>
            <a:off x="683568" y="5373216"/>
            <a:ext cx="7772400" cy="1326009"/>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algn="l">
              <a:defRPr sz="4400" smtClean="0">
                <a:solidFill>
                  <a:srgbClr val="002776"/>
                </a:solidFill>
              </a:defRPr>
            </a:lvl1pPr>
          </a:lstStyle>
          <a:p>
            <a:pPr lvl="0"/>
            <a:r>
              <a:rPr lang="zh-TW" altLang="en-US" noProof="0" smtClean="0"/>
              <a:t>按一下以編輯母片標題樣式</a:t>
            </a:r>
            <a:endParaRPr lang="en-US" altLang="zh-TW" noProof="0" dirty="0" smtClean="0"/>
          </a:p>
        </p:txBody>
      </p:sp>
      <p:sp>
        <p:nvSpPr>
          <p:cNvPr id="42015" name="Rectangle 31"/>
          <p:cNvSpPr>
            <a:spLocks noGrp="1" noChangeArrowheads="1"/>
          </p:cNvSpPr>
          <p:nvPr>
            <p:ph type="subTitle" idx="1"/>
          </p:nvPr>
        </p:nvSpPr>
        <p:spPr>
          <a:xfrm>
            <a:off x="683568" y="4797152"/>
            <a:ext cx="7776864" cy="576064"/>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marL="0" indent="0" algn="l">
              <a:buFontTx/>
              <a:buNone/>
              <a:defRPr sz="3200" b="1" smtClean="0">
                <a:solidFill>
                  <a:schemeClr val="accent2">
                    <a:lumMod val="75000"/>
                  </a:schemeClr>
                </a:solidFill>
                <a:latin typeface="+mj-lt"/>
              </a:defRPr>
            </a:lvl1pPr>
          </a:lstStyle>
          <a:p>
            <a:pPr lvl="0"/>
            <a:r>
              <a:rPr lang="zh-TW" altLang="en-US" noProof="0" smtClean="0"/>
              <a:t>按一下以編輯母片副標題樣式</a:t>
            </a:r>
            <a:endParaRPr lang="en-US" altLang="zh-TW" noProof="0" smtClean="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a:xfrm>
            <a:off x="323528" y="332656"/>
            <a:ext cx="8496944" cy="936104"/>
          </a:xfrm>
        </p:spPr>
        <p:txBody>
          <a:bodyPr/>
          <a:lstStyle/>
          <a:p>
            <a:r>
              <a:rPr lang="zh-TW" altLang="en-US" smtClean="0"/>
              <a:t>按一下以編輯母片標題樣式</a:t>
            </a:r>
            <a:endParaRPr lang="en-US" dirty="0"/>
          </a:p>
        </p:txBody>
      </p:sp>
      <p:sp>
        <p:nvSpPr>
          <p:cNvPr id="3" name="Content Placeholder 2"/>
          <p:cNvSpPr>
            <a:spLocks noGrp="1"/>
          </p:cNvSpPr>
          <p:nvPr>
            <p:ph idx="1"/>
          </p:nvPr>
        </p:nvSpPr>
        <p:spPr>
          <a:xfrm>
            <a:off x="306388" y="1412776"/>
            <a:ext cx="8534400" cy="5184576"/>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Rectangle 5"/>
          <p:cNvSpPr>
            <a:spLocks noGrp="1" noChangeArrowheads="1"/>
          </p:cNvSpPr>
          <p:nvPr>
            <p:ph type="ftr" sz="quarter" idx="11"/>
          </p:nvPr>
        </p:nvSpPr>
        <p:spPr>
          <a:ln/>
        </p:spPr>
        <p:txBody>
          <a:bodyPr/>
          <a:lstStyle>
            <a:lvl1pPr>
              <a:defRPr>
                <a:latin typeface="+mj-lt"/>
              </a:defRPr>
            </a:lvl1pPr>
          </a:lstStyle>
          <a:p>
            <a:r>
              <a:rPr lang="zh-TW" altLang="en-US" smtClean="0"/>
              <a:t>普通生物學  </a:t>
            </a:r>
            <a:r>
              <a:rPr lang="en-US" altLang="zh-TW" smtClean="0"/>
              <a:t>Chapter 14 - </a:t>
            </a:r>
            <a:r>
              <a:rPr lang="zh-TW" altLang="en-US" smtClean="0"/>
              <a:t>演化與天擇 </a:t>
            </a:r>
            <a:endParaRPr lang="zh-TW" altLang="zh-TW" dirty="0"/>
          </a:p>
        </p:txBody>
      </p:sp>
      <p:sp>
        <p:nvSpPr>
          <p:cNvPr id="6" name="Rectangle 6"/>
          <p:cNvSpPr>
            <a:spLocks noGrp="1" noChangeArrowheads="1"/>
          </p:cNvSpPr>
          <p:nvPr>
            <p:ph type="sldNum" sz="quarter" idx="12"/>
          </p:nvPr>
        </p:nvSpPr>
        <p:spPr>
          <a:ln/>
        </p:spPr>
        <p:txBody>
          <a:bodyPr/>
          <a:lstStyle>
            <a:lvl1pPr>
              <a:defRPr/>
            </a:lvl1pPr>
          </a:lstStyle>
          <a:p>
            <a:fld id="{C04386CD-F511-4EEB-A0ED-70801BDA50F0}" type="slidenum">
              <a:rPr lang="en-US" altLang="zh-TW"/>
              <a:pPr/>
              <a:t>‹#›</a:t>
            </a:fld>
            <a:endParaRPr lang="en-US" altLang="zh-TW"/>
          </a:p>
        </p:txBody>
      </p:sp>
    </p:spTree>
    <p:extLst>
      <p:ext uri="{BB962C8B-B14F-4D97-AF65-F5344CB8AC3E}">
        <p14:creationId xmlns:p14="http://schemas.microsoft.com/office/powerpoint/2010/main" val="18340542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50422" y="3573016"/>
            <a:ext cx="7772400" cy="1362075"/>
          </a:xfrm>
        </p:spPr>
        <p:txBody>
          <a:bodyPr anchor="t"/>
          <a:lstStyle>
            <a:lvl1pPr algn="ctr">
              <a:defRPr sz="4400" b="1" cap="all"/>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750422" y="2072829"/>
            <a:ext cx="7772400" cy="1386383"/>
          </a:xfrm>
        </p:spPr>
        <p:txBody>
          <a:bodyPr anchor="b"/>
          <a:lstStyle>
            <a:lvl1pPr marL="0" indent="0" algn="ctr">
              <a:buNone/>
              <a:defRPr sz="3200">
                <a:solidFill>
                  <a:schemeClr val="accent4"/>
                </a:solidFill>
                <a:latin typeface="+mj-ea"/>
                <a:ea typeface="+mj-ea"/>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6" name="Rectangle 6"/>
          <p:cNvSpPr>
            <a:spLocks noGrp="1" noChangeArrowheads="1"/>
          </p:cNvSpPr>
          <p:nvPr>
            <p:ph type="sldNum" sz="quarter" idx="12"/>
          </p:nvPr>
        </p:nvSpPr>
        <p:spPr>
          <a:ln/>
        </p:spPr>
        <p:txBody>
          <a:bodyPr/>
          <a:lstStyle>
            <a:lvl1pPr>
              <a:defRPr/>
            </a:lvl1pPr>
          </a:lstStyle>
          <a:p>
            <a:fld id="{CEB59008-BACC-4FA6-82AF-59785DE9F926}" type="slidenum">
              <a:rPr lang="en-US" altLang="zh-TW"/>
              <a:pPr/>
              <a:t>‹#›</a:t>
            </a:fld>
            <a:endParaRPr lang="en-US" altLang="zh-TW"/>
          </a:p>
        </p:txBody>
      </p:sp>
      <p:cxnSp>
        <p:nvCxnSpPr>
          <p:cNvPr id="8" name="直線接點 7"/>
          <p:cNvCxnSpPr/>
          <p:nvPr userDrawn="1"/>
        </p:nvCxnSpPr>
        <p:spPr>
          <a:xfrm>
            <a:off x="783685" y="3531220"/>
            <a:ext cx="7776864" cy="0"/>
          </a:xfrm>
          <a:prstGeom prst="line">
            <a:avLst/>
          </a:prstGeom>
          <a:ln w="12700">
            <a:prstDash val="sysDash"/>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4895099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a:xfrm>
            <a:off x="323528" y="332656"/>
            <a:ext cx="8496944" cy="864096"/>
          </a:xfrm>
        </p:spPr>
        <p:txBody>
          <a:bodyPr/>
          <a:lstStyle/>
          <a:p>
            <a:r>
              <a:rPr lang="zh-TW" altLang="en-US" smtClean="0"/>
              <a:t>按一下以編輯母片標題樣式</a:t>
            </a:r>
            <a:endParaRPr lang="en-US"/>
          </a:p>
        </p:txBody>
      </p:sp>
      <p:sp>
        <p:nvSpPr>
          <p:cNvPr id="3" name="Content Placeholder 2"/>
          <p:cNvSpPr>
            <a:spLocks noGrp="1"/>
          </p:cNvSpPr>
          <p:nvPr>
            <p:ph sz="half" idx="1"/>
          </p:nvPr>
        </p:nvSpPr>
        <p:spPr>
          <a:xfrm>
            <a:off x="304800" y="1340768"/>
            <a:ext cx="4191000" cy="513623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Content Placeholder 3"/>
          <p:cNvSpPr>
            <a:spLocks noGrp="1"/>
          </p:cNvSpPr>
          <p:nvPr>
            <p:ph sz="half" idx="2"/>
          </p:nvPr>
        </p:nvSpPr>
        <p:spPr>
          <a:xfrm>
            <a:off x="4648200" y="1340768"/>
            <a:ext cx="4191000" cy="513623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6" name="Rectangle 5"/>
          <p:cNvSpPr>
            <a:spLocks noGrp="1" noChangeArrowheads="1"/>
          </p:cNvSpPr>
          <p:nvPr>
            <p:ph type="ftr" sz="quarter" idx="11"/>
          </p:nvPr>
        </p:nvSpPr>
        <p:spPr>
          <a:ln/>
        </p:spPr>
        <p:txBody>
          <a:bodyPr/>
          <a:lstStyle>
            <a:lvl1pPr>
              <a:defRPr/>
            </a:lvl1pPr>
          </a:lstStyle>
          <a:p>
            <a:r>
              <a:rPr lang="zh-TW" altLang="en-US" smtClean="0"/>
              <a:t>普通生物學  </a:t>
            </a:r>
            <a:r>
              <a:rPr lang="en-US" altLang="zh-TW" smtClean="0"/>
              <a:t>Chapter 14 - </a:t>
            </a:r>
            <a:r>
              <a:rPr lang="zh-TW" altLang="en-US" smtClean="0"/>
              <a:t>演化與天擇 </a:t>
            </a:r>
            <a:endParaRPr lang="zh-TW" altLang="zh-TW"/>
          </a:p>
        </p:txBody>
      </p:sp>
      <p:sp>
        <p:nvSpPr>
          <p:cNvPr id="7" name="Rectangle 6"/>
          <p:cNvSpPr>
            <a:spLocks noGrp="1" noChangeArrowheads="1"/>
          </p:cNvSpPr>
          <p:nvPr>
            <p:ph type="sldNum" sz="quarter" idx="12"/>
          </p:nvPr>
        </p:nvSpPr>
        <p:spPr>
          <a:ln/>
        </p:spPr>
        <p:txBody>
          <a:bodyPr/>
          <a:lstStyle>
            <a:lvl1pPr>
              <a:defRPr/>
            </a:lvl1pPr>
          </a:lstStyle>
          <a:p>
            <a:fld id="{913DB387-C46D-4DB0-AAE8-9007EA61FB28}" type="slidenum">
              <a:rPr lang="en-US" altLang="zh-TW"/>
              <a:pPr/>
              <a:t>‹#›</a:t>
            </a:fld>
            <a:endParaRPr lang="en-US" altLang="zh-TW"/>
          </a:p>
        </p:txBody>
      </p:sp>
    </p:spTree>
    <p:extLst>
      <p:ext uri="{BB962C8B-B14F-4D97-AF65-F5344CB8AC3E}">
        <p14:creationId xmlns:p14="http://schemas.microsoft.com/office/powerpoint/2010/main" val="1793163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en-US"/>
          </a:p>
        </p:txBody>
      </p:sp>
      <p:sp>
        <p:nvSpPr>
          <p:cNvPr id="3" name="Text Placeholder 2"/>
          <p:cNvSpPr>
            <a:spLocks noGrp="1"/>
          </p:cNvSpPr>
          <p:nvPr>
            <p:ph type="body" idx="1"/>
          </p:nvPr>
        </p:nvSpPr>
        <p:spPr>
          <a:xfrm>
            <a:off x="457200" y="1718270"/>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Content Placeholder 3"/>
          <p:cNvSpPr>
            <a:spLocks noGrp="1"/>
          </p:cNvSpPr>
          <p:nvPr>
            <p:ph sz="half" idx="2"/>
          </p:nvPr>
        </p:nvSpPr>
        <p:spPr>
          <a:xfrm>
            <a:off x="457200" y="235803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Text Placeholder 4"/>
          <p:cNvSpPr>
            <a:spLocks noGrp="1"/>
          </p:cNvSpPr>
          <p:nvPr>
            <p:ph type="body" sz="quarter" idx="3"/>
          </p:nvPr>
        </p:nvSpPr>
        <p:spPr>
          <a:xfrm>
            <a:off x="4645025" y="1718270"/>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Content Placeholder 5"/>
          <p:cNvSpPr>
            <a:spLocks noGrp="1"/>
          </p:cNvSpPr>
          <p:nvPr>
            <p:ph sz="quarter" idx="4"/>
          </p:nvPr>
        </p:nvSpPr>
        <p:spPr>
          <a:xfrm>
            <a:off x="4645025" y="235803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8" name="Rectangle 5"/>
          <p:cNvSpPr>
            <a:spLocks noGrp="1" noChangeArrowheads="1"/>
          </p:cNvSpPr>
          <p:nvPr>
            <p:ph type="ftr" sz="quarter" idx="11"/>
          </p:nvPr>
        </p:nvSpPr>
        <p:spPr>
          <a:ln/>
        </p:spPr>
        <p:txBody>
          <a:bodyPr/>
          <a:lstStyle>
            <a:lvl1pPr>
              <a:defRPr/>
            </a:lvl1pPr>
          </a:lstStyle>
          <a:p>
            <a:r>
              <a:rPr lang="zh-TW" altLang="en-US" smtClean="0"/>
              <a:t>普通生物學  </a:t>
            </a:r>
            <a:r>
              <a:rPr lang="en-US" altLang="zh-TW" smtClean="0"/>
              <a:t>Chapter 14 - </a:t>
            </a:r>
            <a:r>
              <a:rPr lang="zh-TW" altLang="en-US" smtClean="0"/>
              <a:t>演化與天擇 </a:t>
            </a:r>
            <a:endParaRPr lang="zh-TW" altLang="zh-TW"/>
          </a:p>
        </p:txBody>
      </p:sp>
      <p:sp>
        <p:nvSpPr>
          <p:cNvPr id="9" name="Rectangle 6"/>
          <p:cNvSpPr>
            <a:spLocks noGrp="1" noChangeArrowheads="1"/>
          </p:cNvSpPr>
          <p:nvPr>
            <p:ph type="sldNum" sz="quarter" idx="12"/>
          </p:nvPr>
        </p:nvSpPr>
        <p:spPr>
          <a:ln/>
        </p:spPr>
        <p:txBody>
          <a:bodyPr/>
          <a:lstStyle>
            <a:lvl1pPr>
              <a:defRPr/>
            </a:lvl1pPr>
          </a:lstStyle>
          <a:p>
            <a:fld id="{0F247246-20E3-474B-AF10-F3E75A5B5097}" type="slidenum">
              <a:rPr lang="en-US" altLang="zh-TW"/>
              <a:pPr/>
              <a:t>‹#›</a:t>
            </a:fld>
            <a:endParaRPr lang="en-US" altLang="zh-TW"/>
          </a:p>
        </p:txBody>
      </p:sp>
    </p:spTree>
    <p:extLst>
      <p:ext uri="{BB962C8B-B14F-4D97-AF65-F5344CB8AC3E}">
        <p14:creationId xmlns:p14="http://schemas.microsoft.com/office/powerpoint/2010/main" val="4089774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a:xfrm>
            <a:off x="323528" y="332656"/>
            <a:ext cx="8496944" cy="936104"/>
          </a:xfrm>
        </p:spPr>
        <p:txBody>
          <a:bodyPr/>
          <a:lstStyle/>
          <a:p>
            <a:r>
              <a:rPr lang="zh-TW" altLang="en-US" smtClean="0"/>
              <a:t>按一下以編輯母片標題樣式</a:t>
            </a:r>
            <a:endParaRPr lang="en-US"/>
          </a:p>
        </p:txBody>
      </p:sp>
      <p:sp>
        <p:nvSpPr>
          <p:cNvPr id="4" name="Rectangle 5"/>
          <p:cNvSpPr>
            <a:spLocks noGrp="1" noChangeArrowheads="1"/>
          </p:cNvSpPr>
          <p:nvPr>
            <p:ph type="ftr" sz="quarter" idx="11"/>
          </p:nvPr>
        </p:nvSpPr>
        <p:spPr>
          <a:ln/>
        </p:spPr>
        <p:txBody>
          <a:bodyPr/>
          <a:lstStyle>
            <a:lvl1pPr>
              <a:defRPr/>
            </a:lvl1pPr>
          </a:lstStyle>
          <a:p>
            <a:r>
              <a:rPr lang="zh-TW" altLang="en-US" smtClean="0"/>
              <a:t>普通生物學  </a:t>
            </a:r>
            <a:r>
              <a:rPr lang="en-US" altLang="zh-TW" smtClean="0"/>
              <a:t>Chapter 14 - </a:t>
            </a:r>
            <a:r>
              <a:rPr lang="zh-TW" altLang="en-US" smtClean="0"/>
              <a:t>演化與天擇 </a:t>
            </a:r>
            <a:endParaRPr lang="zh-TW" altLang="zh-TW"/>
          </a:p>
        </p:txBody>
      </p:sp>
      <p:sp>
        <p:nvSpPr>
          <p:cNvPr id="5" name="Rectangle 6"/>
          <p:cNvSpPr>
            <a:spLocks noGrp="1" noChangeArrowheads="1"/>
          </p:cNvSpPr>
          <p:nvPr>
            <p:ph type="sldNum" sz="quarter" idx="12"/>
          </p:nvPr>
        </p:nvSpPr>
        <p:spPr>
          <a:ln/>
        </p:spPr>
        <p:txBody>
          <a:bodyPr/>
          <a:lstStyle>
            <a:lvl1pPr>
              <a:defRPr/>
            </a:lvl1pPr>
          </a:lstStyle>
          <a:p>
            <a:fld id="{6640B099-C29F-48AA-9EE1-94DFFD9F4D02}" type="slidenum">
              <a:rPr lang="en-US" altLang="zh-TW"/>
              <a:pPr/>
              <a:t>‹#›</a:t>
            </a:fld>
            <a:endParaRPr lang="en-US" altLang="zh-TW"/>
          </a:p>
        </p:txBody>
      </p:sp>
    </p:spTree>
    <p:extLst>
      <p:ext uri="{BB962C8B-B14F-4D97-AF65-F5344CB8AC3E}">
        <p14:creationId xmlns:p14="http://schemas.microsoft.com/office/powerpoint/2010/main" val="28956835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3" name="Rectangle 5"/>
          <p:cNvSpPr>
            <a:spLocks noGrp="1" noChangeArrowheads="1"/>
          </p:cNvSpPr>
          <p:nvPr>
            <p:ph type="ftr" sz="quarter" idx="11"/>
          </p:nvPr>
        </p:nvSpPr>
        <p:spPr>
          <a:ln/>
        </p:spPr>
        <p:txBody>
          <a:bodyPr/>
          <a:lstStyle>
            <a:lvl1pPr>
              <a:defRPr/>
            </a:lvl1pPr>
          </a:lstStyle>
          <a:p>
            <a:r>
              <a:rPr lang="zh-TW" altLang="en-US" smtClean="0"/>
              <a:t>普通生物學  </a:t>
            </a:r>
            <a:r>
              <a:rPr lang="en-US" altLang="zh-TW" smtClean="0"/>
              <a:t>Chapter 14 - </a:t>
            </a:r>
            <a:r>
              <a:rPr lang="zh-TW" altLang="en-US" smtClean="0"/>
              <a:t>演化與天擇 </a:t>
            </a:r>
            <a:endParaRPr lang="zh-TW" altLang="zh-TW"/>
          </a:p>
        </p:txBody>
      </p:sp>
      <p:sp>
        <p:nvSpPr>
          <p:cNvPr id="4" name="Rectangle 6"/>
          <p:cNvSpPr>
            <a:spLocks noGrp="1" noChangeArrowheads="1"/>
          </p:cNvSpPr>
          <p:nvPr>
            <p:ph type="sldNum" sz="quarter" idx="12"/>
          </p:nvPr>
        </p:nvSpPr>
        <p:spPr>
          <a:ln/>
        </p:spPr>
        <p:txBody>
          <a:bodyPr/>
          <a:lstStyle>
            <a:lvl1pPr>
              <a:defRPr/>
            </a:lvl1pPr>
          </a:lstStyle>
          <a:p>
            <a:fld id="{5003D16C-4916-490F-8B03-2D3B31926DFA}" type="slidenum">
              <a:rPr lang="en-US" altLang="zh-TW"/>
              <a:pPr/>
              <a:t>‹#›</a:t>
            </a:fld>
            <a:endParaRPr lang="en-US" altLang="zh-TW"/>
          </a:p>
        </p:txBody>
      </p:sp>
    </p:spTree>
    <p:extLst>
      <p:ext uri="{BB962C8B-B14F-4D97-AF65-F5344CB8AC3E}">
        <p14:creationId xmlns:p14="http://schemas.microsoft.com/office/powerpoint/2010/main" val="3951296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AndObj" preserve="1">
  <p:cSld name="標題，文字及物件">
    <p:spTree>
      <p:nvGrpSpPr>
        <p:cNvPr id="1" name=""/>
        <p:cNvGrpSpPr/>
        <p:nvPr/>
      </p:nvGrpSpPr>
      <p:grpSpPr>
        <a:xfrm>
          <a:off x="0" y="0"/>
          <a:ext cx="0" cy="0"/>
          <a:chOff x="0" y="0"/>
          <a:chExt cx="0" cy="0"/>
        </a:xfrm>
      </p:grpSpPr>
      <p:sp>
        <p:nvSpPr>
          <p:cNvPr id="2" name="Title 1"/>
          <p:cNvSpPr>
            <a:spLocks noGrp="1"/>
          </p:cNvSpPr>
          <p:nvPr>
            <p:ph type="title"/>
          </p:nvPr>
        </p:nvSpPr>
        <p:spPr>
          <a:xfrm>
            <a:off x="323528" y="404664"/>
            <a:ext cx="8424936" cy="868363"/>
          </a:xfrm>
        </p:spPr>
        <p:txBody>
          <a:bodyPr/>
          <a:lstStyle/>
          <a:p>
            <a:r>
              <a:rPr lang="zh-TW" altLang="en-US" smtClean="0"/>
              <a:t>按一下以編輯母片標題樣式</a:t>
            </a:r>
            <a:endParaRPr lang="en-US"/>
          </a:p>
        </p:txBody>
      </p:sp>
      <p:sp>
        <p:nvSpPr>
          <p:cNvPr id="3" name="Text Placeholder 2"/>
          <p:cNvSpPr>
            <a:spLocks noGrp="1"/>
          </p:cNvSpPr>
          <p:nvPr>
            <p:ph type="body" sz="half" idx="1"/>
          </p:nvPr>
        </p:nvSpPr>
        <p:spPr>
          <a:xfrm>
            <a:off x="304800" y="1412776"/>
            <a:ext cx="4191000" cy="5064224"/>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Content Placeholder 3"/>
          <p:cNvSpPr>
            <a:spLocks noGrp="1"/>
          </p:cNvSpPr>
          <p:nvPr>
            <p:ph sz="half" idx="2"/>
          </p:nvPr>
        </p:nvSpPr>
        <p:spPr>
          <a:xfrm>
            <a:off x="4648200" y="1412776"/>
            <a:ext cx="4191000" cy="5064224"/>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6" name="Rectangle 5"/>
          <p:cNvSpPr>
            <a:spLocks noGrp="1" noChangeArrowheads="1"/>
          </p:cNvSpPr>
          <p:nvPr>
            <p:ph type="ftr" sz="quarter" idx="11"/>
          </p:nvPr>
        </p:nvSpPr>
        <p:spPr>
          <a:ln/>
        </p:spPr>
        <p:txBody>
          <a:bodyPr/>
          <a:lstStyle>
            <a:lvl1pPr>
              <a:defRPr/>
            </a:lvl1pPr>
          </a:lstStyle>
          <a:p>
            <a:r>
              <a:rPr lang="zh-TW" altLang="en-US" smtClean="0"/>
              <a:t>普通生物學  </a:t>
            </a:r>
            <a:r>
              <a:rPr lang="en-US" altLang="zh-TW" smtClean="0"/>
              <a:t>Chapter 14 - </a:t>
            </a:r>
            <a:r>
              <a:rPr lang="zh-TW" altLang="en-US" smtClean="0"/>
              <a:t>演化與天擇 </a:t>
            </a:r>
            <a:endParaRPr lang="zh-TW" altLang="zh-TW"/>
          </a:p>
        </p:txBody>
      </p:sp>
      <p:sp>
        <p:nvSpPr>
          <p:cNvPr id="7" name="Rectangle 6"/>
          <p:cNvSpPr>
            <a:spLocks noGrp="1" noChangeArrowheads="1"/>
          </p:cNvSpPr>
          <p:nvPr>
            <p:ph type="sldNum" sz="quarter" idx="12"/>
          </p:nvPr>
        </p:nvSpPr>
        <p:spPr>
          <a:ln/>
        </p:spPr>
        <p:txBody>
          <a:bodyPr/>
          <a:lstStyle>
            <a:lvl1pPr>
              <a:defRPr/>
            </a:lvl1pPr>
          </a:lstStyle>
          <a:p>
            <a:fld id="{B734A0A8-3CF8-4334-9BAB-82D4E79D0B05}" type="slidenum">
              <a:rPr lang="en-US" altLang="zh-TW"/>
              <a:pPr/>
              <a:t>‹#›</a:t>
            </a:fld>
            <a:endParaRPr lang="en-US" altLang="zh-TW"/>
          </a:p>
        </p:txBody>
      </p:sp>
    </p:spTree>
    <p:extLst>
      <p:ext uri="{BB962C8B-B14F-4D97-AF65-F5344CB8AC3E}">
        <p14:creationId xmlns:p14="http://schemas.microsoft.com/office/powerpoint/2010/main" val="9208653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1055" name="Rectangle 3"/>
          <p:cNvSpPr>
            <a:spLocks noGrp="1" noChangeArrowheads="1"/>
          </p:cNvSpPr>
          <p:nvPr>
            <p:ph type="body" idx="1"/>
          </p:nvPr>
        </p:nvSpPr>
        <p:spPr bwMode="gray">
          <a:xfrm>
            <a:off x="306388" y="1340768"/>
            <a:ext cx="8534400" cy="5256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en-US" altLang="zh-TW" dirty="0" smtClean="0"/>
          </a:p>
        </p:txBody>
      </p:sp>
      <p:sp>
        <p:nvSpPr>
          <p:cNvPr id="1029" name="Rectangle 5"/>
          <p:cNvSpPr>
            <a:spLocks noGrp="1" noChangeArrowheads="1"/>
          </p:cNvSpPr>
          <p:nvPr>
            <p:ph type="ftr" sz="quarter" idx="3"/>
          </p:nvPr>
        </p:nvSpPr>
        <p:spPr bwMode="gray">
          <a:xfrm>
            <a:off x="0" y="0"/>
            <a:ext cx="2895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100">
                <a:solidFill>
                  <a:schemeClr val="bg1"/>
                </a:solidFill>
                <a:latin typeface="Candara" panose="020E0502030303020204" pitchFamily="34" charset="0"/>
                <a:ea typeface="+mn-ea"/>
              </a:defRPr>
            </a:lvl1pPr>
          </a:lstStyle>
          <a:p>
            <a:r>
              <a:rPr lang="zh-TW" altLang="en-US" smtClean="0"/>
              <a:t>普通生物學  </a:t>
            </a:r>
            <a:r>
              <a:rPr lang="en-US" altLang="zh-TW" smtClean="0"/>
              <a:t>Chapter 14 - </a:t>
            </a:r>
            <a:r>
              <a:rPr lang="zh-TW" altLang="en-US" smtClean="0"/>
              <a:t>演化與天擇 </a:t>
            </a:r>
            <a:endParaRPr lang="zh-TW" altLang="zh-TW" dirty="0"/>
          </a:p>
        </p:txBody>
      </p:sp>
      <p:sp>
        <p:nvSpPr>
          <p:cNvPr id="1030" name="Rectangle 6"/>
          <p:cNvSpPr>
            <a:spLocks noGrp="1" noChangeArrowheads="1"/>
          </p:cNvSpPr>
          <p:nvPr>
            <p:ph type="sldNum" sz="quarter" idx="4"/>
          </p:nvPr>
        </p:nvSpPr>
        <p:spPr bwMode="gray">
          <a:xfrm>
            <a:off x="8604448" y="6554162"/>
            <a:ext cx="539552" cy="2880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100">
                <a:solidFill>
                  <a:schemeClr val="accent2">
                    <a:lumMod val="75000"/>
                  </a:schemeClr>
                </a:solidFill>
                <a:latin typeface="Candara" panose="020E0502030303020204" pitchFamily="34" charset="0"/>
                <a:ea typeface="新細明體" charset="-120"/>
              </a:defRPr>
            </a:lvl1pPr>
          </a:lstStyle>
          <a:p>
            <a:fld id="{3FA009EA-F44F-42DC-885F-968D90E96B0C}" type="slidenum">
              <a:rPr lang="en-US" altLang="zh-TW" smtClean="0"/>
              <a:pPr/>
              <a:t>‹#›</a:t>
            </a:fld>
            <a:endParaRPr lang="en-US" altLang="zh-TW"/>
          </a:p>
        </p:txBody>
      </p:sp>
      <p:sp>
        <p:nvSpPr>
          <p:cNvPr id="1059" name="Rectangle 2"/>
          <p:cNvSpPr>
            <a:spLocks noGrp="1" noChangeArrowheads="1"/>
          </p:cNvSpPr>
          <p:nvPr>
            <p:ph type="title"/>
          </p:nvPr>
        </p:nvSpPr>
        <p:spPr bwMode="gray">
          <a:xfrm>
            <a:off x="323528" y="260648"/>
            <a:ext cx="8496944" cy="100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dirty="0" smtClean="0"/>
              <a:t>按一下以編輯母片標題樣式</a:t>
            </a:r>
            <a:endParaRPr lang="en-US" altLang="zh-TW" dirty="0" smtClean="0"/>
          </a:p>
        </p:txBody>
      </p:sp>
    </p:spTree>
  </p:cSld>
  <p:clrMap bg1="lt1" tx1="dk1" bg2="lt2" tx2="dk2" accent1="accent1" accent2="accent2" accent3="accent3" accent4="accent4" accent5="accent5" accent6="accent6" hlink="hlink" folHlink="folHlink"/>
  <p:sldLayoutIdLst>
    <p:sldLayoutId id="2147483665" r:id="rId1"/>
    <p:sldLayoutId id="2147483679" r:id="rId2"/>
    <p:sldLayoutId id="2147483678" r:id="rId3"/>
    <p:sldLayoutId id="2147483677" r:id="rId4"/>
    <p:sldLayoutId id="2147483676" r:id="rId5"/>
    <p:sldLayoutId id="2147483675" r:id="rId6"/>
    <p:sldLayoutId id="2147483674" r:id="rId7"/>
    <p:sldLayoutId id="2147483669" r:id="rId8"/>
  </p:sldLayoutIdLst>
  <p:timing>
    <p:tnLst>
      <p:par>
        <p:cTn id="1" dur="indefinite" restart="never" nodeType="tmRoot"/>
      </p:par>
    </p:tnLst>
  </p:timing>
  <p:hf hdr="0" dt="0"/>
  <p:txStyles>
    <p:titleStyle>
      <a:lvl1pPr algn="l" rtl="0" eaLnBrk="1" fontAlgn="base" hangingPunct="1">
        <a:spcBef>
          <a:spcPct val="0"/>
        </a:spcBef>
        <a:spcAft>
          <a:spcPct val="0"/>
        </a:spcAft>
        <a:defRPr sz="3800" b="1">
          <a:solidFill>
            <a:srgbClr val="002060"/>
          </a:solidFill>
          <a:latin typeface="+mj-lt"/>
          <a:ea typeface="+mj-ea"/>
          <a:cs typeface="+mj-cs"/>
        </a:defRPr>
      </a:lvl1pPr>
      <a:lvl2pPr algn="ctr" rtl="0" eaLnBrk="1" fontAlgn="base" hangingPunct="1">
        <a:spcBef>
          <a:spcPct val="0"/>
        </a:spcBef>
        <a:spcAft>
          <a:spcPct val="0"/>
        </a:spcAft>
        <a:defRPr sz="3600" b="1">
          <a:solidFill>
            <a:schemeClr val="tx1"/>
          </a:solidFill>
          <a:latin typeface="Arial" charset="0"/>
        </a:defRPr>
      </a:lvl2pPr>
      <a:lvl3pPr algn="ctr" rtl="0" eaLnBrk="1" fontAlgn="base" hangingPunct="1">
        <a:spcBef>
          <a:spcPct val="0"/>
        </a:spcBef>
        <a:spcAft>
          <a:spcPct val="0"/>
        </a:spcAft>
        <a:defRPr sz="3600" b="1">
          <a:solidFill>
            <a:schemeClr val="tx1"/>
          </a:solidFill>
          <a:latin typeface="Arial" charset="0"/>
        </a:defRPr>
      </a:lvl3pPr>
      <a:lvl4pPr algn="ctr" rtl="0" eaLnBrk="1" fontAlgn="base" hangingPunct="1">
        <a:spcBef>
          <a:spcPct val="0"/>
        </a:spcBef>
        <a:spcAft>
          <a:spcPct val="0"/>
        </a:spcAft>
        <a:defRPr sz="3600" b="1">
          <a:solidFill>
            <a:schemeClr val="tx1"/>
          </a:solidFill>
          <a:latin typeface="Arial" charset="0"/>
        </a:defRPr>
      </a:lvl4pPr>
      <a:lvl5pPr algn="ctr" rtl="0" eaLnBrk="1" fontAlgn="base" hangingPunct="1">
        <a:spcBef>
          <a:spcPct val="0"/>
        </a:spcBef>
        <a:spcAft>
          <a:spcPct val="0"/>
        </a:spcAft>
        <a:defRPr sz="3600" b="1">
          <a:solidFill>
            <a:schemeClr val="tx1"/>
          </a:solidFill>
          <a:latin typeface="Arial" charset="0"/>
        </a:defRPr>
      </a:lvl5pPr>
      <a:lvl6pPr marL="457200" algn="ctr" rtl="0" eaLnBrk="1" fontAlgn="base" hangingPunct="1">
        <a:spcBef>
          <a:spcPct val="0"/>
        </a:spcBef>
        <a:spcAft>
          <a:spcPct val="0"/>
        </a:spcAft>
        <a:defRPr sz="4000" b="1">
          <a:solidFill>
            <a:schemeClr val="tx1"/>
          </a:solidFill>
          <a:latin typeface="Arial" charset="0"/>
        </a:defRPr>
      </a:lvl6pPr>
      <a:lvl7pPr marL="914400" algn="ctr" rtl="0" eaLnBrk="1" fontAlgn="base" hangingPunct="1">
        <a:spcBef>
          <a:spcPct val="0"/>
        </a:spcBef>
        <a:spcAft>
          <a:spcPct val="0"/>
        </a:spcAft>
        <a:defRPr sz="4000" b="1">
          <a:solidFill>
            <a:schemeClr val="tx1"/>
          </a:solidFill>
          <a:latin typeface="Arial" charset="0"/>
        </a:defRPr>
      </a:lvl7pPr>
      <a:lvl8pPr marL="1371600" algn="ctr" rtl="0" eaLnBrk="1" fontAlgn="base" hangingPunct="1">
        <a:spcBef>
          <a:spcPct val="0"/>
        </a:spcBef>
        <a:spcAft>
          <a:spcPct val="0"/>
        </a:spcAft>
        <a:defRPr sz="4000" b="1">
          <a:solidFill>
            <a:schemeClr val="tx1"/>
          </a:solidFill>
          <a:latin typeface="Arial" charset="0"/>
        </a:defRPr>
      </a:lvl8pPr>
      <a:lvl9pPr marL="1828800" algn="ctr" rtl="0" eaLnBrk="1" fontAlgn="base" hangingPunct="1">
        <a:spcBef>
          <a:spcPct val="0"/>
        </a:spcBef>
        <a:spcAft>
          <a:spcPct val="0"/>
        </a:spcAft>
        <a:defRPr sz="4000" b="1">
          <a:solidFill>
            <a:schemeClr val="tx1"/>
          </a:solidFill>
          <a:latin typeface="Arial" charset="0"/>
        </a:defRPr>
      </a:lvl9pPr>
    </p:titleStyle>
    <p:bodyStyle>
      <a:lvl1pPr marL="342900" indent="-342900" algn="l" rtl="0" eaLnBrk="1" fontAlgn="base" hangingPunct="1">
        <a:spcBef>
          <a:spcPct val="20000"/>
        </a:spcBef>
        <a:spcAft>
          <a:spcPct val="0"/>
        </a:spcAft>
        <a:buClr>
          <a:schemeClr val="accent2"/>
        </a:buClr>
        <a:buChar char="•"/>
        <a:defRPr sz="300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3"/>
        </a:buClr>
        <a:buFont typeface="Wingdings" panose="05000000000000000000" pitchFamily="2" charset="2"/>
        <a:buChar char=""/>
        <a:defRPr sz="2800">
          <a:solidFill>
            <a:schemeClr val="tx1"/>
          </a:solidFill>
          <a:latin typeface="+mn-lt"/>
          <a:ea typeface="+mn-ea"/>
        </a:defRPr>
      </a:lvl2pPr>
      <a:lvl3pPr marL="1143000" indent="-228600" algn="l" rtl="0" eaLnBrk="1" fontAlgn="base" hangingPunct="1">
        <a:spcBef>
          <a:spcPct val="20000"/>
        </a:spcBef>
        <a:spcAft>
          <a:spcPct val="0"/>
        </a:spcAft>
        <a:buClr>
          <a:schemeClr val="accent4"/>
        </a:buClr>
        <a:buChar char="•"/>
        <a:defRPr sz="2600">
          <a:solidFill>
            <a:schemeClr val="tx1"/>
          </a:solidFill>
          <a:latin typeface="+mn-lt"/>
          <a:ea typeface="+mn-ea"/>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4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6.xml"/><Relationship Id="rId4" Type="http://schemas.openxmlformats.org/officeDocument/2006/relationships/image" Target="../media/image54.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6.xml"/><Relationship Id="rId4" Type="http://schemas.openxmlformats.org/officeDocument/2006/relationships/image" Target="../media/image57.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3"/>
          <p:cNvSpPr>
            <a:spLocks noGrp="1" noChangeArrowheads="1"/>
          </p:cNvSpPr>
          <p:nvPr>
            <p:ph type="ctrTitle"/>
          </p:nvPr>
        </p:nvSpPr>
        <p:spPr/>
        <p:txBody>
          <a:bodyPr/>
          <a:lstStyle/>
          <a:p>
            <a:r>
              <a:rPr lang="zh-TW" altLang="en-US" sz="5600" dirty="0">
                <a:latin typeface="+mj-ea"/>
              </a:rPr>
              <a:t>演化與天擇</a:t>
            </a:r>
            <a:endParaRPr lang="en-US" altLang="zh-TW" sz="5600" dirty="0">
              <a:latin typeface="+mj-ea"/>
            </a:endParaRPr>
          </a:p>
        </p:txBody>
      </p:sp>
      <p:sp>
        <p:nvSpPr>
          <p:cNvPr id="43010" name="Rectangle 2"/>
          <p:cNvSpPr>
            <a:spLocks noGrp="1" noChangeArrowheads="1"/>
          </p:cNvSpPr>
          <p:nvPr>
            <p:ph type="subTitle" idx="1"/>
          </p:nvPr>
        </p:nvSpPr>
        <p:spPr/>
        <p:txBody>
          <a:bodyPr/>
          <a:lstStyle/>
          <a:p>
            <a:pPr algn="l"/>
            <a:r>
              <a:rPr lang="en-US" altLang="zh-TW" dirty="0"/>
              <a:t>Chapter </a:t>
            </a:r>
            <a:r>
              <a:rPr lang="en-US" altLang="zh-TW" dirty="0" smtClean="0"/>
              <a:t>14</a:t>
            </a:r>
            <a:endParaRPr lang="en-US" altLang="zh-TW" dirty="0">
              <a:ea typeface="新細明體" charset="-12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solidFill>
                  <a:schemeClr val="accent6">
                    <a:lumMod val="50000"/>
                  </a:schemeClr>
                </a:solidFill>
              </a:rPr>
              <a:t>14.3</a:t>
            </a:r>
            <a:r>
              <a:rPr lang="zh-TW" altLang="en-US" dirty="0">
                <a:solidFill>
                  <a:schemeClr val="accent6">
                    <a:lumMod val="50000"/>
                  </a:schemeClr>
                </a:solidFill>
              </a:rPr>
              <a:t>　</a:t>
            </a:r>
            <a:r>
              <a:rPr lang="zh-TW" altLang="zh-TW" dirty="0" smtClean="0">
                <a:solidFill>
                  <a:schemeClr val="accent6">
                    <a:lumMod val="50000"/>
                  </a:schemeClr>
                </a:solidFill>
              </a:rPr>
              <a:t>物種</a:t>
            </a:r>
            <a:r>
              <a:rPr lang="zh-TW" altLang="zh-TW" dirty="0">
                <a:solidFill>
                  <a:schemeClr val="accent6">
                    <a:lumMod val="50000"/>
                  </a:schemeClr>
                </a:solidFill>
              </a:rPr>
              <a:t>起源</a:t>
            </a:r>
            <a:endParaRPr lang="zh-TW" altLang="en-US" dirty="0">
              <a:solidFill>
                <a:schemeClr val="accent6">
                  <a:lumMod val="50000"/>
                </a:schemeClr>
              </a:solidFill>
            </a:endParaRPr>
          </a:p>
        </p:txBody>
      </p:sp>
      <p:sp>
        <p:nvSpPr>
          <p:cNvPr id="3" name="內容版面配置區 2"/>
          <p:cNvSpPr>
            <a:spLocks noGrp="1"/>
          </p:cNvSpPr>
          <p:nvPr>
            <p:ph idx="1"/>
          </p:nvPr>
        </p:nvSpPr>
        <p:spPr>
          <a:xfrm>
            <a:off x="306388" y="1412776"/>
            <a:ext cx="5129708" cy="5184576"/>
          </a:xfrm>
          <a:solidFill>
            <a:srgbClr val="D9CEC2"/>
          </a:solidFill>
        </p:spPr>
        <p:txBody>
          <a:bodyPr/>
          <a:lstStyle/>
          <a:p>
            <a:r>
              <a:rPr lang="zh-TW" altLang="en-US" sz="2800" dirty="0"/>
              <a:t>達爾文</a:t>
            </a:r>
            <a:r>
              <a:rPr lang="en-US" altLang="zh-TW" sz="2800" dirty="0"/>
              <a:t>1859</a:t>
            </a:r>
            <a:r>
              <a:rPr lang="zh-TW" altLang="en-US" sz="2800" dirty="0"/>
              <a:t>年的</a:t>
            </a:r>
            <a:r>
              <a:rPr lang="zh-TW" altLang="en-US" sz="2800" dirty="0" smtClean="0"/>
              <a:t>出版「</a:t>
            </a:r>
            <a:r>
              <a:rPr lang="zh-TW" altLang="zh-TW" sz="2800" dirty="0" smtClean="0"/>
              <a:t>物種起源</a:t>
            </a:r>
            <a:r>
              <a:rPr lang="zh-TW" altLang="en-US" sz="2800" dirty="0" smtClean="0"/>
              <a:t>」引發爭議</a:t>
            </a:r>
            <a:endParaRPr lang="en-US" altLang="zh-TW" sz="2800" dirty="0" smtClean="0"/>
          </a:p>
          <a:p>
            <a:pPr lvl="1"/>
            <a:r>
              <a:rPr lang="zh-TW" altLang="zh-TW" sz="2400" dirty="0" smtClean="0"/>
              <a:t>一旦</a:t>
            </a:r>
            <a:r>
              <a:rPr lang="zh-TW" altLang="zh-TW" sz="2400" dirty="0"/>
              <a:t>透過此選擇，動物便可帶有此特徵而繼續</a:t>
            </a:r>
            <a:r>
              <a:rPr lang="zh-TW" altLang="zh-TW" sz="2400" dirty="0" smtClean="0"/>
              <a:t>繁殖</a:t>
            </a:r>
            <a:r>
              <a:rPr lang="zh-TW" altLang="en-US" sz="2400" dirty="0" smtClean="0"/>
              <a:t>，</a:t>
            </a:r>
            <a:r>
              <a:rPr lang="zh-TW" altLang="zh-TW" sz="2400" dirty="0" smtClean="0"/>
              <a:t>達爾文</a:t>
            </a:r>
            <a:r>
              <a:rPr lang="zh-TW" altLang="zh-TW" sz="2400" dirty="0"/>
              <a:t>稱此過程為人</a:t>
            </a:r>
            <a:r>
              <a:rPr lang="zh-TW" altLang="zh-TW" sz="2400" dirty="0" smtClean="0"/>
              <a:t>擇</a:t>
            </a:r>
            <a:endParaRPr lang="en-US" altLang="zh-TW" sz="2400" dirty="0" smtClean="0"/>
          </a:p>
          <a:p>
            <a:pPr lvl="1"/>
            <a:r>
              <a:rPr lang="zh-TW" altLang="en-US" sz="2400" dirty="0"/>
              <a:t>但科學界很快接受了達爾文的</a:t>
            </a:r>
            <a:r>
              <a:rPr lang="zh-TW" altLang="en-US" sz="2400" dirty="0" smtClean="0"/>
              <a:t>論點</a:t>
            </a:r>
            <a:endParaRPr lang="en-US" altLang="zh-TW" sz="2400" dirty="0" smtClean="0"/>
          </a:p>
          <a:p>
            <a:r>
              <a:rPr lang="zh-TW" altLang="zh-TW" sz="2800" dirty="0" smtClean="0"/>
              <a:t>其後</a:t>
            </a:r>
            <a:r>
              <a:rPr lang="zh-TW" altLang="zh-TW" sz="2800" dirty="0"/>
              <a:t>的著作「人類的後裔」中</a:t>
            </a:r>
            <a:r>
              <a:rPr lang="zh-TW" altLang="zh-TW" sz="2800" dirty="0" smtClean="0"/>
              <a:t>，</a:t>
            </a:r>
            <a:r>
              <a:rPr lang="zh-TW" altLang="en-US" sz="2800" dirty="0" smtClean="0"/>
              <a:t>提出人類</a:t>
            </a:r>
            <a:r>
              <a:rPr lang="zh-TW" altLang="en-US" sz="2800" dirty="0"/>
              <a:t>與現生的猿有共同</a:t>
            </a:r>
            <a:r>
              <a:rPr lang="zh-TW" altLang="en-US" sz="2800" dirty="0" smtClean="0"/>
              <a:t>祖先</a:t>
            </a:r>
            <a:endParaRPr lang="en-US" altLang="zh-TW" sz="2800" dirty="0" smtClean="0"/>
          </a:p>
          <a:p>
            <a:pPr lvl="1"/>
            <a:r>
              <a:rPr lang="zh-TW" altLang="en-US" sz="2400" dirty="0"/>
              <a:t>達爾文在演化的著作導致他成為當時諷刺作家的受害者</a:t>
            </a:r>
            <a:br>
              <a:rPr lang="zh-TW" altLang="en-US" sz="2400" dirty="0"/>
            </a:br>
            <a:endParaRPr lang="zh-TW" altLang="en-US" sz="2400" dirty="0"/>
          </a:p>
        </p:txBody>
      </p:sp>
      <p:sp>
        <p:nvSpPr>
          <p:cNvPr id="4" name="頁尾版面配置區 3"/>
          <p:cNvSpPr>
            <a:spLocks noGrp="1"/>
          </p:cNvSpPr>
          <p:nvPr>
            <p:ph type="ftr" sz="quarter" idx="11"/>
          </p:nvPr>
        </p:nvSpPr>
        <p:spPr/>
        <p:txBody>
          <a:bodyPr/>
          <a:lstStyle/>
          <a:p>
            <a:r>
              <a:rPr lang="zh-TW" altLang="en-US" smtClean="0"/>
              <a:t>普通生物學  </a:t>
            </a:r>
            <a:r>
              <a:rPr lang="en-US" altLang="zh-TW" smtClean="0"/>
              <a:t>Chapter 14 - </a:t>
            </a:r>
            <a:r>
              <a:rPr lang="zh-TW" altLang="en-US" smtClean="0"/>
              <a:t>演化與天擇 </a:t>
            </a:r>
            <a:endParaRPr lang="zh-TW" altLang="zh-TW" dirty="0"/>
          </a:p>
        </p:txBody>
      </p:sp>
      <p:sp>
        <p:nvSpPr>
          <p:cNvPr id="5" name="投影片編號版面配置區 4"/>
          <p:cNvSpPr>
            <a:spLocks noGrp="1"/>
          </p:cNvSpPr>
          <p:nvPr>
            <p:ph type="sldNum" sz="quarter" idx="12"/>
          </p:nvPr>
        </p:nvSpPr>
        <p:spPr/>
        <p:txBody>
          <a:bodyPr/>
          <a:lstStyle/>
          <a:p>
            <a:fld id="{C04386CD-F511-4EEB-A0ED-70801BDA50F0}" type="slidenum">
              <a:rPr lang="en-US" altLang="zh-TW" smtClean="0"/>
              <a:pPr/>
              <a:t>10</a:t>
            </a:fld>
            <a:endParaRPr lang="en-US" altLang="zh-TW"/>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43813" y="1310855"/>
            <a:ext cx="2716619" cy="44501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矩形 6"/>
          <p:cNvSpPr/>
          <p:nvPr/>
        </p:nvSpPr>
        <p:spPr>
          <a:xfrm>
            <a:off x="5652120" y="5761037"/>
            <a:ext cx="3129830" cy="923330"/>
          </a:xfrm>
          <a:prstGeom prst="rect">
            <a:avLst/>
          </a:prstGeom>
        </p:spPr>
        <p:txBody>
          <a:bodyPr wrap="square">
            <a:spAutoFit/>
          </a:bodyPr>
          <a:lstStyle/>
          <a:p>
            <a:r>
              <a:rPr lang="zh-TW" altLang="zh-TW" dirty="0"/>
              <a:t>在達爾文時期，他通常被輕視，如此</a:t>
            </a:r>
            <a:r>
              <a:rPr lang="zh-TW" altLang="zh-TW" dirty="0" smtClean="0"/>
              <a:t>在</a:t>
            </a:r>
            <a:r>
              <a:rPr lang="en-US" altLang="zh-TW" dirty="0"/>
              <a:t>1</a:t>
            </a:r>
            <a:r>
              <a:rPr lang="en-US" altLang="zh-TW" dirty="0" smtClean="0"/>
              <a:t>874</a:t>
            </a:r>
            <a:r>
              <a:rPr lang="zh-TW" altLang="zh-TW" dirty="0"/>
              <a:t>年發表的手繪圖所示</a:t>
            </a:r>
            <a:endParaRPr lang="zh-TW" altLang="en-US" dirty="0"/>
          </a:p>
        </p:txBody>
      </p:sp>
    </p:spTree>
    <p:extLst>
      <p:ext uri="{BB962C8B-B14F-4D97-AF65-F5344CB8AC3E}">
        <p14:creationId xmlns:p14="http://schemas.microsoft.com/office/powerpoint/2010/main" val="18160962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14.4</a:t>
            </a:r>
            <a:r>
              <a:rPr lang="zh-TW" altLang="en-US" dirty="0"/>
              <a:t>　達爾文鷽雀的嘴喙</a:t>
            </a:r>
          </a:p>
        </p:txBody>
      </p:sp>
      <p:sp>
        <p:nvSpPr>
          <p:cNvPr id="3" name="內容版面配置區 2"/>
          <p:cNvSpPr>
            <a:spLocks noGrp="1"/>
          </p:cNvSpPr>
          <p:nvPr>
            <p:ph idx="1"/>
          </p:nvPr>
        </p:nvSpPr>
        <p:spPr/>
        <p:txBody>
          <a:bodyPr/>
          <a:lstStyle/>
          <a:p>
            <a:r>
              <a:rPr lang="zh-TW" altLang="en-US" dirty="0"/>
              <a:t>鳥類學家古</a:t>
            </a:r>
            <a:r>
              <a:rPr lang="zh-TW" altLang="en-US" dirty="0" smtClean="0"/>
              <a:t>德檢視</a:t>
            </a:r>
            <a:r>
              <a:rPr lang="zh-TW" altLang="en-US" dirty="0"/>
              <a:t>達爾文</a:t>
            </a:r>
            <a:r>
              <a:rPr lang="zh-TW" altLang="en-US" dirty="0" smtClean="0"/>
              <a:t>採集</a:t>
            </a:r>
            <a:r>
              <a:rPr lang="zh-TW" altLang="en-US" dirty="0"/>
              <a:t>的</a:t>
            </a:r>
            <a:r>
              <a:rPr lang="zh-TW" altLang="en-US" dirty="0" smtClean="0"/>
              <a:t>鷽雀標本</a:t>
            </a:r>
            <a:r>
              <a:rPr lang="zh-TW" altLang="en-US" dirty="0"/>
              <a:t>中</a:t>
            </a:r>
            <a:r>
              <a:rPr lang="zh-TW" altLang="en-US" dirty="0" smtClean="0"/>
              <a:t>認出</a:t>
            </a:r>
            <a:endParaRPr lang="en-US" altLang="zh-TW" dirty="0" smtClean="0"/>
          </a:p>
          <a:p>
            <a:pPr lvl="1"/>
            <a:r>
              <a:rPr lang="zh-TW" altLang="en-US" dirty="0" smtClean="0"/>
              <a:t>其實</a:t>
            </a:r>
            <a:r>
              <a:rPr lang="zh-TW" altLang="en-US" dirty="0"/>
              <a:t>是非常相近的一群</a:t>
            </a:r>
            <a:r>
              <a:rPr lang="zh-TW" altLang="en-US" dirty="0" smtClean="0"/>
              <a:t>不同物種</a:t>
            </a:r>
            <a:endParaRPr lang="en-US" altLang="zh-TW" dirty="0" smtClean="0"/>
          </a:p>
          <a:p>
            <a:pPr lvl="1"/>
            <a:r>
              <a:rPr lang="zh-TW" altLang="en-US" dirty="0" smtClean="0"/>
              <a:t>所有</a:t>
            </a:r>
            <a:r>
              <a:rPr lang="zh-TW" altLang="en-US" dirty="0"/>
              <a:t>這些鳥種除了嘴喙之外都彼此</a:t>
            </a:r>
            <a:r>
              <a:rPr lang="zh-TW" altLang="en-US" dirty="0" smtClean="0"/>
              <a:t>相似</a:t>
            </a:r>
            <a:endParaRPr lang="en-US" altLang="zh-TW" dirty="0" smtClean="0"/>
          </a:p>
          <a:p>
            <a:pPr lvl="1"/>
            <a:r>
              <a:rPr lang="zh-TW" altLang="en-US" dirty="0"/>
              <a:t>鷽雀的嘴喙差異是因為鳥類的</a:t>
            </a:r>
            <a:r>
              <a:rPr lang="zh-TW" altLang="en-US" dirty="0" smtClean="0"/>
              <a:t>基因不同</a:t>
            </a:r>
            <a:endParaRPr lang="en-US" altLang="zh-TW" dirty="0" smtClean="0"/>
          </a:p>
          <a:p>
            <a:pPr lvl="1"/>
            <a:r>
              <a:rPr lang="zh-TW" altLang="en-US" dirty="0"/>
              <a:t>大嘴喙的大型地雀比小型地</a:t>
            </a:r>
            <a:r>
              <a:rPr lang="zh-TW" altLang="en-US" dirty="0" smtClean="0"/>
              <a:t>雀產生</a:t>
            </a:r>
            <a:r>
              <a:rPr lang="zh-TW" altLang="en-US" dirty="0"/>
              <a:t>更多的 </a:t>
            </a:r>
            <a:r>
              <a:rPr lang="en-US" altLang="zh-TW" dirty="0"/>
              <a:t>BMP4 </a:t>
            </a:r>
            <a:r>
              <a:rPr lang="zh-TW" altLang="en-US" dirty="0"/>
              <a:t>蛋白</a:t>
            </a:r>
          </a:p>
        </p:txBody>
      </p:sp>
      <p:sp>
        <p:nvSpPr>
          <p:cNvPr id="4" name="頁尾版面配置區 3"/>
          <p:cNvSpPr>
            <a:spLocks noGrp="1"/>
          </p:cNvSpPr>
          <p:nvPr>
            <p:ph type="ftr" sz="quarter" idx="11"/>
          </p:nvPr>
        </p:nvSpPr>
        <p:spPr/>
        <p:txBody>
          <a:bodyPr/>
          <a:lstStyle/>
          <a:p>
            <a:r>
              <a:rPr lang="zh-TW" altLang="en-US" smtClean="0"/>
              <a:t>普通生物學  </a:t>
            </a:r>
            <a:r>
              <a:rPr lang="en-US" altLang="zh-TW" smtClean="0"/>
              <a:t>Chapter 14 - </a:t>
            </a:r>
            <a:r>
              <a:rPr lang="zh-TW" altLang="en-US" smtClean="0"/>
              <a:t>演化與天擇 </a:t>
            </a:r>
            <a:endParaRPr lang="zh-TW" altLang="zh-TW" dirty="0"/>
          </a:p>
        </p:txBody>
      </p:sp>
      <p:sp>
        <p:nvSpPr>
          <p:cNvPr id="5" name="投影片編號版面配置區 4"/>
          <p:cNvSpPr>
            <a:spLocks noGrp="1"/>
          </p:cNvSpPr>
          <p:nvPr>
            <p:ph type="sldNum" sz="quarter" idx="12"/>
          </p:nvPr>
        </p:nvSpPr>
        <p:spPr/>
        <p:txBody>
          <a:bodyPr/>
          <a:lstStyle/>
          <a:p>
            <a:fld id="{C04386CD-F511-4EEB-A0ED-70801BDA50F0}" type="slidenum">
              <a:rPr lang="en-US" altLang="zh-TW" smtClean="0"/>
              <a:pPr/>
              <a:t>11</a:t>
            </a:fld>
            <a:endParaRPr lang="en-US" altLang="zh-TW"/>
          </a:p>
        </p:txBody>
      </p:sp>
    </p:spTree>
    <p:extLst>
      <p:ext uri="{BB962C8B-B14F-4D97-AF65-F5344CB8AC3E}">
        <p14:creationId xmlns:p14="http://schemas.microsoft.com/office/powerpoint/2010/main" val="30510123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圖 </a:t>
            </a:r>
            <a:r>
              <a:rPr lang="en-US" altLang="zh-TW" dirty="0"/>
              <a:t>14.6</a:t>
            </a:r>
            <a:r>
              <a:rPr lang="zh-TW" altLang="en-US" dirty="0"/>
              <a:t>　在單一島嶼的鷽雀多樣性</a:t>
            </a:r>
          </a:p>
        </p:txBody>
      </p:sp>
      <p:sp>
        <p:nvSpPr>
          <p:cNvPr id="3" name="頁尾版面配置區 2"/>
          <p:cNvSpPr>
            <a:spLocks noGrp="1"/>
          </p:cNvSpPr>
          <p:nvPr>
            <p:ph type="ftr" sz="quarter" idx="11"/>
          </p:nvPr>
        </p:nvSpPr>
        <p:spPr/>
        <p:txBody>
          <a:bodyPr/>
          <a:lstStyle/>
          <a:p>
            <a:r>
              <a:rPr lang="zh-TW" altLang="en-US" smtClean="0"/>
              <a:t>普通生物學  </a:t>
            </a:r>
            <a:r>
              <a:rPr lang="en-US" altLang="zh-TW" smtClean="0"/>
              <a:t>Chapter 14 - </a:t>
            </a:r>
            <a:r>
              <a:rPr lang="zh-TW" altLang="en-US" smtClean="0"/>
              <a:t>演化與天擇 </a:t>
            </a:r>
            <a:endParaRPr lang="zh-TW" altLang="zh-TW"/>
          </a:p>
        </p:txBody>
      </p:sp>
      <p:sp>
        <p:nvSpPr>
          <p:cNvPr id="4" name="投影片編號版面配置區 3"/>
          <p:cNvSpPr>
            <a:spLocks noGrp="1"/>
          </p:cNvSpPr>
          <p:nvPr>
            <p:ph type="sldNum" sz="quarter" idx="12"/>
          </p:nvPr>
        </p:nvSpPr>
        <p:spPr/>
        <p:txBody>
          <a:bodyPr/>
          <a:lstStyle/>
          <a:p>
            <a:fld id="{6640B099-C29F-48AA-9EE1-94DFFD9F4D02}" type="slidenum">
              <a:rPr lang="en-US" altLang="zh-TW" smtClean="0"/>
              <a:pPr/>
              <a:t>12</a:t>
            </a:fld>
            <a:endParaRPr lang="en-US" altLang="zh-TW"/>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2332" y="1340768"/>
            <a:ext cx="8343900" cy="4248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410412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sz="4000" dirty="0" smtClean="0"/>
              <a:t>14.4</a:t>
            </a:r>
            <a:r>
              <a:rPr lang="zh-TW" altLang="en-US" sz="4000" dirty="0"/>
              <a:t>　格蘭</a:t>
            </a:r>
            <a:r>
              <a:rPr lang="zh-TW" altLang="en-US" sz="4000" dirty="0" smtClean="0"/>
              <a:t>夫婦</a:t>
            </a:r>
            <a:r>
              <a:rPr lang="zh-TW" altLang="en-US" sz="4000" dirty="0" smtClean="0">
                <a:solidFill>
                  <a:srgbClr val="002673"/>
                </a:solidFill>
                <a:latin typeface="DFHeiStd-W5"/>
                <a:ea typeface="DFHeiStd-W5"/>
              </a:rPr>
              <a:t>進一步探究</a:t>
            </a:r>
            <a:endParaRPr lang="zh-TW" altLang="en-US" dirty="0"/>
          </a:p>
        </p:txBody>
      </p:sp>
      <p:sp>
        <p:nvSpPr>
          <p:cNvPr id="3" name="內容版面配置區 2"/>
          <p:cNvSpPr>
            <a:spLocks noGrp="1"/>
          </p:cNvSpPr>
          <p:nvPr>
            <p:ph idx="1"/>
          </p:nvPr>
        </p:nvSpPr>
        <p:spPr>
          <a:xfrm>
            <a:off x="306388" y="1412776"/>
            <a:ext cx="8534400" cy="2880320"/>
          </a:xfrm>
        </p:spPr>
        <p:txBody>
          <a:bodyPr/>
          <a:lstStyle/>
          <a:p>
            <a:pPr marL="285750" indent="-285750"/>
            <a:r>
              <a:rPr lang="zh-TW" altLang="en-US" sz="2400" dirty="0"/>
              <a:t>達爾文</a:t>
            </a:r>
            <a:r>
              <a:rPr lang="zh-TW" altLang="en-US" sz="2400" dirty="0" smtClean="0"/>
              <a:t>認為這些</a:t>
            </a:r>
            <a:r>
              <a:rPr lang="zh-TW" altLang="en-US" sz="2400" dirty="0"/>
              <a:t>鷽雀</a:t>
            </a:r>
            <a:r>
              <a:rPr lang="zh-TW" altLang="en-US" sz="2400" dirty="0" smtClean="0"/>
              <a:t>是</a:t>
            </a:r>
            <a:r>
              <a:rPr lang="zh-TW" altLang="en-US" sz="2400" dirty="0"/>
              <a:t>從單一的</a:t>
            </a:r>
            <a:r>
              <a:rPr lang="zh-TW" altLang="en-US" sz="2400" dirty="0" smtClean="0"/>
              <a:t>祖先演化</a:t>
            </a:r>
            <a:r>
              <a:rPr lang="zh-TW" altLang="en-US" sz="2400" dirty="0"/>
              <a:t>而</a:t>
            </a:r>
            <a:r>
              <a:rPr lang="zh-TW" altLang="en-US" sz="2400" dirty="0" smtClean="0"/>
              <a:t>成為善</a:t>
            </a:r>
            <a:r>
              <a:rPr lang="zh-TW" altLang="en-US" sz="2400" dirty="0"/>
              <a:t>用其嘴喙去獲取特定食物的</a:t>
            </a:r>
            <a:r>
              <a:rPr lang="zh-TW" altLang="en-US" sz="2400" dirty="0" smtClean="0"/>
              <a:t>獨特特性</a:t>
            </a:r>
            <a:endParaRPr lang="en-US" altLang="zh-TW" sz="2400" dirty="0" smtClean="0"/>
          </a:p>
          <a:p>
            <a:pPr marL="285750" indent="-285750"/>
            <a:r>
              <a:rPr lang="zh-TW" altLang="en-US" sz="2400" dirty="0"/>
              <a:t>格蘭</a:t>
            </a:r>
            <a:r>
              <a:rPr lang="zh-TW" altLang="en-US" sz="2400" dirty="0" smtClean="0"/>
              <a:t>夫婦在</a:t>
            </a:r>
            <a:r>
              <a:rPr lang="zh-TW" altLang="en-US" sz="2400" dirty="0"/>
              <a:t>加拉巴哥群島中央大達芬尼島</a:t>
            </a:r>
            <a:r>
              <a:rPr lang="zh-TW" altLang="en-US" sz="2400" dirty="0" smtClean="0"/>
              <a:t>上研究中</a:t>
            </a:r>
            <a:r>
              <a:rPr lang="zh-TW" altLang="en-US" sz="2400" dirty="0"/>
              <a:t>地</a:t>
            </a:r>
            <a:r>
              <a:rPr lang="zh-TW" altLang="en-US" sz="2400" dirty="0" smtClean="0"/>
              <a:t>雀</a:t>
            </a:r>
            <a:endParaRPr lang="en-US" altLang="zh-TW" sz="2400" dirty="0" smtClean="0"/>
          </a:p>
          <a:p>
            <a:pPr marL="647700" lvl="1"/>
            <a:r>
              <a:rPr lang="zh-TW" altLang="en-US" sz="2400" dirty="0"/>
              <a:t>每年仔細測量許多鳥的嘴喙</a:t>
            </a:r>
            <a:r>
              <a:rPr lang="zh-TW" altLang="en-US" sz="2400" dirty="0" smtClean="0"/>
              <a:t>形狀</a:t>
            </a:r>
            <a:endParaRPr lang="en-US" altLang="zh-TW" sz="2400" dirty="0" smtClean="0"/>
          </a:p>
          <a:p>
            <a:pPr marL="942975" lvl="2" indent="-266700"/>
            <a:r>
              <a:rPr lang="zh-TW" altLang="en-US" sz="2000" dirty="0"/>
              <a:t>鷽雀偏好以小型柔軟</a:t>
            </a:r>
            <a:r>
              <a:rPr lang="zh-TW" altLang="en-US" sz="2000" dirty="0" smtClean="0"/>
              <a:t>種子</a:t>
            </a:r>
            <a:r>
              <a:rPr lang="zh-TW" altLang="en-US" sz="2000" dirty="0"/>
              <a:t>為</a:t>
            </a:r>
            <a:r>
              <a:rPr lang="zh-TW" altLang="en-US" sz="2000" dirty="0" smtClean="0"/>
              <a:t>食</a:t>
            </a:r>
            <a:endParaRPr lang="en-US" altLang="zh-TW" sz="2000" dirty="0" smtClean="0"/>
          </a:p>
          <a:p>
            <a:pPr marL="942975" lvl="2" indent="-266700"/>
            <a:r>
              <a:rPr lang="zh-TW" altLang="en-US" sz="2000" dirty="0" smtClean="0"/>
              <a:t>當小</a:t>
            </a:r>
            <a:r>
              <a:rPr lang="zh-TW" altLang="en-US" sz="2000" dirty="0"/>
              <a:t>種子變少時，這些鳥就會選較大、更乾、</a:t>
            </a:r>
            <a:r>
              <a:rPr lang="zh-TW" altLang="en-US" sz="2000" dirty="0" smtClean="0"/>
              <a:t>較難</a:t>
            </a:r>
            <a:r>
              <a:rPr lang="zh-TW" altLang="en-US" sz="2000" dirty="0"/>
              <a:t>敲碎的</a:t>
            </a:r>
            <a:r>
              <a:rPr lang="zh-TW" altLang="en-US" sz="2000" dirty="0" smtClean="0"/>
              <a:t>種子</a:t>
            </a:r>
            <a:endParaRPr lang="en-US" altLang="zh-TW" sz="2000" dirty="0" smtClean="0"/>
          </a:p>
          <a:p>
            <a:pPr marL="942975" lvl="2" indent="-266700"/>
            <a:r>
              <a:rPr lang="zh-TW" altLang="en-US" sz="2000" dirty="0"/>
              <a:t>只剩下大型種子是主要食物</a:t>
            </a:r>
            <a:r>
              <a:rPr lang="zh-TW" altLang="en-US" sz="2000" dirty="0" smtClean="0"/>
              <a:t>來源</a:t>
            </a:r>
            <a:r>
              <a:rPr lang="zh-TW" altLang="en-US" sz="2000" dirty="0"/>
              <a:t>，</a:t>
            </a:r>
            <a:r>
              <a:rPr lang="zh-TW" altLang="en-US" sz="2000" dirty="0" smtClean="0"/>
              <a:t>具有</a:t>
            </a:r>
            <a:r>
              <a:rPr lang="zh-TW" altLang="en-US" sz="2000" dirty="0"/>
              <a:t>大型嘴喙的鳥存活得</a:t>
            </a:r>
            <a:r>
              <a:rPr lang="zh-TW" altLang="en-US" sz="2000" dirty="0" smtClean="0"/>
              <a:t>較好</a:t>
            </a:r>
            <a:endParaRPr lang="en-US" altLang="zh-TW" sz="2000" dirty="0" smtClean="0"/>
          </a:p>
        </p:txBody>
      </p:sp>
      <p:sp>
        <p:nvSpPr>
          <p:cNvPr id="4" name="頁尾版面配置區 3"/>
          <p:cNvSpPr>
            <a:spLocks noGrp="1"/>
          </p:cNvSpPr>
          <p:nvPr>
            <p:ph type="ftr" sz="quarter" idx="11"/>
          </p:nvPr>
        </p:nvSpPr>
        <p:spPr/>
        <p:txBody>
          <a:bodyPr/>
          <a:lstStyle/>
          <a:p>
            <a:r>
              <a:rPr lang="zh-TW" altLang="en-US" smtClean="0"/>
              <a:t>普通生物學  </a:t>
            </a:r>
            <a:r>
              <a:rPr lang="en-US" altLang="zh-TW" smtClean="0"/>
              <a:t>Chapter 14 - </a:t>
            </a:r>
            <a:r>
              <a:rPr lang="zh-TW" altLang="en-US" smtClean="0"/>
              <a:t>演化與天擇 </a:t>
            </a:r>
            <a:endParaRPr lang="zh-TW" altLang="zh-TW" dirty="0"/>
          </a:p>
        </p:txBody>
      </p:sp>
      <p:sp>
        <p:nvSpPr>
          <p:cNvPr id="5" name="投影片編號版面配置區 4"/>
          <p:cNvSpPr>
            <a:spLocks noGrp="1"/>
          </p:cNvSpPr>
          <p:nvPr>
            <p:ph type="sldNum" sz="quarter" idx="12"/>
          </p:nvPr>
        </p:nvSpPr>
        <p:spPr/>
        <p:txBody>
          <a:bodyPr/>
          <a:lstStyle/>
          <a:p>
            <a:fld id="{C04386CD-F511-4EEB-A0ED-70801BDA50F0}" type="slidenum">
              <a:rPr lang="en-US" altLang="zh-TW" smtClean="0"/>
              <a:pPr/>
              <a:t>13</a:t>
            </a:fld>
            <a:endParaRPr lang="en-US" altLang="zh-TW"/>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0709" y="4617070"/>
            <a:ext cx="5962650"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矩形 5"/>
          <p:cNvSpPr/>
          <p:nvPr/>
        </p:nvSpPr>
        <p:spPr>
          <a:xfrm>
            <a:off x="827584" y="5558085"/>
            <a:ext cx="2045146" cy="923330"/>
          </a:xfrm>
          <a:prstGeom prst="rect">
            <a:avLst/>
          </a:prstGeom>
        </p:spPr>
        <p:txBody>
          <a:bodyPr wrap="square">
            <a:spAutoFit/>
          </a:bodyPr>
          <a:lstStyle/>
          <a:p>
            <a:r>
              <a:rPr lang="zh-TW" altLang="en-US" b="1" dirty="0">
                <a:solidFill>
                  <a:srgbClr val="002060"/>
                </a:solidFill>
                <a:latin typeface="+mj-ea"/>
                <a:ea typeface="+mj-ea"/>
              </a:rPr>
              <a:t>圖 </a:t>
            </a:r>
            <a:r>
              <a:rPr lang="en-US" altLang="zh-TW" b="1" dirty="0">
                <a:solidFill>
                  <a:srgbClr val="002060"/>
                </a:solidFill>
                <a:latin typeface="+mj-ea"/>
                <a:ea typeface="+mj-ea"/>
              </a:rPr>
              <a:t>14.7</a:t>
            </a:r>
            <a:r>
              <a:rPr lang="zh-TW" altLang="en-US" b="1" dirty="0">
                <a:solidFill>
                  <a:srgbClr val="002060"/>
                </a:solidFill>
                <a:latin typeface="+mj-ea"/>
                <a:ea typeface="+mj-ea"/>
              </a:rPr>
              <a:t>　達爾文鷽雀的嘴喙是由一個基因控制</a:t>
            </a:r>
          </a:p>
        </p:txBody>
      </p:sp>
    </p:spTree>
    <p:extLst>
      <p:ext uri="{BB962C8B-B14F-4D97-AF65-F5344CB8AC3E}">
        <p14:creationId xmlns:p14="http://schemas.microsoft.com/office/powerpoint/2010/main" val="22136325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z="2800" dirty="0"/>
              <a:t>圖 </a:t>
            </a:r>
            <a:r>
              <a:rPr lang="en-US" altLang="zh-TW" sz="2800" dirty="0"/>
              <a:t>14.8</a:t>
            </a:r>
            <a:r>
              <a:rPr lang="zh-TW" altLang="en-US" sz="2800" dirty="0"/>
              <a:t>　天擇改變中地雀嘴喙大小的證據</a:t>
            </a:r>
          </a:p>
        </p:txBody>
      </p:sp>
      <p:sp>
        <p:nvSpPr>
          <p:cNvPr id="3" name="頁尾版面配置區 2"/>
          <p:cNvSpPr>
            <a:spLocks noGrp="1"/>
          </p:cNvSpPr>
          <p:nvPr>
            <p:ph type="ftr" sz="quarter" idx="11"/>
          </p:nvPr>
        </p:nvSpPr>
        <p:spPr/>
        <p:txBody>
          <a:bodyPr/>
          <a:lstStyle/>
          <a:p>
            <a:r>
              <a:rPr lang="zh-TW" altLang="en-US" smtClean="0"/>
              <a:t>普通生物學  </a:t>
            </a:r>
            <a:r>
              <a:rPr lang="en-US" altLang="zh-TW" smtClean="0"/>
              <a:t>Chapter 14 - </a:t>
            </a:r>
            <a:r>
              <a:rPr lang="zh-TW" altLang="en-US" smtClean="0"/>
              <a:t>演化與天擇 </a:t>
            </a:r>
            <a:endParaRPr lang="zh-TW" altLang="zh-TW"/>
          </a:p>
        </p:txBody>
      </p:sp>
      <p:sp>
        <p:nvSpPr>
          <p:cNvPr id="4" name="投影片編號版面配置區 3"/>
          <p:cNvSpPr>
            <a:spLocks noGrp="1"/>
          </p:cNvSpPr>
          <p:nvPr>
            <p:ph type="sldNum" sz="quarter" idx="12"/>
          </p:nvPr>
        </p:nvSpPr>
        <p:spPr/>
        <p:txBody>
          <a:bodyPr/>
          <a:lstStyle/>
          <a:p>
            <a:fld id="{6640B099-C29F-48AA-9EE1-94DFFD9F4D02}" type="slidenum">
              <a:rPr lang="en-US" altLang="zh-TW" smtClean="0"/>
              <a:pPr/>
              <a:t>14</a:t>
            </a:fld>
            <a:endParaRPr lang="en-US" altLang="zh-TW"/>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8238" y="1351211"/>
            <a:ext cx="6867525" cy="4162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073362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sz="3600" dirty="0"/>
              <a:t>14.4</a:t>
            </a:r>
            <a:r>
              <a:rPr lang="zh-TW" altLang="en-US" sz="3600" dirty="0"/>
              <a:t>　</a:t>
            </a:r>
            <a:r>
              <a:rPr lang="zh-TW" altLang="en-US" dirty="0" smtClean="0"/>
              <a:t>演化</a:t>
            </a:r>
            <a:r>
              <a:rPr lang="zh-TW" altLang="en-US" dirty="0"/>
              <a:t>模式</a:t>
            </a:r>
          </a:p>
        </p:txBody>
      </p:sp>
      <p:sp>
        <p:nvSpPr>
          <p:cNvPr id="3" name="內容版面配置區 2"/>
          <p:cNvSpPr>
            <a:spLocks noGrp="1"/>
          </p:cNvSpPr>
          <p:nvPr>
            <p:ph idx="1"/>
          </p:nvPr>
        </p:nvSpPr>
        <p:spPr/>
        <p:txBody>
          <a:bodyPr/>
          <a:lstStyle/>
          <a:p>
            <a:pPr>
              <a:spcBef>
                <a:spcPts val="1200"/>
              </a:spcBef>
            </a:pPr>
            <a:r>
              <a:rPr lang="zh-TW" altLang="en-US" dirty="0" smtClean="0"/>
              <a:t>格蘭夫婦整理</a:t>
            </a:r>
            <a:r>
              <a:rPr lang="zh-TW" altLang="en-US" dirty="0"/>
              <a:t>出一套正在進行</a:t>
            </a:r>
            <a:r>
              <a:rPr lang="zh-TW" altLang="en-US" dirty="0" smtClean="0"/>
              <a:t>中的演化模式</a:t>
            </a:r>
            <a:endParaRPr lang="en-US" altLang="zh-TW" dirty="0" smtClean="0"/>
          </a:p>
          <a:p>
            <a:pPr lvl="1">
              <a:spcBef>
                <a:spcPts val="1200"/>
              </a:spcBef>
            </a:pPr>
            <a:r>
              <a:rPr lang="zh-TW" altLang="en-US" dirty="0"/>
              <a:t>在</a:t>
            </a:r>
            <a:r>
              <a:rPr lang="zh-TW" altLang="en-US" dirty="0" smtClean="0"/>
              <a:t>乾旱期後，其平均</a:t>
            </a:r>
            <a:r>
              <a:rPr lang="zh-TW" altLang="en-US" dirty="0"/>
              <a:t>嘴喙</a:t>
            </a:r>
            <a:r>
              <a:rPr lang="zh-TW" altLang="en-US" dirty="0" smtClean="0"/>
              <a:t>深度增加</a:t>
            </a:r>
            <a:endParaRPr lang="en-US" altLang="zh-TW" dirty="0" smtClean="0"/>
          </a:p>
          <a:p>
            <a:pPr lvl="2">
              <a:spcBef>
                <a:spcPts val="1200"/>
              </a:spcBef>
            </a:pPr>
            <a:r>
              <a:rPr lang="zh-TW" altLang="en-US" dirty="0" smtClean="0"/>
              <a:t>具</a:t>
            </a:r>
            <a:r>
              <a:rPr lang="zh-TW" altLang="en-US" dirty="0"/>
              <a:t>寬硬嘴喙的</a:t>
            </a:r>
            <a:r>
              <a:rPr lang="zh-TW" altLang="en-US" dirty="0" smtClean="0"/>
              <a:t>鳥在</a:t>
            </a:r>
            <a:r>
              <a:rPr lang="zh-TW" altLang="en-US" dirty="0"/>
              <a:t>旱季是有利的，因為牠們可以敲碎大型</a:t>
            </a:r>
            <a:r>
              <a:rPr lang="zh-TW" altLang="en-US" dirty="0" smtClean="0"/>
              <a:t>乾燥種子</a:t>
            </a:r>
            <a:r>
              <a:rPr lang="zh-TW" altLang="en-US" dirty="0"/>
              <a:t>，那是在當時僅存的食物</a:t>
            </a:r>
            <a:r>
              <a:rPr lang="zh-TW" altLang="en-US" dirty="0" smtClean="0"/>
              <a:t>。</a:t>
            </a:r>
            <a:endParaRPr lang="en-US" altLang="zh-TW" dirty="0" smtClean="0"/>
          </a:p>
          <a:p>
            <a:pPr lvl="1">
              <a:spcBef>
                <a:spcPts val="1200"/>
              </a:spcBef>
            </a:pPr>
            <a:r>
              <a:rPr lang="zh-TW" altLang="en-US" dirty="0" smtClean="0"/>
              <a:t>當</a:t>
            </a:r>
            <a:r>
              <a:rPr lang="zh-TW" altLang="en-US" dirty="0"/>
              <a:t>回到潮濕</a:t>
            </a:r>
            <a:r>
              <a:rPr lang="zh-TW" altLang="en-US" dirty="0" smtClean="0"/>
              <a:t>季</a:t>
            </a:r>
            <a:r>
              <a:rPr lang="zh-TW" altLang="en-US" dirty="0"/>
              <a:t>節，小型種子再度充裕，小型嘴喙則是收集</a:t>
            </a:r>
            <a:r>
              <a:rPr lang="zh-TW" altLang="en-US" dirty="0" smtClean="0"/>
              <a:t>小型</a:t>
            </a:r>
            <a:r>
              <a:rPr lang="zh-TW" altLang="en-US" dirty="0"/>
              <a:t>種子較有效率的工具</a:t>
            </a:r>
          </a:p>
        </p:txBody>
      </p:sp>
      <p:sp>
        <p:nvSpPr>
          <p:cNvPr id="4" name="頁尾版面配置區 3"/>
          <p:cNvSpPr>
            <a:spLocks noGrp="1"/>
          </p:cNvSpPr>
          <p:nvPr>
            <p:ph type="ftr" sz="quarter" idx="11"/>
          </p:nvPr>
        </p:nvSpPr>
        <p:spPr/>
        <p:txBody>
          <a:bodyPr/>
          <a:lstStyle/>
          <a:p>
            <a:r>
              <a:rPr lang="zh-TW" altLang="en-US" smtClean="0"/>
              <a:t>普通生物學  </a:t>
            </a:r>
            <a:r>
              <a:rPr lang="en-US" altLang="zh-TW" smtClean="0"/>
              <a:t>Chapter 14 - </a:t>
            </a:r>
            <a:r>
              <a:rPr lang="zh-TW" altLang="en-US" smtClean="0"/>
              <a:t>演化與天擇 </a:t>
            </a:r>
            <a:endParaRPr lang="zh-TW" altLang="zh-TW" dirty="0"/>
          </a:p>
        </p:txBody>
      </p:sp>
      <p:sp>
        <p:nvSpPr>
          <p:cNvPr id="5" name="投影片編號版面配置區 4"/>
          <p:cNvSpPr>
            <a:spLocks noGrp="1"/>
          </p:cNvSpPr>
          <p:nvPr>
            <p:ph type="sldNum" sz="quarter" idx="12"/>
          </p:nvPr>
        </p:nvSpPr>
        <p:spPr/>
        <p:txBody>
          <a:bodyPr/>
          <a:lstStyle/>
          <a:p>
            <a:fld id="{C04386CD-F511-4EEB-A0ED-70801BDA50F0}" type="slidenum">
              <a:rPr lang="en-US" altLang="zh-TW" smtClean="0"/>
              <a:pPr/>
              <a:t>15</a:t>
            </a:fld>
            <a:endParaRPr lang="en-US" altLang="zh-TW"/>
          </a:p>
        </p:txBody>
      </p:sp>
    </p:spTree>
    <p:extLst>
      <p:ext uri="{BB962C8B-B14F-4D97-AF65-F5344CB8AC3E}">
        <p14:creationId xmlns:p14="http://schemas.microsoft.com/office/powerpoint/2010/main" val="23388420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14.5</a:t>
            </a:r>
            <a:r>
              <a:rPr lang="zh-TW" altLang="en-US" dirty="0"/>
              <a:t>　天擇如何產生多樣性</a:t>
            </a:r>
          </a:p>
        </p:txBody>
      </p:sp>
      <p:sp>
        <p:nvSpPr>
          <p:cNvPr id="3" name="內容版面配置區 2"/>
          <p:cNvSpPr>
            <a:spLocks noGrp="1"/>
          </p:cNvSpPr>
          <p:nvPr>
            <p:ph idx="1"/>
          </p:nvPr>
        </p:nvSpPr>
        <p:spPr/>
        <p:txBody>
          <a:bodyPr/>
          <a:lstStyle/>
          <a:p>
            <a:r>
              <a:rPr lang="zh-TW" altLang="en-US" dirty="0"/>
              <a:t>達爾文相信</a:t>
            </a:r>
            <a:r>
              <a:rPr lang="zh-TW" altLang="en-US" dirty="0" smtClean="0"/>
              <a:t>在</a:t>
            </a:r>
            <a:r>
              <a:rPr lang="zh-TW" altLang="en-US" dirty="0"/>
              <a:t>加拉巴</a:t>
            </a:r>
            <a:r>
              <a:rPr lang="zh-TW" altLang="en-US" dirty="0" smtClean="0"/>
              <a:t>哥</a:t>
            </a:r>
            <a:r>
              <a:rPr lang="zh-TW" altLang="en-US" dirty="0"/>
              <a:t>鷽雀的物種</a:t>
            </a:r>
            <a:r>
              <a:rPr lang="zh-TW" altLang="en-US" dirty="0" smtClean="0"/>
              <a:t>即是</a:t>
            </a:r>
            <a:r>
              <a:rPr lang="zh-TW" altLang="en-US" b="1" dirty="0" smtClean="0"/>
              <a:t>輻射適應</a:t>
            </a:r>
            <a:r>
              <a:rPr lang="zh-TW" altLang="en-US" dirty="0" smtClean="0"/>
              <a:t>的例子</a:t>
            </a:r>
            <a:endParaRPr lang="en-US" altLang="zh-TW" dirty="0" smtClean="0"/>
          </a:p>
          <a:p>
            <a:pPr lvl="1"/>
            <a:r>
              <a:rPr lang="zh-TW" altLang="en-US" dirty="0"/>
              <a:t>在一個區域內，當牠們占領一系列不同</a:t>
            </a:r>
            <a:r>
              <a:rPr lang="zh-TW" altLang="en-US" dirty="0" smtClean="0"/>
              <a:t>的棲</a:t>
            </a:r>
            <a:r>
              <a:rPr lang="zh-TW" altLang="en-US" dirty="0"/>
              <a:t>地時，進而產生一群物種改變的</a:t>
            </a:r>
            <a:r>
              <a:rPr lang="zh-TW" altLang="en-US" dirty="0" smtClean="0"/>
              <a:t>現象</a:t>
            </a:r>
            <a:endParaRPr lang="en-US" altLang="zh-TW" dirty="0" smtClean="0"/>
          </a:p>
          <a:p>
            <a:pPr lvl="1"/>
            <a:r>
              <a:rPr lang="zh-TW" altLang="en-US" dirty="0"/>
              <a:t>每個棲息地都有不同</a:t>
            </a:r>
            <a:r>
              <a:rPr lang="zh-TW" altLang="en-US" dirty="0" smtClean="0"/>
              <a:t>的物種</a:t>
            </a:r>
            <a:r>
              <a:rPr lang="zh-TW" altLang="en-US" dirty="0"/>
              <a:t>占</a:t>
            </a:r>
            <a:r>
              <a:rPr lang="zh-TW" altLang="en-US" dirty="0" smtClean="0"/>
              <a:t>據</a:t>
            </a:r>
            <a:endParaRPr lang="en-US" altLang="zh-TW" dirty="0" smtClean="0"/>
          </a:p>
          <a:p>
            <a:pPr lvl="2"/>
            <a:r>
              <a:rPr lang="zh-TW" altLang="en-US" dirty="0"/>
              <a:t>生態區位是</a:t>
            </a:r>
            <a:r>
              <a:rPr lang="zh-TW" altLang="en-US" dirty="0" smtClean="0"/>
              <a:t>生物學家用來</a:t>
            </a:r>
            <a:r>
              <a:rPr lang="zh-TW" altLang="en-US" dirty="0"/>
              <a:t>稱一個物種生存的方式，也就是生物</a:t>
            </a:r>
            <a:r>
              <a:rPr lang="zh-TW" altLang="en-US" dirty="0" smtClean="0"/>
              <a:t>性與</a:t>
            </a:r>
            <a:r>
              <a:rPr lang="zh-TW" altLang="en-US" dirty="0"/>
              <a:t>非生物性</a:t>
            </a:r>
            <a:r>
              <a:rPr lang="zh-TW" altLang="en-US" dirty="0" smtClean="0"/>
              <a:t>狀態的交互作用，生物體企圖在其中存活與繁殖</a:t>
            </a:r>
            <a:endParaRPr lang="en-US" altLang="zh-TW" dirty="0" smtClean="0"/>
          </a:p>
          <a:p>
            <a:pPr lvl="1"/>
            <a:r>
              <a:rPr lang="zh-TW" altLang="en-US" dirty="0"/>
              <a:t>當這些個體新進駐到加拉巴哥群島</a:t>
            </a:r>
            <a:r>
              <a:rPr lang="zh-TW" altLang="en-US" dirty="0" smtClean="0"/>
              <a:t>空白生態</a:t>
            </a:r>
            <a:r>
              <a:rPr lang="zh-TW" altLang="en-US" dirty="0"/>
              <a:t>區位，並適應新的生活方式</a:t>
            </a:r>
          </a:p>
        </p:txBody>
      </p:sp>
      <p:sp>
        <p:nvSpPr>
          <p:cNvPr id="4" name="頁尾版面配置區 3"/>
          <p:cNvSpPr>
            <a:spLocks noGrp="1"/>
          </p:cNvSpPr>
          <p:nvPr>
            <p:ph type="ftr" sz="quarter" idx="11"/>
          </p:nvPr>
        </p:nvSpPr>
        <p:spPr/>
        <p:txBody>
          <a:bodyPr/>
          <a:lstStyle/>
          <a:p>
            <a:r>
              <a:rPr lang="zh-TW" altLang="en-US" smtClean="0"/>
              <a:t>普通生物學  </a:t>
            </a:r>
            <a:r>
              <a:rPr lang="en-US" altLang="zh-TW" smtClean="0"/>
              <a:t>Chapter 14 - </a:t>
            </a:r>
            <a:r>
              <a:rPr lang="zh-TW" altLang="en-US" smtClean="0"/>
              <a:t>演化與天擇 </a:t>
            </a:r>
            <a:endParaRPr lang="zh-TW" altLang="zh-TW" dirty="0"/>
          </a:p>
        </p:txBody>
      </p:sp>
      <p:sp>
        <p:nvSpPr>
          <p:cNvPr id="5" name="投影片編號版面配置區 4"/>
          <p:cNvSpPr>
            <a:spLocks noGrp="1"/>
          </p:cNvSpPr>
          <p:nvPr>
            <p:ph type="sldNum" sz="quarter" idx="12"/>
          </p:nvPr>
        </p:nvSpPr>
        <p:spPr/>
        <p:txBody>
          <a:bodyPr/>
          <a:lstStyle/>
          <a:p>
            <a:fld id="{C04386CD-F511-4EEB-A0ED-70801BDA50F0}" type="slidenum">
              <a:rPr lang="en-US" altLang="zh-TW" smtClean="0"/>
              <a:pPr/>
              <a:t>16</a:t>
            </a:fld>
            <a:endParaRPr lang="en-US" altLang="zh-TW"/>
          </a:p>
        </p:txBody>
      </p:sp>
    </p:spTree>
    <p:extLst>
      <p:ext uri="{BB962C8B-B14F-4D97-AF65-F5344CB8AC3E}">
        <p14:creationId xmlns:p14="http://schemas.microsoft.com/office/powerpoint/2010/main" val="14223117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23528" y="332656"/>
            <a:ext cx="3528392" cy="1224136"/>
          </a:xfrm>
        </p:spPr>
        <p:txBody>
          <a:bodyPr/>
          <a:lstStyle/>
          <a:p>
            <a:r>
              <a:rPr lang="zh-TW" altLang="en-US" sz="2800" dirty="0"/>
              <a:t>圖 </a:t>
            </a:r>
            <a:r>
              <a:rPr lang="en-US" altLang="zh-TW" sz="2800" dirty="0"/>
              <a:t>14.9</a:t>
            </a:r>
            <a:r>
              <a:rPr lang="zh-TW" altLang="en-US" sz="2800" dirty="0"/>
              <a:t>　達爾文鷽雀的演化樹</a:t>
            </a:r>
          </a:p>
        </p:txBody>
      </p:sp>
      <p:sp>
        <p:nvSpPr>
          <p:cNvPr id="3" name="頁尾版面配置區 2"/>
          <p:cNvSpPr>
            <a:spLocks noGrp="1"/>
          </p:cNvSpPr>
          <p:nvPr>
            <p:ph type="ftr" sz="quarter" idx="11"/>
          </p:nvPr>
        </p:nvSpPr>
        <p:spPr/>
        <p:txBody>
          <a:bodyPr/>
          <a:lstStyle/>
          <a:p>
            <a:r>
              <a:rPr lang="zh-TW" altLang="en-US" smtClean="0"/>
              <a:t>普通生物學  </a:t>
            </a:r>
            <a:r>
              <a:rPr lang="en-US" altLang="zh-TW" smtClean="0"/>
              <a:t>Chapter 14 - </a:t>
            </a:r>
            <a:r>
              <a:rPr lang="zh-TW" altLang="en-US" smtClean="0"/>
              <a:t>演化與天擇 </a:t>
            </a:r>
            <a:endParaRPr lang="zh-TW" altLang="zh-TW"/>
          </a:p>
        </p:txBody>
      </p:sp>
      <p:sp>
        <p:nvSpPr>
          <p:cNvPr id="4" name="投影片編號版面配置區 3"/>
          <p:cNvSpPr>
            <a:spLocks noGrp="1"/>
          </p:cNvSpPr>
          <p:nvPr>
            <p:ph type="sldNum" sz="quarter" idx="12"/>
          </p:nvPr>
        </p:nvSpPr>
        <p:spPr/>
        <p:txBody>
          <a:bodyPr/>
          <a:lstStyle/>
          <a:p>
            <a:fld id="{6640B099-C29F-48AA-9EE1-94DFFD9F4D02}" type="slidenum">
              <a:rPr lang="en-US" altLang="zh-TW" smtClean="0"/>
              <a:pPr/>
              <a:t>17</a:t>
            </a:fld>
            <a:endParaRPr lang="en-US" altLang="zh-TW"/>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16016" y="98748"/>
            <a:ext cx="2660780" cy="66460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410867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14.6</a:t>
            </a:r>
            <a:r>
              <a:rPr lang="zh-TW" altLang="en-US" dirty="0"/>
              <a:t>　</a:t>
            </a:r>
            <a:r>
              <a:rPr lang="zh-TW" altLang="en-US" dirty="0" smtClean="0"/>
              <a:t>化石</a:t>
            </a:r>
            <a:r>
              <a:rPr lang="zh-TW" altLang="en-US" dirty="0"/>
              <a:t>證據</a:t>
            </a:r>
          </a:p>
        </p:txBody>
      </p:sp>
      <p:sp>
        <p:nvSpPr>
          <p:cNvPr id="3" name="內容版面配置區 2"/>
          <p:cNvSpPr>
            <a:spLocks noGrp="1"/>
          </p:cNvSpPr>
          <p:nvPr>
            <p:ph idx="1"/>
          </p:nvPr>
        </p:nvSpPr>
        <p:spPr>
          <a:xfrm>
            <a:off x="306388" y="1412776"/>
            <a:ext cx="8534400" cy="3528392"/>
          </a:xfrm>
        </p:spPr>
        <p:txBody>
          <a:bodyPr/>
          <a:lstStyle/>
          <a:p>
            <a:r>
              <a:rPr lang="zh-TW" altLang="en-US" dirty="0"/>
              <a:t>有許多證據支持達爾文</a:t>
            </a:r>
            <a:r>
              <a:rPr lang="zh-TW" altLang="en-US" dirty="0" smtClean="0"/>
              <a:t>的演化論</a:t>
            </a:r>
            <a:endParaRPr lang="en-US" altLang="zh-TW" dirty="0" smtClean="0"/>
          </a:p>
          <a:p>
            <a:pPr lvl="1"/>
            <a:r>
              <a:rPr lang="zh-TW" altLang="en-US" dirty="0"/>
              <a:t>巨觀演化最直接的證據是在</a:t>
            </a:r>
            <a:r>
              <a:rPr lang="zh-TW" altLang="en-US" b="1" dirty="0" smtClean="0"/>
              <a:t>化石紀錄</a:t>
            </a:r>
            <a:r>
              <a:rPr lang="zh-TW" altLang="en-US" dirty="0" smtClean="0"/>
              <a:t>上</a:t>
            </a:r>
            <a:endParaRPr lang="en-US" altLang="zh-TW" dirty="0" smtClean="0"/>
          </a:p>
          <a:p>
            <a:pPr lvl="1"/>
            <a:r>
              <a:rPr lang="zh-TW" altLang="zh-TW" b="1" dirty="0" smtClean="0"/>
              <a:t>化石</a:t>
            </a:r>
            <a:r>
              <a:rPr lang="zh-TW" altLang="zh-TW" dirty="0" smtClean="0"/>
              <a:t>是</a:t>
            </a:r>
            <a:r>
              <a:rPr lang="zh-TW" altLang="zh-TW" dirty="0"/>
              <a:t>被保留下來的殘骸、痕跡或是生物曾經存活的細微</a:t>
            </a:r>
            <a:r>
              <a:rPr lang="zh-TW" altLang="zh-TW" dirty="0" smtClean="0"/>
              <a:t>跡象</a:t>
            </a:r>
            <a:endParaRPr lang="en-US" altLang="zh-TW" dirty="0" smtClean="0"/>
          </a:p>
          <a:p>
            <a:pPr lvl="2"/>
            <a:r>
              <a:rPr lang="zh-TW" altLang="zh-TW" dirty="0" smtClean="0"/>
              <a:t>化石</a:t>
            </a:r>
            <a:r>
              <a:rPr lang="zh-TW" altLang="zh-TW" dirty="0"/>
              <a:t>是在生物被埋在沉積物中所形成</a:t>
            </a:r>
            <a:r>
              <a:rPr lang="zh-TW" altLang="zh-TW" dirty="0" smtClean="0"/>
              <a:t>的</a:t>
            </a:r>
            <a:endParaRPr lang="en-US" altLang="zh-TW" dirty="0" smtClean="0"/>
          </a:p>
          <a:p>
            <a:pPr lvl="1"/>
            <a:r>
              <a:rPr lang="zh-TW" altLang="en-US" dirty="0"/>
              <a:t>藉由確定化石存在的</a:t>
            </a:r>
            <a:r>
              <a:rPr lang="zh-TW" altLang="en-US" dirty="0" smtClean="0"/>
              <a:t>岩石年代，可以</a:t>
            </a:r>
            <a:r>
              <a:rPr lang="zh-TW" altLang="en-US" dirty="0"/>
              <a:t>較正確地得知</a:t>
            </a:r>
            <a:r>
              <a:rPr lang="zh-TW" altLang="en-US" dirty="0" smtClean="0"/>
              <a:t>該化石</a:t>
            </a:r>
            <a:r>
              <a:rPr lang="zh-TW" altLang="en-US" dirty="0"/>
              <a:t>的年齡</a:t>
            </a:r>
          </a:p>
        </p:txBody>
      </p:sp>
      <p:sp>
        <p:nvSpPr>
          <p:cNvPr id="4" name="頁尾版面配置區 3"/>
          <p:cNvSpPr>
            <a:spLocks noGrp="1"/>
          </p:cNvSpPr>
          <p:nvPr>
            <p:ph type="ftr" sz="quarter" idx="11"/>
          </p:nvPr>
        </p:nvSpPr>
        <p:spPr/>
        <p:txBody>
          <a:bodyPr/>
          <a:lstStyle/>
          <a:p>
            <a:r>
              <a:rPr lang="zh-TW" altLang="en-US" smtClean="0"/>
              <a:t>普通生物學  </a:t>
            </a:r>
            <a:r>
              <a:rPr lang="en-US" altLang="zh-TW" smtClean="0"/>
              <a:t>Chapter 14 - </a:t>
            </a:r>
            <a:r>
              <a:rPr lang="zh-TW" altLang="en-US" smtClean="0"/>
              <a:t>演化與天擇 </a:t>
            </a:r>
            <a:endParaRPr lang="zh-TW" altLang="zh-TW" dirty="0"/>
          </a:p>
        </p:txBody>
      </p:sp>
      <p:sp>
        <p:nvSpPr>
          <p:cNvPr id="5" name="投影片編號版面配置區 4"/>
          <p:cNvSpPr>
            <a:spLocks noGrp="1"/>
          </p:cNvSpPr>
          <p:nvPr>
            <p:ph type="sldNum" sz="quarter" idx="12"/>
          </p:nvPr>
        </p:nvSpPr>
        <p:spPr/>
        <p:txBody>
          <a:bodyPr/>
          <a:lstStyle/>
          <a:p>
            <a:fld id="{C04386CD-F511-4EEB-A0ED-70801BDA50F0}" type="slidenum">
              <a:rPr lang="en-US" altLang="zh-TW" smtClean="0"/>
              <a:pPr/>
              <a:t>18</a:t>
            </a:fld>
            <a:endParaRPr lang="en-US" altLang="zh-TW"/>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7509" y="4581128"/>
            <a:ext cx="4064794" cy="2028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矩形 6"/>
          <p:cNvSpPr/>
          <p:nvPr/>
        </p:nvSpPr>
        <p:spPr>
          <a:xfrm>
            <a:off x="1547664" y="5942409"/>
            <a:ext cx="2952328" cy="646331"/>
          </a:xfrm>
          <a:prstGeom prst="rect">
            <a:avLst/>
          </a:prstGeom>
        </p:spPr>
        <p:txBody>
          <a:bodyPr wrap="square">
            <a:spAutoFit/>
          </a:bodyPr>
          <a:lstStyle/>
          <a:p>
            <a:r>
              <a:rPr lang="zh-TW" altLang="en-US" b="1" dirty="0">
                <a:solidFill>
                  <a:srgbClr val="002060"/>
                </a:solidFill>
                <a:latin typeface="+mj-ea"/>
                <a:ea typeface="+mj-ea"/>
              </a:rPr>
              <a:t>圖 </a:t>
            </a:r>
            <a:r>
              <a:rPr lang="en-US" altLang="zh-TW" b="1" dirty="0">
                <a:solidFill>
                  <a:srgbClr val="002060"/>
                </a:solidFill>
                <a:latin typeface="+mj-ea"/>
                <a:ea typeface="+mj-ea"/>
              </a:rPr>
              <a:t>14.10</a:t>
            </a:r>
            <a:r>
              <a:rPr lang="zh-TW" altLang="en-US" b="1" dirty="0">
                <a:solidFill>
                  <a:srgbClr val="002060"/>
                </a:solidFill>
                <a:latin typeface="+mj-ea"/>
                <a:ea typeface="+mj-ea"/>
              </a:rPr>
              <a:t>　副櫛龍 </a:t>
            </a:r>
            <a:r>
              <a:rPr lang="en-US" altLang="zh-TW" b="1" dirty="0">
                <a:solidFill>
                  <a:srgbClr val="002060"/>
                </a:solidFill>
                <a:latin typeface="+mj-ea"/>
                <a:ea typeface="+mj-ea"/>
              </a:rPr>
              <a:t>(</a:t>
            </a:r>
            <a:r>
              <a:rPr lang="en-US" altLang="zh-TW" b="1" i="1" dirty="0" err="1">
                <a:solidFill>
                  <a:srgbClr val="002060"/>
                </a:solidFill>
                <a:latin typeface="+mj-ea"/>
                <a:ea typeface="+mj-ea"/>
              </a:rPr>
              <a:t>Parasaurolophus</a:t>
            </a:r>
            <a:r>
              <a:rPr lang="en-US" altLang="zh-TW" b="1" dirty="0">
                <a:solidFill>
                  <a:srgbClr val="002060"/>
                </a:solidFill>
                <a:latin typeface="+mj-ea"/>
                <a:ea typeface="+mj-ea"/>
              </a:rPr>
              <a:t>) </a:t>
            </a:r>
            <a:r>
              <a:rPr lang="zh-TW" altLang="en-US" b="1" dirty="0">
                <a:solidFill>
                  <a:srgbClr val="002060"/>
                </a:solidFill>
                <a:latin typeface="+mj-ea"/>
                <a:ea typeface="+mj-ea"/>
              </a:rPr>
              <a:t>的化石</a:t>
            </a:r>
          </a:p>
        </p:txBody>
      </p:sp>
    </p:spTree>
    <p:extLst>
      <p:ext uri="{BB962C8B-B14F-4D97-AF65-F5344CB8AC3E}">
        <p14:creationId xmlns:p14="http://schemas.microsoft.com/office/powerpoint/2010/main" val="3375836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14.6</a:t>
            </a:r>
            <a:r>
              <a:rPr lang="zh-TW" altLang="en-US" dirty="0"/>
              <a:t>　化石</a:t>
            </a:r>
          </a:p>
        </p:txBody>
      </p:sp>
      <p:sp>
        <p:nvSpPr>
          <p:cNvPr id="3" name="內容版面配置區 2"/>
          <p:cNvSpPr>
            <a:spLocks noGrp="1"/>
          </p:cNvSpPr>
          <p:nvPr>
            <p:ph idx="1"/>
          </p:nvPr>
        </p:nvSpPr>
        <p:spPr>
          <a:xfrm>
            <a:off x="306388" y="1412776"/>
            <a:ext cx="8534400" cy="2304256"/>
          </a:xfrm>
        </p:spPr>
        <p:txBody>
          <a:bodyPr/>
          <a:lstStyle/>
          <a:p>
            <a:r>
              <a:rPr lang="zh-TW" altLang="en-US" dirty="0"/>
              <a:t>岩</a:t>
            </a:r>
            <a:r>
              <a:rPr lang="zh-TW" altLang="en-US" dirty="0" smtClean="0"/>
              <a:t>石中的化石代表</a:t>
            </a:r>
            <a:r>
              <a:rPr lang="zh-TW" altLang="en-US" dirty="0"/>
              <a:t>演化改變的</a:t>
            </a:r>
            <a:r>
              <a:rPr lang="zh-TW" altLang="en-US" dirty="0" smtClean="0"/>
              <a:t>歷史</a:t>
            </a:r>
            <a:endParaRPr lang="en-US" altLang="zh-TW" dirty="0" smtClean="0"/>
          </a:p>
          <a:p>
            <a:pPr lvl="1"/>
            <a:r>
              <a:rPr lang="zh-TW" altLang="en-US" dirty="0"/>
              <a:t>樣本的年代</a:t>
            </a:r>
            <a:r>
              <a:rPr lang="zh-TW" altLang="en-US" dirty="0" smtClean="0"/>
              <a:t>估算</a:t>
            </a:r>
            <a:r>
              <a:rPr lang="zh-TW" altLang="en-US" dirty="0"/>
              <a:t>與樣本像什麼是兩個獨立</a:t>
            </a:r>
            <a:r>
              <a:rPr lang="zh-TW" altLang="en-US" dirty="0" smtClean="0"/>
              <a:t>事件</a:t>
            </a:r>
            <a:endParaRPr lang="en-US" altLang="zh-TW" dirty="0" smtClean="0"/>
          </a:p>
          <a:p>
            <a:pPr lvl="1"/>
            <a:r>
              <a:rPr lang="zh-TW" altLang="en-US" dirty="0" smtClean="0"/>
              <a:t>隨著</a:t>
            </a:r>
            <a:r>
              <a:rPr lang="zh-TW" altLang="en-US" dirty="0"/>
              <a:t>時間</a:t>
            </a:r>
            <a:r>
              <a:rPr lang="zh-TW" altLang="en-US" dirty="0" smtClean="0"/>
              <a:t>漸進</a:t>
            </a:r>
            <a:r>
              <a:rPr lang="zh-TW" altLang="en-US" dirty="0"/>
              <a:t>的改變只是在陳述</a:t>
            </a:r>
            <a:r>
              <a:rPr lang="zh-TW" altLang="en-US" dirty="0" smtClean="0"/>
              <a:t>數據</a:t>
            </a:r>
            <a:endParaRPr lang="en-US" altLang="zh-TW" dirty="0" smtClean="0"/>
          </a:p>
          <a:p>
            <a:pPr lvl="1"/>
            <a:r>
              <a:rPr lang="zh-TW" altLang="en-US" dirty="0" smtClean="0"/>
              <a:t>巨觀</a:t>
            </a:r>
            <a:r>
              <a:rPr lang="zh-TW" altLang="en-US" dirty="0"/>
              <a:t>演化已發生</a:t>
            </a:r>
            <a:r>
              <a:rPr lang="zh-TW" altLang="en-US" dirty="0" smtClean="0"/>
              <a:t>的陳述</a:t>
            </a:r>
            <a:r>
              <a:rPr lang="zh-TW" altLang="en-US" dirty="0"/>
              <a:t>完全是根據事實的觀察</a:t>
            </a:r>
          </a:p>
        </p:txBody>
      </p:sp>
      <p:sp>
        <p:nvSpPr>
          <p:cNvPr id="4" name="頁尾版面配置區 3"/>
          <p:cNvSpPr>
            <a:spLocks noGrp="1"/>
          </p:cNvSpPr>
          <p:nvPr>
            <p:ph type="ftr" sz="quarter" idx="11"/>
          </p:nvPr>
        </p:nvSpPr>
        <p:spPr/>
        <p:txBody>
          <a:bodyPr/>
          <a:lstStyle/>
          <a:p>
            <a:r>
              <a:rPr lang="zh-TW" altLang="en-US" smtClean="0"/>
              <a:t>普通生物學  </a:t>
            </a:r>
            <a:r>
              <a:rPr lang="en-US" altLang="zh-TW" smtClean="0"/>
              <a:t>Chapter 14 - </a:t>
            </a:r>
            <a:r>
              <a:rPr lang="zh-TW" altLang="en-US" smtClean="0"/>
              <a:t>演化與天擇 </a:t>
            </a:r>
            <a:endParaRPr lang="zh-TW" altLang="zh-TW" dirty="0"/>
          </a:p>
        </p:txBody>
      </p:sp>
      <p:sp>
        <p:nvSpPr>
          <p:cNvPr id="5" name="投影片編號版面配置區 4"/>
          <p:cNvSpPr>
            <a:spLocks noGrp="1"/>
          </p:cNvSpPr>
          <p:nvPr>
            <p:ph type="sldNum" sz="quarter" idx="12"/>
          </p:nvPr>
        </p:nvSpPr>
        <p:spPr/>
        <p:txBody>
          <a:bodyPr/>
          <a:lstStyle/>
          <a:p>
            <a:fld id="{C04386CD-F511-4EEB-A0ED-70801BDA50F0}" type="slidenum">
              <a:rPr lang="en-US" altLang="zh-TW" smtClean="0"/>
              <a:pPr/>
              <a:t>19</a:t>
            </a:fld>
            <a:endParaRPr lang="en-US" altLang="zh-TW"/>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9933" y="3779709"/>
            <a:ext cx="6196013" cy="29024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矩形 6"/>
          <p:cNvSpPr/>
          <p:nvPr/>
        </p:nvSpPr>
        <p:spPr>
          <a:xfrm>
            <a:off x="387683" y="5517232"/>
            <a:ext cx="1800200" cy="923330"/>
          </a:xfrm>
          <a:prstGeom prst="rect">
            <a:avLst/>
          </a:prstGeom>
        </p:spPr>
        <p:txBody>
          <a:bodyPr wrap="square">
            <a:spAutoFit/>
          </a:bodyPr>
          <a:lstStyle/>
          <a:p>
            <a:r>
              <a:rPr lang="zh-TW" altLang="en-US" b="1" dirty="0">
                <a:solidFill>
                  <a:srgbClr val="002060"/>
                </a:solidFill>
                <a:latin typeface="+mj-ea"/>
                <a:ea typeface="+mj-ea"/>
              </a:rPr>
              <a:t>圖 </a:t>
            </a:r>
            <a:r>
              <a:rPr lang="en-US" altLang="zh-TW" b="1" dirty="0">
                <a:solidFill>
                  <a:srgbClr val="002060"/>
                </a:solidFill>
                <a:latin typeface="+mj-ea"/>
                <a:ea typeface="+mj-ea"/>
              </a:rPr>
              <a:t>14.11</a:t>
            </a:r>
            <a:r>
              <a:rPr lang="zh-TW" altLang="en-US" b="1" dirty="0">
                <a:solidFill>
                  <a:srgbClr val="002060"/>
                </a:solidFill>
                <a:latin typeface="+mj-ea"/>
                <a:ea typeface="+mj-ea"/>
              </a:rPr>
              <a:t>　以不同雷獸的化石</a:t>
            </a:r>
            <a:r>
              <a:rPr lang="zh-TW" altLang="en-US" b="1" dirty="0" smtClean="0">
                <a:solidFill>
                  <a:srgbClr val="002060"/>
                </a:solidFill>
                <a:latin typeface="+mj-ea"/>
                <a:ea typeface="+mj-ea"/>
              </a:rPr>
              <a:t>檢驗</a:t>
            </a:r>
            <a:r>
              <a:rPr lang="zh-TW" altLang="en-US" b="1" dirty="0">
                <a:solidFill>
                  <a:srgbClr val="002060"/>
                </a:solidFill>
                <a:latin typeface="+mj-ea"/>
                <a:ea typeface="+mj-ea"/>
              </a:rPr>
              <a:t>演化理論</a:t>
            </a:r>
          </a:p>
        </p:txBody>
      </p:sp>
    </p:spTree>
    <p:extLst>
      <p:ext uri="{BB962C8B-B14F-4D97-AF65-F5344CB8AC3E}">
        <p14:creationId xmlns:p14="http://schemas.microsoft.com/office/powerpoint/2010/main" val="4754923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標題 11"/>
          <p:cNvSpPr>
            <a:spLocks noGrp="1"/>
          </p:cNvSpPr>
          <p:nvPr>
            <p:ph type="title"/>
          </p:nvPr>
        </p:nvSpPr>
        <p:spPr/>
        <p:txBody>
          <a:bodyPr/>
          <a:lstStyle/>
          <a:p>
            <a:r>
              <a:rPr lang="en-US" altLang="zh-TW" dirty="0"/>
              <a:t>14.1</a:t>
            </a:r>
            <a:r>
              <a:rPr lang="zh-TW" altLang="en-US" dirty="0"/>
              <a:t>　達爾文</a:t>
            </a:r>
          </a:p>
        </p:txBody>
      </p:sp>
      <p:sp>
        <p:nvSpPr>
          <p:cNvPr id="13" name="內容版面配置區 12"/>
          <p:cNvSpPr>
            <a:spLocks noGrp="1"/>
          </p:cNvSpPr>
          <p:nvPr>
            <p:ph idx="1"/>
          </p:nvPr>
        </p:nvSpPr>
        <p:spPr>
          <a:xfrm>
            <a:off x="306388" y="1412776"/>
            <a:ext cx="4625652" cy="5184576"/>
          </a:xfrm>
        </p:spPr>
        <p:txBody>
          <a:bodyPr/>
          <a:lstStyle/>
          <a:p>
            <a:r>
              <a:rPr lang="zh-TW" altLang="en-US" dirty="0"/>
              <a:t>英國博物</a:t>
            </a:r>
            <a:r>
              <a:rPr lang="zh-TW" altLang="en-US" dirty="0" smtClean="0"/>
              <a:t>學家</a:t>
            </a:r>
            <a:r>
              <a:rPr lang="zh-TW" altLang="en-US" dirty="0"/>
              <a:t>達爾文 </a:t>
            </a:r>
            <a:r>
              <a:rPr lang="en-US" altLang="zh-TW" dirty="0" smtClean="0"/>
              <a:t>(1809~1982)</a:t>
            </a:r>
          </a:p>
          <a:p>
            <a:r>
              <a:rPr lang="zh-TW" altLang="en-US" dirty="0"/>
              <a:t>首位提出為何演化發生的</a:t>
            </a:r>
            <a:r>
              <a:rPr lang="zh-TW" altLang="en-US" dirty="0" smtClean="0"/>
              <a:t>解釋</a:t>
            </a:r>
            <a:endParaRPr lang="en-US" altLang="zh-TW" dirty="0" smtClean="0"/>
          </a:p>
          <a:p>
            <a:r>
              <a:rPr lang="zh-TW" altLang="en-US" dirty="0"/>
              <a:t>於</a:t>
            </a:r>
            <a:r>
              <a:rPr lang="en-US" altLang="zh-TW" dirty="0"/>
              <a:t>1859</a:t>
            </a:r>
            <a:r>
              <a:rPr lang="zh-TW" altLang="en-US" dirty="0"/>
              <a:t>年</a:t>
            </a:r>
            <a:r>
              <a:rPr lang="zh-TW" altLang="en-US" dirty="0" smtClean="0"/>
              <a:t>發表著作</a:t>
            </a:r>
            <a:r>
              <a:rPr lang="en-US" altLang="zh-TW" dirty="0" smtClean="0"/>
              <a:t/>
            </a:r>
            <a:br>
              <a:rPr lang="en-US" altLang="zh-TW" dirty="0" smtClean="0"/>
            </a:br>
            <a:r>
              <a:rPr lang="zh-TW" altLang="en-US" dirty="0" smtClean="0"/>
              <a:t>「</a:t>
            </a:r>
            <a:r>
              <a:rPr lang="zh-TW" altLang="en-US" dirty="0"/>
              <a:t>天擇所致的物種</a:t>
            </a:r>
            <a:r>
              <a:rPr lang="zh-TW" altLang="en-US" dirty="0" smtClean="0"/>
              <a:t>起源</a:t>
            </a:r>
            <a:r>
              <a:rPr lang="zh-TW" altLang="en-US" dirty="0"/>
              <a:t>，或被偏好的種族在生存奮鬥中獲保留」</a:t>
            </a:r>
          </a:p>
        </p:txBody>
      </p:sp>
      <p:sp>
        <p:nvSpPr>
          <p:cNvPr id="4" name="頁尾版面配置區 3"/>
          <p:cNvSpPr>
            <a:spLocks noGrp="1"/>
          </p:cNvSpPr>
          <p:nvPr>
            <p:ph type="ftr" sz="quarter" idx="11"/>
          </p:nvPr>
        </p:nvSpPr>
        <p:spPr/>
        <p:txBody>
          <a:bodyPr/>
          <a:lstStyle/>
          <a:p>
            <a:r>
              <a:rPr lang="zh-TW" altLang="en-US" smtClean="0"/>
              <a:t>普通生物學  </a:t>
            </a:r>
            <a:r>
              <a:rPr lang="en-US" altLang="zh-TW" smtClean="0"/>
              <a:t>Chapter 14 - </a:t>
            </a:r>
            <a:r>
              <a:rPr lang="zh-TW" altLang="en-US" smtClean="0"/>
              <a:t>演化與天擇 </a:t>
            </a:r>
            <a:endParaRPr lang="zh-TW" altLang="zh-TW" dirty="0"/>
          </a:p>
        </p:txBody>
      </p:sp>
      <p:sp>
        <p:nvSpPr>
          <p:cNvPr id="5" name="投影片編號版面配置區 4"/>
          <p:cNvSpPr>
            <a:spLocks noGrp="1"/>
          </p:cNvSpPr>
          <p:nvPr>
            <p:ph type="sldNum" sz="quarter" idx="12"/>
          </p:nvPr>
        </p:nvSpPr>
        <p:spPr/>
        <p:txBody>
          <a:bodyPr/>
          <a:lstStyle/>
          <a:p>
            <a:fld id="{C04386CD-F511-4EEB-A0ED-70801BDA50F0}" type="slidenum">
              <a:rPr lang="en-US" altLang="zh-TW" smtClean="0"/>
              <a:pPr/>
              <a:t>2</a:t>
            </a:fld>
            <a:endParaRPr lang="en-US" altLang="zh-TW"/>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056" y="1412776"/>
            <a:ext cx="3324225" cy="3762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矩形 1"/>
          <p:cNvSpPr/>
          <p:nvPr/>
        </p:nvSpPr>
        <p:spPr>
          <a:xfrm>
            <a:off x="4932039" y="5301208"/>
            <a:ext cx="3612257" cy="923330"/>
          </a:xfrm>
          <a:prstGeom prst="rect">
            <a:avLst/>
          </a:prstGeom>
        </p:spPr>
        <p:txBody>
          <a:bodyPr wrap="square">
            <a:spAutoFit/>
          </a:bodyPr>
          <a:lstStyle/>
          <a:p>
            <a:r>
              <a:rPr lang="zh-TW" altLang="en-US" dirty="0"/>
              <a:t>這張照片顯然是這位偉大</a:t>
            </a:r>
            <a:r>
              <a:rPr lang="zh-TW" altLang="en-US" dirty="0" smtClean="0"/>
              <a:t>的生物學家</a:t>
            </a:r>
            <a:r>
              <a:rPr lang="zh-TW" altLang="en-US" dirty="0"/>
              <a:t>最後拍下的，就</a:t>
            </a:r>
            <a:r>
              <a:rPr lang="zh-TW" altLang="en-US" dirty="0" smtClean="0"/>
              <a:t>在</a:t>
            </a:r>
            <a:r>
              <a:rPr lang="en-US" altLang="zh-TW" dirty="0" smtClean="0"/>
              <a:t>1881 </a:t>
            </a:r>
            <a:r>
              <a:rPr lang="zh-TW" altLang="en-US" dirty="0"/>
              <a:t>年，達爾文去世。</a:t>
            </a:r>
          </a:p>
        </p:txBody>
      </p:sp>
    </p:spTree>
    <p:extLst>
      <p:ext uri="{BB962C8B-B14F-4D97-AF65-F5344CB8AC3E}">
        <p14:creationId xmlns:p14="http://schemas.microsoft.com/office/powerpoint/2010/main" val="17096085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14.6</a:t>
            </a:r>
            <a:r>
              <a:rPr lang="zh-TW" altLang="en-US" dirty="0"/>
              <a:t>　</a:t>
            </a:r>
            <a:r>
              <a:rPr lang="zh-TW" altLang="en-US" dirty="0" smtClean="0"/>
              <a:t>解剖</a:t>
            </a:r>
            <a:r>
              <a:rPr lang="zh-TW" altLang="en-US" dirty="0"/>
              <a:t>紀錄</a:t>
            </a:r>
          </a:p>
        </p:txBody>
      </p:sp>
      <p:sp>
        <p:nvSpPr>
          <p:cNvPr id="3" name="內容版面配置區 2"/>
          <p:cNvSpPr>
            <a:spLocks noGrp="1"/>
          </p:cNvSpPr>
          <p:nvPr>
            <p:ph idx="1"/>
          </p:nvPr>
        </p:nvSpPr>
        <p:spPr>
          <a:xfrm>
            <a:off x="306388" y="1412776"/>
            <a:ext cx="8534400" cy="1296144"/>
          </a:xfrm>
        </p:spPr>
        <p:txBody>
          <a:bodyPr/>
          <a:lstStyle/>
          <a:p>
            <a:r>
              <a:rPr lang="zh-TW" altLang="en-US" dirty="0" smtClean="0"/>
              <a:t>解剖</a:t>
            </a:r>
            <a:r>
              <a:rPr lang="zh-TW" altLang="en-US" dirty="0"/>
              <a:t>紀</a:t>
            </a:r>
            <a:r>
              <a:rPr lang="zh-TW" altLang="en-US" dirty="0" smtClean="0"/>
              <a:t>錄</a:t>
            </a:r>
            <a:r>
              <a:rPr lang="zh-TW" altLang="en-US" dirty="0"/>
              <a:t>也反映</a:t>
            </a:r>
            <a:r>
              <a:rPr lang="zh-TW" altLang="en-US" dirty="0" smtClean="0"/>
              <a:t>了演化史</a:t>
            </a:r>
            <a:endParaRPr lang="en-US" altLang="zh-TW" dirty="0" smtClean="0"/>
          </a:p>
          <a:p>
            <a:r>
              <a:rPr lang="zh-TW" altLang="en-US" dirty="0" smtClean="0"/>
              <a:t>例如，所有</a:t>
            </a:r>
            <a:r>
              <a:rPr lang="zh-TW" altLang="en-US" dirty="0"/>
              <a:t>脊椎動物都共享一套基礎的發育作法</a:t>
            </a:r>
          </a:p>
        </p:txBody>
      </p:sp>
      <p:sp>
        <p:nvSpPr>
          <p:cNvPr id="4" name="頁尾版面配置區 3"/>
          <p:cNvSpPr>
            <a:spLocks noGrp="1"/>
          </p:cNvSpPr>
          <p:nvPr>
            <p:ph type="ftr" sz="quarter" idx="11"/>
          </p:nvPr>
        </p:nvSpPr>
        <p:spPr/>
        <p:txBody>
          <a:bodyPr/>
          <a:lstStyle/>
          <a:p>
            <a:r>
              <a:rPr lang="zh-TW" altLang="en-US" smtClean="0"/>
              <a:t>普通生物學  </a:t>
            </a:r>
            <a:r>
              <a:rPr lang="en-US" altLang="zh-TW" smtClean="0"/>
              <a:t>Chapter 14 - </a:t>
            </a:r>
            <a:r>
              <a:rPr lang="zh-TW" altLang="en-US" smtClean="0"/>
              <a:t>演化與天擇 </a:t>
            </a:r>
            <a:endParaRPr lang="zh-TW" altLang="zh-TW" dirty="0"/>
          </a:p>
        </p:txBody>
      </p:sp>
      <p:sp>
        <p:nvSpPr>
          <p:cNvPr id="5" name="投影片編號版面配置區 4"/>
          <p:cNvSpPr>
            <a:spLocks noGrp="1"/>
          </p:cNvSpPr>
          <p:nvPr>
            <p:ph type="sldNum" sz="quarter" idx="12"/>
          </p:nvPr>
        </p:nvSpPr>
        <p:spPr/>
        <p:txBody>
          <a:bodyPr/>
          <a:lstStyle/>
          <a:p>
            <a:fld id="{C04386CD-F511-4EEB-A0ED-70801BDA50F0}" type="slidenum">
              <a:rPr lang="en-US" altLang="zh-TW" smtClean="0"/>
              <a:pPr/>
              <a:t>20</a:t>
            </a:fld>
            <a:endParaRPr lang="en-US" altLang="zh-TW"/>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2487" y="2852936"/>
            <a:ext cx="7369707" cy="31302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矩形 5"/>
          <p:cNvSpPr/>
          <p:nvPr/>
        </p:nvSpPr>
        <p:spPr>
          <a:xfrm>
            <a:off x="1122487" y="6093296"/>
            <a:ext cx="4392488" cy="369332"/>
          </a:xfrm>
          <a:prstGeom prst="rect">
            <a:avLst/>
          </a:prstGeom>
        </p:spPr>
        <p:txBody>
          <a:bodyPr wrap="square">
            <a:spAutoFit/>
          </a:bodyPr>
          <a:lstStyle/>
          <a:p>
            <a:r>
              <a:rPr lang="zh-TW" altLang="en-US" b="1" dirty="0">
                <a:solidFill>
                  <a:srgbClr val="002060"/>
                </a:solidFill>
                <a:latin typeface="+mj-ea"/>
                <a:ea typeface="+mj-ea"/>
              </a:rPr>
              <a:t>圖 </a:t>
            </a:r>
            <a:r>
              <a:rPr lang="en-US" altLang="zh-TW" b="1" dirty="0">
                <a:solidFill>
                  <a:srgbClr val="002060"/>
                </a:solidFill>
                <a:latin typeface="+mj-ea"/>
                <a:ea typeface="+mj-ea"/>
              </a:rPr>
              <a:t>14.12</a:t>
            </a:r>
            <a:r>
              <a:rPr lang="zh-TW" altLang="en-US" b="1" dirty="0">
                <a:solidFill>
                  <a:srgbClr val="002060"/>
                </a:solidFill>
                <a:latin typeface="+mj-ea"/>
                <a:ea typeface="+mj-ea"/>
              </a:rPr>
              <a:t>　胚胎顯示我們早期</a:t>
            </a:r>
            <a:r>
              <a:rPr lang="zh-TW" altLang="en-US" b="1" dirty="0" smtClean="0">
                <a:solidFill>
                  <a:srgbClr val="002060"/>
                </a:solidFill>
                <a:latin typeface="+mj-ea"/>
                <a:ea typeface="+mj-ea"/>
              </a:rPr>
              <a:t>的演化</a:t>
            </a:r>
            <a:r>
              <a:rPr lang="zh-TW" altLang="en-US" b="1" dirty="0">
                <a:solidFill>
                  <a:srgbClr val="002060"/>
                </a:solidFill>
                <a:latin typeface="+mj-ea"/>
                <a:ea typeface="+mj-ea"/>
              </a:rPr>
              <a:t>歷史</a:t>
            </a:r>
          </a:p>
        </p:txBody>
      </p:sp>
    </p:spTree>
    <p:extLst>
      <p:ext uri="{BB962C8B-B14F-4D97-AF65-F5344CB8AC3E}">
        <p14:creationId xmlns:p14="http://schemas.microsoft.com/office/powerpoint/2010/main" val="813029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14.6</a:t>
            </a:r>
            <a:r>
              <a:rPr lang="zh-TW" altLang="en-US" dirty="0"/>
              <a:t>　</a:t>
            </a:r>
            <a:r>
              <a:rPr lang="zh-TW" altLang="en-US" dirty="0" smtClean="0"/>
              <a:t>同源與同</a:t>
            </a:r>
            <a:r>
              <a:rPr lang="zh-TW" altLang="en-US" dirty="0"/>
              <a:t>功構造</a:t>
            </a:r>
          </a:p>
        </p:txBody>
      </p:sp>
      <p:sp>
        <p:nvSpPr>
          <p:cNvPr id="3" name="內容版面配置區 2"/>
          <p:cNvSpPr>
            <a:spLocks noGrp="1"/>
          </p:cNvSpPr>
          <p:nvPr>
            <p:ph idx="1"/>
          </p:nvPr>
        </p:nvSpPr>
        <p:spPr/>
        <p:txBody>
          <a:bodyPr/>
          <a:lstStyle/>
          <a:p>
            <a:r>
              <a:rPr lang="zh-TW" altLang="en-US" b="1" dirty="0"/>
              <a:t>同源</a:t>
            </a:r>
            <a:r>
              <a:rPr lang="zh-TW" altLang="en-US" b="1" dirty="0" smtClean="0"/>
              <a:t>構造</a:t>
            </a:r>
            <a:r>
              <a:rPr lang="zh-TW" altLang="en-US" dirty="0" smtClean="0"/>
              <a:t>：是</a:t>
            </a:r>
            <a:r>
              <a:rPr lang="zh-TW" altLang="en-US" dirty="0"/>
              <a:t>從共同祖先</a:t>
            </a:r>
            <a:r>
              <a:rPr lang="zh-TW" altLang="en-US" dirty="0" smtClean="0"/>
              <a:t>個體</a:t>
            </a:r>
            <a:r>
              <a:rPr lang="zh-TW" altLang="en-US" dirty="0"/>
              <a:t>的相同部位而</a:t>
            </a:r>
            <a:r>
              <a:rPr lang="zh-TW" altLang="en-US" dirty="0" smtClean="0"/>
              <a:t>來</a:t>
            </a:r>
            <a:endParaRPr lang="en-US" altLang="zh-TW" dirty="0" smtClean="0"/>
          </a:p>
          <a:p>
            <a:pPr lvl="1"/>
            <a:r>
              <a:rPr lang="zh-TW" altLang="en-US" dirty="0" smtClean="0"/>
              <a:t>例如，相同的骨骼因生物的生活形式改變</a:t>
            </a:r>
            <a:r>
              <a:rPr lang="zh-TW" altLang="en-US" dirty="0"/>
              <a:t>而</a:t>
            </a:r>
            <a:r>
              <a:rPr lang="zh-TW" altLang="en-US" dirty="0" smtClean="0"/>
              <a:t>改變為不同功能</a:t>
            </a:r>
            <a:endParaRPr lang="en-US" altLang="zh-TW" dirty="0" smtClean="0"/>
          </a:p>
          <a:p>
            <a:pPr lvl="1"/>
            <a:endParaRPr lang="en-US" altLang="zh-TW" dirty="0"/>
          </a:p>
          <a:p>
            <a:r>
              <a:rPr lang="zh-TW" altLang="en-US" b="1" dirty="0" smtClean="0"/>
              <a:t>同功構造</a:t>
            </a:r>
            <a:r>
              <a:rPr lang="zh-TW" altLang="en-US" dirty="0" smtClean="0"/>
              <a:t>：</a:t>
            </a:r>
            <a:r>
              <a:rPr lang="zh-TW" altLang="en-US" dirty="0"/>
              <a:t>不同親緣上</a:t>
            </a:r>
            <a:r>
              <a:rPr lang="zh-TW" altLang="en-US" dirty="0" smtClean="0"/>
              <a:t>的特徵</a:t>
            </a:r>
            <a:r>
              <a:rPr lang="zh-TW" altLang="en-US" dirty="0"/>
              <a:t>看起來彼此</a:t>
            </a:r>
            <a:r>
              <a:rPr lang="zh-TW" altLang="en-US" dirty="0" smtClean="0"/>
              <a:t>相似</a:t>
            </a:r>
            <a:endParaRPr lang="en-US" altLang="zh-TW" dirty="0" smtClean="0"/>
          </a:p>
          <a:p>
            <a:pPr lvl="1"/>
            <a:r>
              <a:rPr lang="zh-TW" altLang="en-US" dirty="0" smtClean="0"/>
              <a:t>是起因於</a:t>
            </a:r>
            <a:r>
              <a:rPr lang="zh-TW" altLang="en-US" dirty="0"/>
              <a:t>在相似環境下之平行演化的</a:t>
            </a:r>
            <a:r>
              <a:rPr lang="zh-TW" altLang="en-US" dirty="0" smtClean="0"/>
              <a:t>適應</a:t>
            </a:r>
            <a:endParaRPr lang="en-US" altLang="zh-TW" dirty="0" smtClean="0"/>
          </a:p>
          <a:p>
            <a:pPr lvl="2"/>
            <a:r>
              <a:rPr lang="zh-TW" altLang="en-US" dirty="0" smtClean="0"/>
              <a:t>這</a:t>
            </a:r>
            <a:r>
              <a:rPr lang="zh-TW" altLang="en-US" dirty="0"/>
              <a:t>種</a:t>
            </a:r>
            <a:r>
              <a:rPr lang="zh-TW" altLang="en-US" dirty="0" smtClean="0"/>
              <a:t>演化</a:t>
            </a:r>
            <a:r>
              <a:rPr lang="zh-TW" altLang="en-US" dirty="0"/>
              <a:t>變異的形式被認為是</a:t>
            </a:r>
            <a:r>
              <a:rPr lang="zh-TW" altLang="en-US" b="1" dirty="0"/>
              <a:t>趨同演化</a:t>
            </a:r>
          </a:p>
        </p:txBody>
      </p:sp>
      <p:sp>
        <p:nvSpPr>
          <p:cNvPr id="4" name="頁尾版面配置區 3"/>
          <p:cNvSpPr>
            <a:spLocks noGrp="1"/>
          </p:cNvSpPr>
          <p:nvPr>
            <p:ph type="ftr" sz="quarter" idx="11"/>
          </p:nvPr>
        </p:nvSpPr>
        <p:spPr/>
        <p:txBody>
          <a:bodyPr/>
          <a:lstStyle/>
          <a:p>
            <a:r>
              <a:rPr lang="zh-TW" altLang="en-US" smtClean="0"/>
              <a:t>普通生物學  </a:t>
            </a:r>
            <a:r>
              <a:rPr lang="en-US" altLang="zh-TW" smtClean="0"/>
              <a:t>Chapter 14 - </a:t>
            </a:r>
            <a:r>
              <a:rPr lang="zh-TW" altLang="en-US" smtClean="0"/>
              <a:t>演化與天擇 </a:t>
            </a:r>
            <a:endParaRPr lang="zh-TW" altLang="zh-TW" dirty="0"/>
          </a:p>
        </p:txBody>
      </p:sp>
      <p:sp>
        <p:nvSpPr>
          <p:cNvPr id="5" name="投影片編號版面配置區 4"/>
          <p:cNvSpPr>
            <a:spLocks noGrp="1"/>
          </p:cNvSpPr>
          <p:nvPr>
            <p:ph type="sldNum" sz="quarter" idx="12"/>
          </p:nvPr>
        </p:nvSpPr>
        <p:spPr/>
        <p:txBody>
          <a:bodyPr/>
          <a:lstStyle/>
          <a:p>
            <a:fld id="{C04386CD-F511-4EEB-A0ED-70801BDA50F0}" type="slidenum">
              <a:rPr lang="en-US" altLang="zh-TW" smtClean="0"/>
              <a:pPr/>
              <a:t>21</a:t>
            </a:fld>
            <a:endParaRPr lang="en-US" altLang="zh-TW"/>
          </a:p>
        </p:txBody>
      </p:sp>
    </p:spTree>
    <p:extLst>
      <p:ext uri="{BB962C8B-B14F-4D97-AF65-F5344CB8AC3E}">
        <p14:creationId xmlns:p14="http://schemas.microsoft.com/office/powerpoint/2010/main" val="27115638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z="2800" dirty="0"/>
              <a:t>圖 </a:t>
            </a:r>
            <a:r>
              <a:rPr lang="en-US" altLang="zh-TW" sz="2800" dirty="0"/>
              <a:t>14.13</a:t>
            </a:r>
            <a:r>
              <a:rPr lang="zh-TW" altLang="en-US" sz="2800" dirty="0"/>
              <a:t>　脊椎動物前肢的同源性</a:t>
            </a:r>
          </a:p>
        </p:txBody>
      </p:sp>
      <p:sp>
        <p:nvSpPr>
          <p:cNvPr id="3" name="頁尾版面配置區 2"/>
          <p:cNvSpPr>
            <a:spLocks noGrp="1"/>
          </p:cNvSpPr>
          <p:nvPr>
            <p:ph type="ftr" sz="quarter" idx="11"/>
          </p:nvPr>
        </p:nvSpPr>
        <p:spPr/>
        <p:txBody>
          <a:bodyPr/>
          <a:lstStyle/>
          <a:p>
            <a:r>
              <a:rPr lang="zh-TW" altLang="en-US" smtClean="0"/>
              <a:t>普通生物學  </a:t>
            </a:r>
            <a:r>
              <a:rPr lang="en-US" altLang="zh-TW" smtClean="0"/>
              <a:t>Chapter 14 - </a:t>
            </a:r>
            <a:r>
              <a:rPr lang="zh-TW" altLang="en-US" smtClean="0"/>
              <a:t>演化與天擇 </a:t>
            </a:r>
            <a:endParaRPr lang="zh-TW" altLang="zh-TW"/>
          </a:p>
        </p:txBody>
      </p:sp>
      <p:sp>
        <p:nvSpPr>
          <p:cNvPr id="4" name="投影片編號版面配置區 3"/>
          <p:cNvSpPr>
            <a:spLocks noGrp="1"/>
          </p:cNvSpPr>
          <p:nvPr>
            <p:ph type="sldNum" sz="quarter" idx="12"/>
          </p:nvPr>
        </p:nvSpPr>
        <p:spPr/>
        <p:txBody>
          <a:bodyPr/>
          <a:lstStyle/>
          <a:p>
            <a:fld id="{6640B099-C29F-48AA-9EE1-94DFFD9F4D02}" type="slidenum">
              <a:rPr lang="en-US" altLang="zh-TW" smtClean="0"/>
              <a:pPr/>
              <a:t>22</a:t>
            </a:fld>
            <a:endParaRPr lang="en-US" altLang="zh-TW"/>
          </a:p>
        </p:txBody>
      </p:sp>
      <p:pic>
        <p:nvPicPr>
          <p:cNvPr id="1126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268760"/>
            <a:ext cx="6705600" cy="5057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070797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23528" y="332656"/>
            <a:ext cx="2232248" cy="3600400"/>
          </a:xfrm>
        </p:spPr>
        <p:txBody>
          <a:bodyPr/>
          <a:lstStyle/>
          <a:p>
            <a:r>
              <a:rPr lang="zh-TW" altLang="en-US" sz="2800" dirty="0"/>
              <a:t>圖 </a:t>
            </a:r>
            <a:r>
              <a:rPr lang="en-US" altLang="zh-TW" sz="2800" dirty="0"/>
              <a:t>14.14</a:t>
            </a:r>
            <a:r>
              <a:rPr lang="zh-TW" altLang="en-US" sz="2800" dirty="0"/>
              <a:t>　趨同演化：走向同一目標的不同路徑</a:t>
            </a:r>
          </a:p>
        </p:txBody>
      </p:sp>
      <p:sp>
        <p:nvSpPr>
          <p:cNvPr id="3" name="頁尾版面配置區 2"/>
          <p:cNvSpPr>
            <a:spLocks noGrp="1"/>
          </p:cNvSpPr>
          <p:nvPr>
            <p:ph type="ftr" sz="quarter" idx="11"/>
          </p:nvPr>
        </p:nvSpPr>
        <p:spPr/>
        <p:txBody>
          <a:bodyPr/>
          <a:lstStyle/>
          <a:p>
            <a:r>
              <a:rPr lang="zh-TW" altLang="en-US" smtClean="0"/>
              <a:t>普通生物學  </a:t>
            </a:r>
            <a:r>
              <a:rPr lang="en-US" altLang="zh-TW" smtClean="0"/>
              <a:t>Chapter 14 - </a:t>
            </a:r>
            <a:r>
              <a:rPr lang="zh-TW" altLang="en-US" smtClean="0"/>
              <a:t>演化與天擇 </a:t>
            </a:r>
            <a:endParaRPr lang="zh-TW" altLang="zh-TW"/>
          </a:p>
        </p:txBody>
      </p:sp>
      <p:sp>
        <p:nvSpPr>
          <p:cNvPr id="4" name="投影片編號版面配置區 3"/>
          <p:cNvSpPr>
            <a:spLocks noGrp="1"/>
          </p:cNvSpPr>
          <p:nvPr>
            <p:ph type="sldNum" sz="quarter" idx="12"/>
          </p:nvPr>
        </p:nvSpPr>
        <p:spPr/>
        <p:txBody>
          <a:bodyPr/>
          <a:lstStyle/>
          <a:p>
            <a:fld id="{6640B099-C29F-48AA-9EE1-94DFFD9F4D02}" type="slidenum">
              <a:rPr lang="en-US" altLang="zh-TW" smtClean="0"/>
              <a:pPr/>
              <a:t>23</a:t>
            </a:fld>
            <a:endParaRPr lang="en-US" altLang="zh-TW"/>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800" y="0"/>
            <a:ext cx="6280150" cy="680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09274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lstStyle/>
          <a:p>
            <a:r>
              <a:rPr lang="en-US" altLang="zh-TW" dirty="0"/>
              <a:t>14.6</a:t>
            </a:r>
            <a:r>
              <a:rPr lang="zh-TW" altLang="en-US" dirty="0"/>
              <a:t>　分子紀錄</a:t>
            </a:r>
          </a:p>
        </p:txBody>
      </p:sp>
      <p:sp>
        <p:nvSpPr>
          <p:cNvPr id="6" name="內容版面配置區 5"/>
          <p:cNvSpPr>
            <a:spLocks noGrp="1"/>
          </p:cNvSpPr>
          <p:nvPr>
            <p:ph idx="1"/>
          </p:nvPr>
        </p:nvSpPr>
        <p:spPr>
          <a:xfrm>
            <a:off x="306388" y="1412776"/>
            <a:ext cx="8534400" cy="2592288"/>
          </a:xfrm>
        </p:spPr>
        <p:txBody>
          <a:bodyPr/>
          <a:lstStyle/>
          <a:p>
            <a:r>
              <a:rPr lang="zh-TW" altLang="en-US" dirty="0"/>
              <a:t>我們</a:t>
            </a:r>
            <a:r>
              <a:rPr lang="zh-TW" altLang="en-US" dirty="0" smtClean="0"/>
              <a:t>演化</a:t>
            </a:r>
            <a:r>
              <a:rPr lang="zh-TW" altLang="en-US" dirty="0"/>
              <a:t>史的</a:t>
            </a:r>
            <a:r>
              <a:rPr lang="zh-TW" altLang="en-US" dirty="0" smtClean="0"/>
              <a:t>痕跡是</a:t>
            </a:r>
            <a:r>
              <a:rPr lang="zh-TW" altLang="en-US" dirty="0"/>
              <a:t>分子層級的</a:t>
            </a:r>
            <a:r>
              <a:rPr lang="zh-TW" altLang="en-US" dirty="0" smtClean="0"/>
              <a:t>證據</a:t>
            </a:r>
            <a:endParaRPr lang="en-US" altLang="zh-TW" dirty="0" smtClean="0"/>
          </a:p>
          <a:p>
            <a:pPr lvl="1"/>
            <a:r>
              <a:rPr lang="zh-TW" altLang="en-US" dirty="0"/>
              <a:t>相較於親緣較近的兩物種，親緣距離</a:t>
            </a:r>
            <a:r>
              <a:rPr lang="zh-TW" altLang="en-US" dirty="0" smtClean="0"/>
              <a:t>較遠</a:t>
            </a:r>
            <a:r>
              <a:rPr lang="zh-TW" altLang="en-US" dirty="0"/>
              <a:t>的生物應該會累積較多的演化</a:t>
            </a:r>
            <a:r>
              <a:rPr lang="zh-TW" altLang="en-US" dirty="0" smtClean="0"/>
              <a:t>差異</a:t>
            </a:r>
            <a:endParaRPr lang="en-US" altLang="zh-TW" dirty="0" smtClean="0"/>
          </a:p>
          <a:p>
            <a:pPr lvl="1"/>
            <a:r>
              <a:rPr lang="zh-TW" altLang="en-US" dirty="0" smtClean="0"/>
              <a:t>在 </a:t>
            </a:r>
            <a:r>
              <a:rPr lang="en-US" altLang="zh-TW" dirty="0" smtClean="0"/>
              <a:t>DNA </a:t>
            </a:r>
            <a:r>
              <a:rPr lang="zh-TW" altLang="en-US" dirty="0" smtClean="0"/>
              <a:t>和蛋白質層</a:t>
            </a:r>
            <a:r>
              <a:rPr lang="en-US" altLang="zh-TW" dirty="0" smtClean="0"/>
              <a:t/>
            </a:r>
            <a:br>
              <a:rPr lang="en-US" altLang="zh-TW" dirty="0" smtClean="0"/>
            </a:br>
            <a:r>
              <a:rPr lang="zh-TW" altLang="en-US" dirty="0" smtClean="0"/>
              <a:t>級</a:t>
            </a:r>
            <a:r>
              <a:rPr lang="zh-TW" altLang="en-US" dirty="0"/>
              <a:t>上也有相同的</a:t>
            </a:r>
            <a:r>
              <a:rPr lang="zh-TW" altLang="en-US" dirty="0" smtClean="0"/>
              <a:t>分</a:t>
            </a:r>
            <a:r>
              <a:rPr lang="en-US" altLang="zh-TW" dirty="0" smtClean="0"/>
              <a:t/>
            </a:r>
            <a:br>
              <a:rPr lang="en-US" altLang="zh-TW" dirty="0" smtClean="0"/>
            </a:br>
            <a:r>
              <a:rPr lang="zh-TW" altLang="en-US" dirty="0" smtClean="0"/>
              <a:t>歧</a:t>
            </a:r>
            <a:r>
              <a:rPr lang="zh-TW" altLang="en-US" dirty="0"/>
              <a:t>模式</a:t>
            </a:r>
          </a:p>
        </p:txBody>
      </p:sp>
      <p:sp>
        <p:nvSpPr>
          <p:cNvPr id="3" name="頁尾版面配置區 2"/>
          <p:cNvSpPr>
            <a:spLocks noGrp="1"/>
          </p:cNvSpPr>
          <p:nvPr>
            <p:ph type="ftr" sz="quarter" idx="11"/>
          </p:nvPr>
        </p:nvSpPr>
        <p:spPr/>
        <p:txBody>
          <a:bodyPr/>
          <a:lstStyle/>
          <a:p>
            <a:r>
              <a:rPr lang="zh-TW" altLang="en-US" smtClean="0"/>
              <a:t>普通生物學  </a:t>
            </a:r>
            <a:r>
              <a:rPr lang="en-US" altLang="zh-TW" smtClean="0"/>
              <a:t>Chapter 14 - </a:t>
            </a:r>
            <a:r>
              <a:rPr lang="zh-TW" altLang="en-US" smtClean="0"/>
              <a:t>演化與天擇 </a:t>
            </a:r>
            <a:endParaRPr lang="zh-TW" altLang="zh-TW"/>
          </a:p>
        </p:txBody>
      </p:sp>
      <p:sp>
        <p:nvSpPr>
          <p:cNvPr id="4" name="投影片編號版面配置區 3"/>
          <p:cNvSpPr>
            <a:spLocks noGrp="1"/>
          </p:cNvSpPr>
          <p:nvPr>
            <p:ph type="sldNum" sz="quarter" idx="12"/>
          </p:nvPr>
        </p:nvSpPr>
        <p:spPr/>
        <p:txBody>
          <a:bodyPr/>
          <a:lstStyle/>
          <a:p>
            <a:fld id="{6640B099-C29F-48AA-9EE1-94DFFD9F4D02}" type="slidenum">
              <a:rPr lang="en-US" altLang="zh-TW" smtClean="0"/>
              <a:pPr/>
              <a:t>24</a:t>
            </a:fld>
            <a:endParaRPr lang="en-US" altLang="zh-TW"/>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3244" y="2924944"/>
            <a:ext cx="4269433" cy="38161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矩形 8"/>
          <p:cNvSpPr/>
          <p:nvPr/>
        </p:nvSpPr>
        <p:spPr>
          <a:xfrm>
            <a:off x="1198220" y="6313795"/>
            <a:ext cx="3365024" cy="369332"/>
          </a:xfrm>
          <a:prstGeom prst="rect">
            <a:avLst/>
          </a:prstGeom>
        </p:spPr>
        <p:txBody>
          <a:bodyPr wrap="none">
            <a:spAutoFit/>
          </a:bodyPr>
          <a:lstStyle/>
          <a:p>
            <a:r>
              <a:rPr lang="zh-TW" altLang="en-US" b="1" dirty="0">
                <a:solidFill>
                  <a:srgbClr val="002060"/>
                </a:solidFill>
                <a:latin typeface="+mj-ea"/>
                <a:ea typeface="+mj-ea"/>
              </a:rPr>
              <a:t>圖 </a:t>
            </a:r>
            <a:r>
              <a:rPr lang="en-US" altLang="zh-TW" b="1" dirty="0">
                <a:solidFill>
                  <a:srgbClr val="002060"/>
                </a:solidFill>
                <a:latin typeface="+mj-ea"/>
                <a:ea typeface="+mj-ea"/>
              </a:rPr>
              <a:t>14.15</a:t>
            </a:r>
            <a:r>
              <a:rPr lang="zh-TW" altLang="en-US" b="1" dirty="0">
                <a:solidFill>
                  <a:srgbClr val="002060"/>
                </a:solidFill>
                <a:latin typeface="+mj-ea"/>
                <a:ea typeface="+mj-ea"/>
              </a:rPr>
              <a:t>　分子反映演化分歧性</a:t>
            </a:r>
          </a:p>
        </p:txBody>
      </p:sp>
    </p:spTree>
    <p:extLst>
      <p:ext uri="{BB962C8B-B14F-4D97-AF65-F5344CB8AC3E}">
        <p14:creationId xmlns:p14="http://schemas.microsoft.com/office/powerpoint/2010/main" val="9326785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14.6</a:t>
            </a:r>
            <a:r>
              <a:rPr lang="zh-TW" altLang="en-US" dirty="0"/>
              <a:t>　</a:t>
            </a:r>
            <a:r>
              <a:rPr lang="zh-TW" altLang="en-US" dirty="0" smtClean="0"/>
              <a:t>分子</a:t>
            </a:r>
            <a:r>
              <a:rPr lang="zh-TW" altLang="en-US" dirty="0"/>
              <a:t>時鐘</a:t>
            </a:r>
          </a:p>
        </p:txBody>
      </p:sp>
      <p:sp>
        <p:nvSpPr>
          <p:cNvPr id="3" name="內容版面配置區 2"/>
          <p:cNvSpPr>
            <a:spLocks noGrp="1"/>
          </p:cNvSpPr>
          <p:nvPr>
            <p:ph idx="1"/>
          </p:nvPr>
        </p:nvSpPr>
        <p:spPr>
          <a:xfrm>
            <a:off x="306388" y="1412776"/>
            <a:ext cx="8534400" cy="2448272"/>
          </a:xfrm>
        </p:spPr>
        <p:txBody>
          <a:bodyPr/>
          <a:lstStyle/>
          <a:p>
            <a:r>
              <a:rPr lang="zh-TW" altLang="en-US" dirty="0"/>
              <a:t>演化</a:t>
            </a:r>
            <a:r>
              <a:rPr lang="zh-TW" altLang="en-US" dirty="0" smtClean="0"/>
              <a:t>變異</a:t>
            </a:r>
            <a:r>
              <a:rPr lang="zh-TW" altLang="en-US" dirty="0"/>
              <a:t>在一些蛋白質中</a:t>
            </a:r>
            <a:r>
              <a:rPr lang="zh-TW" altLang="en-US" dirty="0" smtClean="0"/>
              <a:t>顯然</a:t>
            </a:r>
            <a:r>
              <a:rPr lang="zh-TW" altLang="en-US" dirty="0"/>
              <a:t>以恆定速率在細胞色素 </a:t>
            </a:r>
            <a:r>
              <a:rPr lang="en-US" altLang="zh-TW" i="1" dirty="0"/>
              <a:t>c </a:t>
            </a:r>
            <a:r>
              <a:rPr lang="zh-TW" altLang="en-US" dirty="0"/>
              <a:t>上</a:t>
            </a:r>
            <a:r>
              <a:rPr lang="zh-TW" altLang="en-US" dirty="0" smtClean="0"/>
              <a:t>累積</a:t>
            </a:r>
            <a:endParaRPr lang="en-US" altLang="zh-TW" dirty="0" smtClean="0"/>
          </a:p>
          <a:p>
            <a:pPr lvl="1"/>
            <a:r>
              <a:rPr lang="zh-TW" altLang="en-US" dirty="0"/>
              <a:t>此一致性</a:t>
            </a:r>
            <a:r>
              <a:rPr lang="zh-TW" altLang="en-US" dirty="0" smtClean="0"/>
              <a:t>有時</a:t>
            </a:r>
            <a:r>
              <a:rPr lang="en-US" altLang="zh-TW" dirty="0" smtClean="0"/>
              <a:t/>
            </a:r>
            <a:br>
              <a:rPr lang="en-US" altLang="zh-TW" dirty="0" smtClean="0"/>
            </a:br>
            <a:r>
              <a:rPr lang="zh-TW" altLang="en-US" dirty="0" smtClean="0"/>
              <a:t>被稱為</a:t>
            </a:r>
            <a:r>
              <a:rPr lang="zh-TW" altLang="en-US" b="1" dirty="0"/>
              <a:t>分子</a:t>
            </a:r>
            <a:r>
              <a:rPr lang="zh-TW" altLang="en-US" b="1" dirty="0" smtClean="0"/>
              <a:t>時鐘</a:t>
            </a:r>
            <a:endParaRPr lang="en-US" altLang="zh-TW" b="1" dirty="0" smtClean="0"/>
          </a:p>
          <a:p>
            <a:pPr lvl="1"/>
            <a:r>
              <a:rPr lang="zh-TW" altLang="en-US" dirty="0"/>
              <a:t>不同蛋白質會</a:t>
            </a:r>
            <a:r>
              <a:rPr lang="zh-TW" altLang="en-US" dirty="0" smtClean="0"/>
              <a:t>有</a:t>
            </a:r>
            <a:r>
              <a:rPr lang="en-US" altLang="zh-TW" dirty="0" smtClean="0"/>
              <a:t/>
            </a:r>
            <a:br>
              <a:rPr lang="en-US" altLang="zh-TW" dirty="0" smtClean="0"/>
            </a:br>
            <a:r>
              <a:rPr lang="zh-TW" altLang="en-US" dirty="0" smtClean="0"/>
              <a:t>非常不同</a:t>
            </a:r>
            <a:r>
              <a:rPr lang="zh-TW" altLang="en-US" dirty="0"/>
              <a:t>的速率</a:t>
            </a:r>
          </a:p>
        </p:txBody>
      </p:sp>
      <p:sp>
        <p:nvSpPr>
          <p:cNvPr id="4" name="頁尾版面配置區 3"/>
          <p:cNvSpPr>
            <a:spLocks noGrp="1"/>
          </p:cNvSpPr>
          <p:nvPr>
            <p:ph type="ftr" sz="quarter" idx="11"/>
          </p:nvPr>
        </p:nvSpPr>
        <p:spPr/>
        <p:txBody>
          <a:bodyPr/>
          <a:lstStyle/>
          <a:p>
            <a:r>
              <a:rPr lang="zh-TW" altLang="en-US" smtClean="0"/>
              <a:t>普通生物學  </a:t>
            </a:r>
            <a:r>
              <a:rPr lang="en-US" altLang="zh-TW" smtClean="0"/>
              <a:t>Chapter 14 - </a:t>
            </a:r>
            <a:r>
              <a:rPr lang="zh-TW" altLang="en-US" smtClean="0"/>
              <a:t>演化與天擇 </a:t>
            </a:r>
            <a:endParaRPr lang="zh-TW" altLang="zh-TW" dirty="0"/>
          </a:p>
        </p:txBody>
      </p:sp>
      <p:sp>
        <p:nvSpPr>
          <p:cNvPr id="5" name="投影片編號版面配置區 4"/>
          <p:cNvSpPr>
            <a:spLocks noGrp="1"/>
          </p:cNvSpPr>
          <p:nvPr>
            <p:ph type="sldNum" sz="quarter" idx="12"/>
          </p:nvPr>
        </p:nvSpPr>
        <p:spPr/>
        <p:txBody>
          <a:bodyPr/>
          <a:lstStyle/>
          <a:p>
            <a:fld id="{C04386CD-F511-4EEB-A0ED-70801BDA50F0}" type="slidenum">
              <a:rPr lang="en-US" altLang="zh-TW" smtClean="0"/>
              <a:pPr/>
              <a:t>25</a:t>
            </a:fld>
            <a:endParaRPr lang="en-US" altLang="zh-TW"/>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82752" y="2708920"/>
            <a:ext cx="4704581" cy="38723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矩形 6"/>
          <p:cNvSpPr/>
          <p:nvPr/>
        </p:nvSpPr>
        <p:spPr>
          <a:xfrm>
            <a:off x="442446" y="6211968"/>
            <a:ext cx="3608680" cy="369332"/>
          </a:xfrm>
          <a:prstGeom prst="rect">
            <a:avLst/>
          </a:prstGeom>
        </p:spPr>
        <p:txBody>
          <a:bodyPr wrap="none">
            <a:spAutoFit/>
          </a:bodyPr>
          <a:lstStyle/>
          <a:p>
            <a:r>
              <a:rPr lang="zh-TW" altLang="en-US" b="1" dirty="0">
                <a:solidFill>
                  <a:srgbClr val="002060"/>
                </a:solidFill>
              </a:rPr>
              <a:t>圖 </a:t>
            </a:r>
            <a:r>
              <a:rPr lang="en-US" altLang="zh-TW" b="1" dirty="0">
                <a:solidFill>
                  <a:srgbClr val="002060"/>
                </a:solidFill>
              </a:rPr>
              <a:t>14.16</a:t>
            </a:r>
            <a:r>
              <a:rPr lang="zh-TW" altLang="en-US" b="1" dirty="0">
                <a:solidFill>
                  <a:srgbClr val="002060"/>
                </a:solidFill>
              </a:rPr>
              <a:t>　細胞色素 </a:t>
            </a:r>
            <a:r>
              <a:rPr lang="en-US" altLang="zh-TW" b="1" i="1" dirty="0">
                <a:solidFill>
                  <a:srgbClr val="002060"/>
                </a:solidFill>
              </a:rPr>
              <a:t>c </a:t>
            </a:r>
            <a:r>
              <a:rPr lang="zh-TW" altLang="en-US" b="1" dirty="0">
                <a:solidFill>
                  <a:srgbClr val="002060"/>
                </a:solidFill>
              </a:rPr>
              <a:t>的分子時鐘</a:t>
            </a:r>
          </a:p>
        </p:txBody>
      </p:sp>
    </p:spTree>
    <p:extLst>
      <p:ext uri="{BB962C8B-B14F-4D97-AF65-F5344CB8AC3E}">
        <p14:creationId xmlns:p14="http://schemas.microsoft.com/office/powerpoint/2010/main" val="34594503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14.7</a:t>
            </a:r>
            <a:r>
              <a:rPr lang="zh-TW" altLang="en-US" dirty="0"/>
              <a:t>　演化的批評</a:t>
            </a:r>
          </a:p>
        </p:txBody>
      </p:sp>
      <p:sp>
        <p:nvSpPr>
          <p:cNvPr id="3" name="內容版面配置區 2"/>
          <p:cNvSpPr>
            <a:spLocks noGrp="1"/>
          </p:cNvSpPr>
          <p:nvPr>
            <p:ph idx="1"/>
          </p:nvPr>
        </p:nvSpPr>
        <p:spPr/>
        <p:txBody>
          <a:bodyPr/>
          <a:lstStyle/>
          <a:p>
            <a:pPr>
              <a:spcBef>
                <a:spcPts val="1800"/>
              </a:spcBef>
            </a:pPr>
            <a:r>
              <a:rPr lang="zh-TW" altLang="en-US" dirty="0"/>
              <a:t>批評</a:t>
            </a:r>
            <a:r>
              <a:rPr lang="zh-TW" altLang="en-US" dirty="0" smtClean="0"/>
              <a:t>者</a:t>
            </a:r>
            <a:r>
              <a:rPr lang="zh-TW" altLang="en-US" dirty="0"/>
              <a:t>提出過許多反對達爾文</a:t>
            </a:r>
            <a:r>
              <a:rPr lang="zh-TW" altLang="en-US" dirty="0" smtClean="0"/>
              <a:t>的天</a:t>
            </a:r>
            <a:r>
              <a:rPr lang="zh-TW" altLang="en-US" dirty="0"/>
              <a:t>擇造成演化之理論的不同</a:t>
            </a:r>
            <a:r>
              <a:rPr lang="zh-TW" altLang="en-US" dirty="0" smtClean="0"/>
              <a:t>意見</a:t>
            </a:r>
            <a:endParaRPr lang="en-US" altLang="zh-TW" dirty="0" smtClean="0"/>
          </a:p>
          <a:p>
            <a:pPr>
              <a:spcBef>
                <a:spcPts val="1800"/>
              </a:spcBef>
            </a:pPr>
            <a:r>
              <a:rPr lang="zh-TW" altLang="en-US" dirty="0" smtClean="0"/>
              <a:t>然而</a:t>
            </a:r>
            <a:r>
              <a:rPr lang="zh-TW" altLang="en-US" dirty="0"/>
              <a:t>他們對演化理論的批評論點缺乏</a:t>
            </a:r>
            <a:r>
              <a:rPr lang="zh-TW" altLang="en-US" dirty="0" smtClean="0"/>
              <a:t>科學</a:t>
            </a:r>
            <a:r>
              <a:rPr lang="zh-TW" altLang="en-US" dirty="0"/>
              <a:t>根據</a:t>
            </a:r>
          </a:p>
        </p:txBody>
      </p:sp>
      <p:sp>
        <p:nvSpPr>
          <p:cNvPr id="4" name="頁尾版面配置區 3"/>
          <p:cNvSpPr>
            <a:spLocks noGrp="1"/>
          </p:cNvSpPr>
          <p:nvPr>
            <p:ph type="ftr" sz="quarter" idx="11"/>
          </p:nvPr>
        </p:nvSpPr>
        <p:spPr/>
        <p:txBody>
          <a:bodyPr/>
          <a:lstStyle/>
          <a:p>
            <a:r>
              <a:rPr lang="zh-TW" altLang="en-US" smtClean="0"/>
              <a:t>普通生物學  </a:t>
            </a:r>
            <a:r>
              <a:rPr lang="en-US" altLang="zh-TW" smtClean="0"/>
              <a:t>Chapter 14 - </a:t>
            </a:r>
            <a:r>
              <a:rPr lang="zh-TW" altLang="en-US" smtClean="0"/>
              <a:t>演化與天擇 </a:t>
            </a:r>
            <a:endParaRPr lang="zh-TW" altLang="zh-TW" dirty="0"/>
          </a:p>
        </p:txBody>
      </p:sp>
      <p:sp>
        <p:nvSpPr>
          <p:cNvPr id="5" name="投影片編號版面配置區 4"/>
          <p:cNvSpPr>
            <a:spLocks noGrp="1"/>
          </p:cNvSpPr>
          <p:nvPr>
            <p:ph type="sldNum" sz="quarter" idx="12"/>
          </p:nvPr>
        </p:nvSpPr>
        <p:spPr/>
        <p:txBody>
          <a:bodyPr/>
          <a:lstStyle/>
          <a:p>
            <a:fld id="{C04386CD-F511-4EEB-A0ED-70801BDA50F0}" type="slidenum">
              <a:rPr lang="en-US" altLang="zh-TW" smtClean="0"/>
              <a:pPr/>
              <a:t>26</a:t>
            </a:fld>
            <a:endParaRPr lang="en-US" altLang="zh-TW"/>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3302844"/>
            <a:ext cx="4152081" cy="23038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10076" y="4239366"/>
            <a:ext cx="4485766" cy="23470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095496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14.7</a:t>
            </a:r>
            <a:r>
              <a:rPr lang="zh-TW" altLang="en-US" dirty="0"/>
              <a:t>　</a:t>
            </a:r>
            <a:r>
              <a:rPr lang="zh-TW" altLang="en-US" dirty="0" smtClean="0"/>
              <a:t>不可</a:t>
            </a:r>
            <a:r>
              <a:rPr lang="zh-TW" altLang="en-US" dirty="0"/>
              <a:t>還原的複雜性</a:t>
            </a:r>
          </a:p>
        </p:txBody>
      </p:sp>
      <p:sp>
        <p:nvSpPr>
          <p:cNvPr id="3" name="內容版面配置區 2"/>
          <p:cNvSpPr>
            <a:spLocks noGrp="1"/>
          </p:cNvSpPr>
          <p:nvPr>
            <p:ph idx="1"/>
          </p:nvPr>
        </p:nvSpPr>
        <p:spPr/>
        <p:txBody>
          <a:bodyPr/>
          <a:lstStyle/>
          <a:p>
            <a:r>
              <a:rPr lang="zh-TW" altLang="en-US" dirty="0"/>
              <a:t>不可還原的複雜性</a:t>
            </a:r>
            <a:r>
              <a:rPr lang="zh-TW" altLang="en-US" dirty="0" smtClean="0"/>
              <a:t>謬論是指智能設計的支持者</a:t>
            </a:r>
            <a:r>
              <a:rPr lang="zh-TW" altLang="en-US" dirty="0"/>
              <a:t>聲稱</a:t>
            </a:r>
            <a:r>
              <a:rPr lang="zh-TW" altLang="en-US" dirty="0" smtClean="0"/>
              <a:t>細胞</a:t>
            </a:r>
            <a:r>
              <a:rPr lang="zh-TW" altLang="en-US" dirty="0"/>
              <a:t>的分子機器</a:t>
            </a:r>
            <a:r>
              <a:rPr lang="zh-TW" altLang="en-US" dirty="0" smtClean="0"/>
              <a:t>是不可</a:t>
            </a:r>
            <a:r>
              <a:rPr lang="zh-TW" altLang="en-US" dirty="0"/>
              <a:t>還原地</a:t>
            </a:r>
            <a:r>
              <a:rPr lang="zh-TW" altLang="en-US" dirty="0" smtClean="0"/>
              <a:t>複雜</a:t>
            </a:r>
            <a:endParaRPr lang="en-US" altLang="zh-TW" dirty="0" smtClean="0"/>
          </a:p>
          <a:p>
            <a:r>
              <a:rPr lang="zh-TW" altLang="en-US" dirty="0"/>
              <a:t>然而，</a:t>
            </a:r>
            <a:r>
              <a:rPr lang="zh-TW" altLang="en-US" dirty="0" smtClean="0"/>
              <a:t>天</a:t>
            </a:r>
            <a:r>
              <a:rPr lang="zh-TW" altLang="en-US" dirty="0"/>
              <a:t>擇可以作用在複雜的</a:t>
            </a:r>
            <a:r>
              <a:rPr lang="zh-TW" altLang="en-US" dirty="0" smtClean="0"/>
              <a:t>系統</a:t>
            </a:r>
            <a:r>
              <a:rPr lang="zh-TW" altLang="en-US" dirty="0"/>
              <a:t>，因為在其演化的每個步驟中，這系統可</a:t>
            </a:r>
            <a:r>
              <a:rPr lang="zh-TW" altLang="en-US" dirty="0" smtClean="0"/>
              <a:t>行使</a:t>
            </a:r>
            <a:r>
              <a:rPr lang="zh-TW" altLang="en-US" dirty="0"/>
              <a:t>其</a:t>
            </a:r>
            <a:r>
              <a:rPr lang="zh-TW" altLang="en-US" dirty="0" smtClean="0"/>
              <a:t>功能</a:t>
            </a:r>
            <a:endParaRPr lang="en-US" altLang="zh-TW" dirty="0" smtClean="0"/>
          </a:p>
          <a:p>
            <a:pPr lvl="1"/>
            <a:r>
              <a:rPr lang="zh-TW" altLang="en-US" dirty="0"/>
              <a:t>例如，哺乳類的血液凝集系統是從步驟</a:t>
            </a:r>
            <a:r>
              <a:rPr lang="zh-TW" altLang="en-US" dirty="0" smtClean="0"/>
              <a:t>較簡單</a:t>
            </a:r>
            <a:r>
              <a:rPr lang="zh-TW" altLang="en-US" dirty="0"/>
              <a:t>的系統演化而來</a:t>
            </a:r>
          </a:p>
        </p:txBody>
      </p:sp>
      <p:sp>
        <p:nvSpPr>
          <p:cNvPr id="4" name="頁尾版面配置區 3"/>
          <p:cNvSpPr>
            <a:spLocks noGrp="1"/>
          </p:cNvSpPr>
          <p:nvPr>
            <p:ph type="ftr" sz="quarter" idx="11"/>
          </p:nvPr>
        </p:nvSpPr>
        <p:spPr/>
        <p:txBody>
          <a:bodyPr/>
          <a:lstStyle/>
          <a:p>
            <a:r>
              <a:rPr lang="zh-TW" altLang="en-US" smtClean="0"/>
              <a:t>普通生物學  </a:t>
            </a:r>
            <a:r>
              <a:rPr lang="en-US" altLang="zh-TW" smtClean="0"/>
              <a:t>Chapter 14 - </a:t>
            </a:r>
            <a:r>
              <a:rPr lang="zh-TW" altLang="en-US" smtClean="0"/>
              <a:t>演化與天擇 </a:t>
            </a:r>
            <a:endParaRPr lang="zh-TW" altLang="zh-TW" dirty="0"/>
          </a:p>
        </p:txBody>
      </p:sp>
      <p:sp>
        <p:nvSpPr>
          <p:cNvPr id="5" name="投影片編號版面配置區 4"/>
          <p:cNvSpPr>
            <a:spLocks noGrp="1"/>
          </p:cNvSpPr>
          <p:nvPr>
            <p:ph type="sldNum" sz="quarter" idx="12"/>
          </p:nvPr>
        </p:nvSpPr>
        <p:spPr/>
        <p:txBody>
          <a:bodyPr/>
          <a:lstStyle/>
          <a:p>
            <a:fld id="{C04386CD-F511-4EEB-A0ED-70801BDA50F0}" type="slidenum">
              <a:rPr lang="en-US" altLang="zh-TW" smtClean="0"/>
              <a:pPr/>
              <a:t>27</a:t>
            </a:fld>
            <a:endParaRPr lang="en-US" altLang="zh-TW"/>
          </a:p>
        </p:txBody>
      </p:sp>
    </p:spTree>
    <p:extLst>
      <p:ext uri="{BB962C8B-B14F-4D97-AF65-F5344CB8AC3E}">
        <p14:creationId xmlns:p14="http://schemas.microsoft.com/office/powerpoint/2010/main" val="15690944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23528" y="332656"/>
            <a:ext cx="8496944" cy="720080"/>
          </a:xfrm>
        </p:spPr>
        <p:txBody>
          <a:bodyPr/>
          <a:lstStyle/>
          <a:p>
            <a:r>
              <a:rPr lang="zh-TW" altLang="en-US" sz="2800" dirty="0"/>
              <a:t>圖 </a:t>
            </a:r>
            <a:r>
              <a:rPr lang="en-US" altLang="zh-TW" sz="2800" dirty="0"/>
              <a:t>14.17</a:t>
            </a:r>
            <a:r>
              <a:rPr lang="zh-TW" altLang="en-US" sz="2800" dirty="0"/>
              <a:t>　血液的凝集是如何演化而來</a:t>
            </a:r>
          </a:p>
        </p:txBody>
      </p:sp>
      <p:sp>
        <p:nvSpPr>
          <p:cNvPr id="3" name="頁尾版面配置區 2"/>
          <p:cNvSpPr>
            <a:spLocks noGrp="1"/>
          </p:cNvSpPr>
          <p:nvPr>
            <p:ph type="ftr" sz="quarter" idx="11"/>
          </p:nvPr>
        </p:nvSpPr>
        <p:spPr/>
        <p:txBody>
          <a:bodyPr/>
          <a:lstStyle/>
          <a:p>
            <a:r>
              <a:rPr lang="zh-TW" altLang="en-US" smtClean="0"/>
              <a:t>普通生物學  </a:t>
            </a:r>
            <a:r>
              <a:rPr lang="en-US" altLang="zh-TW" smtClean="0"/>
              <a:t>Chapter 14 - </a:t>
            </a:r>
            <a:r>
              <a:rPr lang="zh-TW" altLang="en-US" smtClean="0"/>
              <a:t>演化與天擇 </a:t>
            </a:r>
            <a:endParaRPr lang="zh-TW" altLang="zh-TW"/>
          </a:p>
        </p:txBody>
      </p:sp>
      <p:sp>
        <p:nvSpPr>
          <p:cNvPr id="4" name="投影片編號版面配置區 3"/>
          <p:cNvSpPr>
            <a:spLocks noGrp="1"/>
          </p:cNvSpPr>
          <p:nvPr>
            <p:ph type="sldNum" sz="quarter" idx="12"/>
          </p:nvPr>
        </p:nvSpPr>
        <p:spPr/>
        <p:txBody>
          <a:bodyPr/>
          <a:lstStyle/>
          <a:p>
            <a:fld id="{6640B099-C29F-48AA-9EE1-94DFFD9F4D02}" type="slidenum">
              <a:rPr lang="en-US" altLang="zh-TW" smtClean="0"/>
              <a:pPr/>
              <a:t>28</a:t>
            </a:fld>
            <a:endParaRPr lang="en-US" altLang="zh-TW"/>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1074043"/>
            <a:ext cx="5356425" cy="5576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602448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14.8</a:t>
            </a:r>
            <a:r>
              <a:rPr lang="zh-TW" altLang="en-US" dirty="0"/>
              <a:t>　</a:t>
            </a:r>
            <a:r>
              <a:rPr lang="zh-TW" altLang="en-US" dirty="0" smtClean="0"/>
              <a:t>哈</a:t>
            </a:r>
            <a:r>
              <a:rPr lang="zh-TW" altLang="en-US" dirty="0"/>
              <a:t>溫平衡</a:t>
            </a:r>
          </a:p>
        </p:txBody>
      </p:sp>
      <p:sp>
        <p:nvSpPr>
          <p:cNvPr id="3" name="內容版面配置區 2"/>
          <p:cNvSpPr>
            <a:spLocks noGrp="1"/>
          </p:cNvSpPr>
          <p:nvPr>
            <p:ph idx="1"/>
          </p:nvPr>
        </p:nvSpPr>
        <p:spPr/>
        <p:txBody>
          <a:bodyPr/>
          <a:lstStyle/>
          <a:p>
            <a:r>
              <a:rPr lang="zh-TW" altLang="en-US" sz="2800" dirty="0"/>
              <a:t>族群內的變異令許多科學家</a:t>
            </a:r>
            <a:r>
              <a:rPr lang="zh-TW" altLang="en-US" sz="2800" dirty="0" smtClean="0"/>
              <a:t>疑惑</a:t>
            </a:r>
            <a:endParaRPr lang="en-US" altLang="zh-TW" sz="2800" dirty="0" smtClean="0"/>
          </a:p>
          <a:p>
            <a:pPr lvl="1"/>
            <a:r>
              <a:rPr lang="zh-TW" altLang="en-US" sz="2400" dirty="0" smtClean="0"/>
              <a:t>等</a:t>
            </a:r>
            <a:r>
              <a:rPr lang="zh-TW" altLang="en-US" sz="2400" dirty="0"/>
              <a:t>位</a:t>
            </a:r>
            <a:r>
              <a:rPr lang="zh-TW" altLang="en-US" sz="2400" dirty="0" smtClean="0"/>
              <a:t>基因為顯性</a:t>
            </a:r>
            <a:r>
              <a:rPr lang="zh-TW" altLang="en-US" sz="2400" dirty="0"/>
              <a:t>時，會在天擇偏好最佳形式的情況下</a:t>
            </a:r>
            <a:r>
              <a:rPr lang="zh-TW" altLang="en-US" sz="2400" dirty="0" smtClean="0"/>
              <a:t>，將</a:t>
            </a:r>
            <a:r>
              <a:rPr lang="zh-TW" altLang="en-US" sz="2400" dirty="0"/>
              <a:t>隱性基因從族群中</a:t>
            </a:r>
            <a:r>
              <a:rPr lang="zh-TW" altLang="en-US" sz="2400" dirty="0" smtClean="0"/>
              <a:t>排除</a:t>
            </a:r>
            <a:endParaRPr lang="en-US" altLang="zh-TW" sz="2400" dirty="0" smtClean="0"/>
          </a:p>
          <a:p>
            <a:pPr>
              <a:spcBef>
                <a:spcPts val="1800"/>
              </a:spcBef>
            </a:pPr>
            <a:r>
              <a:rPr lang="zh-TW" altLang="en-US" sz="2800" dirty="0"/>
              <a:t>哈</a:t>
            </a:r>
            <a:r>
              <a:rPr lang="zh-TW" altLang="en-US" sz="2800" dirty="0" smtClean="0"/>
              <a:t>迪及</a:t>
            </a:r>
            <a:r>
              <a:rPr lang="zh-TW" altLang="en-US" sz="2800" dirty="0"/>
              <a:t>溫</a:t>
            </a:r>
            <a:r>
              <a:rPr lang="zh-TW" altLang="en-US" sz="2800" dirty="0" smtClean="0"/>
              <a:t>伯格</a:t>
            </a:r>
            <a:r>
              <a:rPr lang="zh-TW" altLang="en-US" sz="2800" dirty="0"/>
              <a:t>在</a:t>
            </a:r>
            <a:r>
              <a:rPr lang="en-US" altLang="zh-TW" sz="2800" dirty="0"/>
              <a:t>1908</a:t>
            </a:r>
            <a:r>
              <a:rPr lang="zh-TW" altLang="en-US" sz="2800" dirty="0"/>
              <a:t>年</a:t>
            </a:r>
            <a:r>
              <a:rPr lang="zh-TW" altLang="en-US" sz="2800" dirty="0" smtClean="0"/>
              <a:t>研究</a:t>
            </a:r>
            <a:r>
              <a:rPr lang="zh-TW" altLang="en-US" sz="2800" dirty="0"/>
              <a:t>在一個假設的族群中</a:t>
            </a:r>
            <a:r>
              <a:rPr lang="zh-TW" altLang="en-US" sz="2800" dirty="0" smtClean="0"/>
              <a:t>等</a:t>
            </a:r>
            <a:r>
              <a:rPr lang="zh-TW" altLang="en-US" sz="2800" dirty="0"/>
              <a:t>位基因</a:t>
            </a:r>
            <a:r>
              <a:rPr lang="zh-TW" altLang="en-US" sz="2800" dirty="0" smtClean="0"/>
              <a:t>頻率</a:t>
            </a:r>
            <a:endParaRPr lang="en-US" altLang="zh-TW" sz="2800" dirty="0" smtClean="0"/>
          </a:p>
          <a:p>
            <a:pPr lvl="1"/>
            <a:r>
              <a:rPr lang="zh-TW" altLang="en-US" sz="2400" dirty="0"/>
              <a:t>在一個大</a:t>
            </a:r>
            <a:r>
              <a:rPr lang="zh-TW" altLang="en-US" sz="2400" dirty="0" smtClean="0"/>
              <a:t>族群中</a:t>
            </a:r>
            <a:r>
              <a:rPr lang="zh-TW" altLang="en-US" sz="2400" dirty="0"/>
              <a:t>，其交配是逢機的且沒有改變等位基因頻率的外力，原始的基因型比例會一代代維持</a:t>
            </a:r>
            <a:r>
              <a:rPr lang="zh-TW" altLang="en-US" sz="2400" dirty="0" smtClean="0"/>
              <a:t>不變</a:t>
            </a:r>
            <a:endParaRPr lang="en-US" altLang="zh-TW" sz="2400" dirty="0" smtClean="0"/>
          </a:p>
          <a:p>
            <a:pPr lvl="1"/>
            <a:r>
              <a:rPr lang="zh-TW" altLang="en-US" sz="2400" dirty="0"/>
              <a:t>因為它們的比例不變，此時這樣的</a:t>
            </a:r>
            <a:r>
              <a:rPr lang="zh-TW" altLang="en-US" sz="2400" dirty="0" smtClean="0"/>
              <a:t>基因型</a:t>
            </a:r>
            <a:r>
              <a:rPr lang="zh-TW" altLang="en-US" sz="2400" dirty="0"/>
              <a:t>處於</a:t>
            </a:r>
            <a:r>
              <a:rPr lang="zh-TW" altLang="en-US" sz="2400" b="1" dirty="0"/>
              <a:t>哈溫</a:t>
            </a:r>
            <a:r>
              <a:rPr lang="zh-TW" altLang="en-US" sz="2400" b="1" dirty="0" smtClean="0"/>
              <a:t>平衡</a:t>
            </a:r>
            <a:r>
              <a:rPr lang="zh-TW" altLang="en-US" sz="2400" dirty="0" smtClean="0"/>
              <a:t>的狀態</a:t>
            </a:r>
            <a:endParaRPr lang="en-US" altLang="zh-TW" sz="2400" dirty="0" smtClean="0"/>
          </a:p>
          <a:p>
            <a:pPr lvl="1"/>
            <a:r>
              <a:rPr lang="zh-TW" altLang="en-US" sz="2400" dirty="0"/>
              <a:t>若等位基因之頻率</a:t>
            </a:r>
            <a:r>
              <a:rPr lang="zh-TW" altLang="en-US" sz="2400" dirty="0" smtClean="0"/>
              <a:t>不變，</a:t>
            </a:r>
            <a:r>
              <a:rPr lang="zh-TW" altLang="en-US" sz="2400" dirty="0"/>
              <a:t>則族群不會演化</a:t>
            </a:r>
            <a:endParaRPr lang="en-US" altLang="zh-TW" sz="2400" dirty="0" smtClean="0"/>
          </a:p>
        </p:txBody>
      </p:sp>
      <p:sp>
        <p:nvSpPr>
          <p:cNvPr id="4" name="頁尾版面配置區 3"/>
          <p:cNvSpPr>
            <a:spLocks noGrp="1"/>
          </p:cNvSpPr>
          <p:nvPr>
            <p:ph type="ftr" sz="quarter" idx="11"/>
          </p:nvPr>
        </p:nvSpPr>
        <p:spPr/>
        <p:txBody>
          <a:bodyPr/>
          <a:lstStyle/>
          <a:p>
            <a:r>
              <a:rPr lang="zh-TW" altLang="en-US" smtClean="0"/>
              <a:t>普通生物學  </a:t>
            </a:r>
            <a:r>
              <a:rPr lang="en-US" altLang="zh-TW" smtClean="0"/>
              <a:t>Chapter 14 - </a:t>
            </a:r>
            <a:r>
              <a:rPr lang="zh-TW" altLang="en-US" smtClean="0"/>
              <a:t>演化與天擇 </a:t>
            </a:r>
            <a:endParaRPr lang="zh-TW" altLang="zh-TW" dirty="0"/>
          </a:p>
        </p:txBody>
      </p:sp>
      <p:sp>
        <p:nvSpPr>
          <p:cNvPr id="5" name="投影片編號版面配置區 4"/>
          <p:cNvSpPr>
            <a:spLocks noGrp="1"/>
          </p:cNvSpPr>
          <p:nvPr>
            <p:ph type="sldNum" sz="quarter" idx="12"/>
          </p:nvPr>
        </p:nvSpPr>
        <p:spPr/>
        <p:txBody>
          <a:bodyPr/>
          <a:lstStyle/>
          <a:p>
            <a:fld id="{C04386CD-F511-4EEB-A0ED-70801BDA50F0}" type="slidenum">
              <a:rPr lang="en-US" altLang="zh-TW" smtClean="0"/>
              <a:pPr/>
              <a:t>29</a:t>
            </a:fld>
            <a:endParaRPr lang="en-US" altLang="zh-TW"/>
          </a:p>
        </p:txBody>
      </p:sp>
    </p:spTree>
    <p:extLst>
      <p:ext uri="{BB962C8B-B14F-4D97-AF65-F5344CB8AC3E}">
        <p14:creationId xmlns:p14="http://schemas.microsoft.com/office/powerpoint/2010/main" val="38958994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14.1</a:t>
            </a:r>
            <a:r>
              <a:rPr lang="zh-TW" altLang="en-US" dirty="0"/>
              <a:t>　</a:t>
            </a:r>
            <a:r>
              <a:rPr lang="zh-TW" altLang="en-US" dirty="0" smtClean="0"/>
              <a:t>達爾文對</a:t>
            </a:r>
            <a:r>
              <a:rPr lang="zh-TW" altLang="en-US" dirty="0"/>
              <a:t>演</a:t>
            </a:r>
            <a:r>
              <a:rPr lang="zh-TW" altLang="en-US" dirty="0" smtClean="0"/>
              <a:t>化</a:t>
            </a:r>
            <a:r>
              <a:rPr lang="zh-TW" altLang="en-US" dirty="0"/>
              <a:t>的貢獻</a:t>
            </a:r>
          </a:p>
        </p:txBody>
      </p:sp>
      <p:sp>
        <p:nvSpPr>
          <p:cNvPr id="3" name="內容版面配置區 2"/>
          <p:cNvSpPr>
            <a:spLocks noGrp="1"/>
          </p:cNvSpPr>
          <p:nvPr>
            <p:ph idx="1"/>
          </p:nvPr>
        </p:nvSpPr>
        <p:spPr/>
        <p:txBody>
          <a:bodyPr/>
          <a:lstStyle/>
          <a:p>
            <a:pPr>
              <a:spcBef>
                <a:spcPts val="1200"/>
              </a:spcBef>
            </a:pPr>
            <a:r>
              <a:rPr lang="zh-TW" altLang="en-US" dirty="0"/>
              <a:t>達爾文</a:t>
            </a:r>
            <a:r>
              <a:rPr lang="zh-TW" altLang="en-US" dirty="0" smtClean="0"/>
              <a:t>關於</a:t>
            </a:r>
            <a:r>
              <a:rPr lang="zh-TW" altLang="en-US" dirty="0"/>
              <a:t>演</a:t>
            </a:r>
            <a:r>
              <a:rPr lang="zh-TW" altLang="en-US" dirty="0" smtClean="0"/>
              <a:t>化</a:t>
            </a:r>
            <a:r>
              <a:rPr lang="zh-TW" altLang="en-US" dirty="0"/>
              <a:t>的研究挑戰了既定</a:t>
            </a:r>
            <a:r>
              <a:rPr lang="zh-TW" altLang="en-US" dirty="0" smtClean="0"/>
              <a:t>的傳統觀</a:t>
            </a:r>
            <a:endParaRPr lang="en-US" altLang="zh-TW" dirty="0" smtClean="0"/>
          </a:p>
          <a:p>
            <a:pPr lvl="1">
              <a:spcBef>
                <a:spcPts val="1200"/>
              </a:spcBef>
            </a:pPr>
            <a:r>
              <a:rPr lang="zh-TW" altLang="en-US" dirty="0" smtClean="0"/>
              <a:t>提出</a:t>
            </a:r>
            <a:r>
              <a:rPr lang="zh-TW" altLang="en-US" dirty="0"/>
              <a:t>提出了</a:t>
            </a:r>
            <a:r>
              <a:rPr lang="zh-TW" altLang="en-US" dirty="0" smtClean="0"/>
              <a:t>一種稱為</a:t>
            </a:r>
            <a:r>
              <a:rPr lang="zh-TW" altLang="en-US" b="1" dirty="0"/>
              <a:t>天</a:t>
            </a:r>
            <a:r>
              <a:rPr lang="zh-TW" altLang="en-US" b="1" dirty="0" smtClean="0"/>
              <a:t>擇</a:t>
            </a:r>
            <a:r>
              <a:rPr lang="zh-TW" altLang="en-US" dirty="0" smtClean="0"/>
              <a:t>的演化理論</a:t>
            </a:r>
            <a:endParaRPr lang="en-US" altLang="zh-TW" dirty="0" smtClean="0"/>
          </a:p>
          <a:p>
            <a:pPr lvl="1">
              <a:spcBef>
                <a:spcPts val="1200"/>
              </a:spcBef>
            </a:pPr>
            <a:r>
              <a:rPr lang="zh-TW" altLang="en-US" dirty="0"/>
              <a:t>演化如何發生的假說，而且在多次</a:t>
            </a:r>
            <a:r>
              <a:rPr lang="zh-TW" altLang="en-US" dirty="0" smtClean="0"/>
              <a:t>實驗</a:t>
            </a:r>
            <a:r>
              <a:rPr lang="zh-TW" altLang="en-US" dirty="0"/>
              <a:t>後，假說終究被接受而成為理論</a:t>
            </a:r>
          </a:p>
        </p:txBody>
      </p:sp>
      <p:sp>
        <p:nvSpPr>
          <p:cNvPr id="4" name="頁尾版面配置區 3"/>
          <p:cNvSpPr>
            <a:spLocks noGrp="1"/>
          </p:cNvSpPr>
          <p:nvPr>
            <p:ph type="ftr" sz="quarter" idx="11"/>
          </p:nvPr>
        </p:nvSpPr>
        <p:spPr/>
        <p:txBody>
          <a:bodyPr/>
          <a:lstStyle/>
          <a:p>
            <a:r>
              <a:rPr lang="zh-TW" altLang="en-US" smtClean="0"/>
              <a:t>普通生物學  </a:t>
            </a:r>
            <a:r>
              <a:rPr lang="en-US" altLang="zh-TW" smtClean="0"/>
              <a:t>Chapter 14 - </a:t>
            </a:r>
            <a:r>
              <a:rPr lang="zh-TW" altLang="en-US" smtClean="0"/>
              <a:t>演化與天擇 </a:t>
            </a:r>
            <a:endParaRPr lang="zh-TW" altLang="zh-TW" dirty="0"/>
          </a:p>
        </p:txBody>
      </p:sp>
      <p:sp>
        <p:nvSpPr>
          <p:cNvPr id="5" name="投影片編號版面配置區 4"/>
          <p:cNvSpPr>
            <a:spLocks noGrp="1"/>
          </p:cNvSpPr>
          <p:nvPr>
            <p:ph type="sldNum" sz="quarter" idx="12"/>
          </p:nvPr>
        </p:nvSpPr>
        <p:spPr/>
        <p:txBody>
          <a:bodyPr/>
          <a:lstStyle/>
          <a:p>
            <a:fld id="{C04386CD-F511-4EEB-A0ED-70801BDA50F0}" type="slidenum">
              <a:rPr lang="en-US" altLang="zh-TW" smtClean="0"/>
              <a:pPr/>
              <a:t>3</a:t>
            </a:fld>
            <a:endParaRPr lang="en-US" altLang="zh-TW"/>
          </a:p>
        </p:txBody>
      </p:sp>
    </p:spTree>
    <p:extLst>
      <p:ext uri="{BB962C8B-B14F-4D97-AF65-F5344CB8AC3E}">
        <p14:creationId xmlns:p14="http://schemas.microsoft.com/office/powerpoint/2010/main" val="13374631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14.8</a:t>
            </a:r>
            <a:r>
              <a:rPr lang="zh-TW" altLang="en-US" dirty="0"/>
              <a:t>　</a:t>
            </a:r>
            <a:r>
              <a:rPr lang="zh-TW" altLang="en-US" dirty="0" smtClean="0"/>
              <a:t>頻率</a:t>
            </a:r>
            <a:endParaRPr lang="zh-TW" altLang="en-US" dirty="0"/>
          </a:p>
        </p:txBody>
      </p:sp>
      <p:sp>
        <p:nvSpPr>
          <p:cNvPr id="3" name="內容版面配置區 2"/>
          <p:cNvSpPr>
            <a:spLocks noGrp="1"/>
          </p:cNvSpPr>
          <p:nvPr>
            <p:ph idx="1"/>
          </p:nvPr>
        </p:nvSpPr>
        <p:spPr/>
        <p:txBody>
          <a:bodyPr/>
          <a:lstStyle/>
          <a:p>
            <a:r>
              <a:rPr lang="zh-TW" altLang="en-US" dirty="0"/>
              <a:t>哈迪及溫伯格在分析多個繼代的等位</a:t>
            </a:r>
            <a:r>
              <a:rPr lang="zh-TW" altLang="en-US" dirty="0" smtClean="0"/>
              <a:t>基因</a:t>
            </a:r>
            <a:r>
              <a:rPr lang="zh-TW" altLang="en-US" dirty="0"/>
              <a:t>頻率之後得到</a:t>
            </a:r>
            <a:r>
              <a:rPr lang="zh-TW" altLang="en-US" dirty="0" smtClean="0"/>
              <a:t>結論</a:t>
            </a:r>
            <a:endParaRPr lang="en-US" altLang="zh-TW" dirty="0" smtClean="0"/>
          </a:p>
          <a:p>
            <a:pPr lvl="1"/>
            <a:r>
              <a:rPr lang="zh-TW" altLang="en-US" b="1" dirty="0" smtClean="0"/>
              <a:t>頻率</a:t>
            </a:r>
            <a:r>
              <a:rPr lang="zh-TW" altLang="en-US" dirty="0" smtClean="0"/>
              <a:t>定義</a:t>
            </a:r>
            <a:r>
              <a:rPr lang="zh-TW" altLang="en-US" dirty="0"/>
              <a:t>為具特定特徵</a:t>
            </a:r>
            <a:r>
              <a:rPr lang="zh-TW" altLang="en-US" dirty="0" smtClean="0"/>
              <a:t>的個體</a:t>
            </a:r>
            <a:r>
              <a:rPr lang="zh-TW" altLang="en-US" dirty="0"/>
              <a:t>所占的</a:t>
            </a:r>
            <a:r>
              <a:rPr lang="zh-TW" altLang="en-US" dirty="0" smtClean="0"/>
              <a:t>比例</a:t>
            </a:r>
            <a:endParaRPr lang="en-US" altLang="zh-TW" dirty="0" smtClean="0"/>
          </a:p>
          <a:p>
            <a:pPr lvl="1"/>
            <a:r>
              <a:rPr lang="zh-TW" altLang="en-US" dirty="0"/>
              <a:t>若已知表現型的頻率，即可計算基因型</a:t>
            </a:r>
            <a:r>
              <a:rPr lang="zh-TW" altLang="en-US" dirty="0" smtClean="0"/>
              <a:t>及等</a:t>
            </a:r>
            <a:r>
              <a:rPr lang="zh-TW" altLang="en-US" dirty="0"/>
              <a:t>位基因在族群中的頻率</a:t>
            </a:r>
          </a:p>
        </p:txBody>
      </p:sp>
      <p:sp>
        <p:nvSpPr>
          <p:cNvPr id="4" name="頁尾版面配置區 3"/>
          <p:cNvSpPr>
            <a:spLocks noGrp="1"/>
          </p:cNvSpPr>
          <p:nvPr>
            <p:ph type="ftr" sz="quarter" idx="11"/>
          </p:nvPr>
        </p:nvSpPr>
        <p:spPr/>
        <p:txBody>
          <a:bodyPr/>
          <a:lstStyle/>
          <a:p>
            <a:r>
              <a:rPr lang="zh-TW" altLang="en-US" smtClean="0"/>
              <a:t>普通生物學  </a:t>
            </a:r>
            <a:r>
              <a:rPr lang="en-US" altLang="zh-TW" smtClean="0"/>
              <a:t>Chapter 14 - </a:t>
            </a:r>
            <a:r>
              <a:rPr lang="zh-TW" altLang="en-US" smtClean="0"/>
              <a:t>演化與天擇 </a:t>
            </a:r>
            <a:endParaRPr lang="zh-TW" altLang="zh-TW" dirty="0"/>
          </a:p>
        </p:txBody>
      </p:sp>
      <p:sp>
        <p:nvSpPr>
          <p:cNvPr id="5" name="投影片編號版面配置區 4"/>
          <p:cNvSpPr>
            <a:spLocks noGrp="1"/>
          </p:cNvSpPr>
          <p:nvPr>
            <p:ph type="sldNum" sz="quarter" idx="12"/>
          </p:nvPr>
        </p:nvSpPr>
        <p:spPr/>
        <p:txBody>
          <a:bodyPr/>
          <a:lstStyle/>
          <a:p>
            <a:fld id="{C04386CD-F511-4EEB-A0ED-70801BDA50F0}" type="slidenum">
              <a:rPr lang="en-US" altLang="zh-TW" smtClean="0"/>
              <a:pPr/>
              <a:t>30</a:t>
            </a:fld>
            <a:endParaRPr lang="en-US" altLang="zh-TW"/>
          </a:p>
        </p:txBody>
      </p:sp>
    </p:spTree>
    <p:extLst>
      <p:ext uri="{BB962C8B-B14F-4D97-AF65-F5344CB8AC3E}">
        <p14:creationId xmlns:p14="http://schemas.microsoft.com/office/powerpoint/2010/main" val="42414572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4.8</a:t>
            </a:r>
            <a:r>
              <a:rPr lang="zh-TW" altLang="en-US" dirty="0"/>
              <a:t>　</a:t>
            </a:r>
            <a:r>
              <a:rPr lang="zh-TW" altLang="en-US" dirty="0" smtClean="0"/>
              <a:t>等</a:t>
            </a:r>
            <a:r>
              <a:rPr lang="zh-TW" altLang="en-US" dirty="0"/>
              <a:t>位基因的頻率</a:t>
            </a:r>
          </a:p>
        </p:txBody>
      </p:sp>
      <p:sp>
        <p:nvSpPr>
          <p:cNvPr id="3" name="內容版面配置區 2"/>
          <p:cNvSpPr>
            <a:spLocks noGrp="1"/>
          </p:cNvSpPr>
          <p:nvPr>
            <p:ph idx="1"/>
          </p:nvPr>
        </p:nvSpPr>
        <p:spPr>
          <a:xfrm>
            <a:off x="306388" y="1412776"/>
            <a:ext cx="8534400" cy="2736304"/>
          </a:xfrm>
        </p:spPr>
        <p:txBody>
          <a:bodyPr/>
          <a:lstStyle/>
          <a:p>
            <a:r>
              <a:rPr lang="zh-TW" altLang="en-US" dirty="0"/>
              <a:t>依照慣例，兩個</a:t>
            </a:r>
            <a:r>
              <a:rPr lang="zh-TW" altLang="en-US" dirty="0" smtClean="0"/>
              <a:t>等位</a:t>
            </a:r>
            <a:r>
              <a:rPr lang="zh-TW" altLang="en-US" dirty="0"/>
              <a:t>基因中，較</a:t>
            </a:r>
            <a:r>
              <a:rPr lang="zh-TW" altLang="en-US" dirty="0" smtClean="0"/>
              <a:t>常見的</a:t>
            </a:r>
            <a:r>
              <a:rPr lang="zh-TW" altLang="en-US" dirty="0"/>
              <a:t>頻率多指定為 </a:t>
            </a:r>
            <a:r>
              <a:rPr lang="en-US" altLang="zh-TW" i="1" dirty="0"/>
              <a:t>p</a:t>
            </a:r>
            <a:r>
              <a:rPr lang="zh-TW" altLang="en-US" dirty="0"/>
              <a:t>，而較少的等位</a:t>
            </a:r>
            <a:r>
              <a:rPr lang="zh-TW" altLang="en-US" dirty="0" smtClean="0"/>
              <a:t>基因為 </a:t>
            </a:r>
            <a:r>
              <a:rPr lang="en-US" altLang="zh-TW" i="1" dirty="0" smtClean="0"/>
              <a:t>q</a:t>
            </a:r>
            <a:endParaRPr lang="en-US" altLang="zh-TW" dirty="0" smtClean="0"/>
          </a:p>
          <a:p>
            <a:r>
              <a:rPr lang="zh-TW" altLang="en-US" dirty="0" smtClean="0"/>
              <a:t>因為</a:t>
            </a:r>
            <a:r>
              <a:rPr lang="zh-TW" altLang="en-US" dirty="0"/>
              <a:t>等位</a:t>
            </a:r>
            <a:r>
              <a:rPr lang="zh-TW" altLang="en-US" dirty="0" smtClean="0"/>
              <a:t>基因只有</a:t>
            </a:r>
            <a:r>
              <a:rPr lang="zh-TW" altLang="en-US" dirty="0"/>
              <a:t>這兩型，故 </a:t>
            </a:r>
            <a:r>
              <a:rPr lang="en-US" altLang="zh-TW" i="1" dirty="0"/>
              <a:t>p </a:t>
            </a:r>
            <a:r>
              <a:rPr lang="zh-TW" altLang="en-US" dirty="0"/>
              <a:t>與 </a:t>
            </a:r>
            <a:r>
              <a:rPr lang="en-US" altLang="zh-TW" i="1" dirty="0"/>
              <a:t>q </a:t>
            </a:r>
            <a:r>
              <a:rPr lang="zh-TW" altLang="en-US" dirty="0"/>
              <a:t>的總和必須恆等於 </a:t>
            </a:r>
            <a:r>
              <a:rPr lang="en-US" altLang="zh-TW" dirty="0" smtClean="0"/>
              <a:t>1</a:t>
            </a:r>
          </a:p>
          <a:p>
            <a:r>
              <a:rPr lang="zh-TW" altLang="en-US" dirty="0" smtClean="0"/>
              <a:t>以代數而言，</a:t>
            </a:r>
            <a:r>
              <a:rPr lang="zh-TW" altLang="en-US" b="1" dirty="0" smtClean="0"/>
              <a:t>哈溫平衡</a:t>
            </a:r>
            <a:r>
              <a:rPr lang="zh-TW" altLang="en-US" dirty="0" smtClean="0"/>
              <a:t>可寫成一個方程式</a:t>
            </a:r>
            <a:endParaRPr lang="zh-TW" altLang="en-US" dirty="0"/>
          </a:p>
        </p:txBody>
      </p:sp>
      <p:sp>
        <p:nvSpPr>
          <p:cNvPr id="4" name="頁尾版面配置區 3"/>
          <p:cNvSpPr>
            <a:spLocks noGrp="1"/>
          </p:cNvSpPr>
          <p:nvPr>
            <p:ph type="ftr" sz="quarter" idx="11"/>
          </p:nvPr>
        </p:nvSpPr>
        <p:spPr/>
        <p:txBody>
          <a:bodyPr/>
          <a:lstStyle/>
          <a:p>
            <a:r>
              <a:rPr lang="zh-TW" altLang="en-US" smtClean="0"/>
              <a:t>普通生物學  </a:t>
            </a:r>
            <a:r>
              <a:rPr lang="en-US" altLang="zh-TW" smtClean="0"/>
              <a:t>Chapter 14 - </a:t>
            </a:r>
            <a:r>
              <a:rPr lang="zh-TW" altLang="en-US" smtClean="0"/>
              <a:t>演化與天擇 </a:t>
            </a:r>
            <a:endParaRPr lang="zh-TW" altLang="zh-TW" dirty="0"/>
          </a:p>
        </p:txBody>
      </p:sp>
      <p:sp>
        <p:nvSpPr>
          <p:cNvPr id="5" name="投影片編號版面配置區 4"/>
          <p:cNvSpPr>
            <a:spLocks noGrp="1"/>
          </p:cNvSpPr>
          <p:nvPr>
            <p:ph type="sldNum" sz="quarter" idx="12"/>
          </p:nvPr>
        </p:nvSpPr>
        <p:spPr/>
        <p:txBody>
          <a:bodyPr/>
          <a:lstStyle/>
          <a:p>
            <a:fld id="{C04386CD-F511-4EEB-A0ED-70801BDA50F0}" type="slidenum">
              <a:rPr lang="en-US" altLang="zh-TW" smtClean="0"/>
              <a:pPr/>
              <a:t>31</a:t>
            </a:fld>
            <a:endParaRPr lang="en-US" altLang="zh-TW"/>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2220" y="4202019"/>
            <a:ext cx="5390356" cy="2168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752067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5"/>
          <p:cNvSpPr>
            <a:spLocks noGrp="1"/>
          </p:cNvSpPr>
          <p:nvPr>
            <p:ph type="title"/>
          </p:nvPr>
        </p:nvSpPr>
        <p:spPr/>
        <p:txBody>
          <a:bodyPr/>
          <a:lstStyle/>
          <a:p>
            <a:r>
              <a:rPr lang="zh-TW" altLang="en-US" sz="2800" dirty="0"/>
              <a:t>圖 </a:t>
            </a:r>
            <a:r>
              <a:rPr lang="en-US" altLang="zh-TW" sz="2800" dirty="0"/>
              <a:t>14.18</a:t>
            </a:r>
            <a:r>
              <a:rPr lang="zh-TW" altLang="en-US" sz="2800" dirty="0"/>
              <a:t>　計算在哈溫平衡時的對偶基因頻率</a:t>
            </a:r>
          </a:p>
        </p:txBody>
      </p:sp>
      <p:sp>
        <p:nvSpPr>
          <p:cNvPr id="4" name="頁尾版面配置區 3"/>
          <p:cNvSpPr>
            <a:spLocks noGrp="1"/>
          </p:cNvSpPr>
          <p:nvPr>
            <p:ph type="ftr" sz="quarter" idx="11"/>
          </p:nvPr>
        </p:nvSpPr>
        <p:spPr/>
        <p:txBody>
          <a:bodyPr/>
          <a:lstStyle/>
          <a:p>
            <a:r>
              <a:rPr lang="zh-TW" altLang="en-US" smtClean="0"/>
              <a:t>普通生物學  </a:t>
            </a:r>
            <a:r>
              <a:rPr lang="en-US" altLang="zh-TW" smtClean="0"/>
              <a:t>Chapter 14 - </a:t>
            </a:r>
            <a:r>
              <a:rPr lang="zh-TW" altLang="en-US" smtClean="0"/>
              <a:t>演化與天擇 </a:t>
            </a:r>
            <a:endParaRPr lang="zh-TW" altLang="zh-TW" dirty="0"/>
          </a:p>
        </p:txBody>
      </p:sp>
      <p:sp>
        <p:nvSpPr>
          <p:cNvPr id="5" name="投影片編號版面配置區 4"/>
          <p:cNvSpPr>
            <a:spLocks noGrp="1"/>
          </p:cNvSpPr>
          <p:nvPr>
            <p:ph type="sldNum" sz="quarter" idx="12"/>
          </p:nvPr>
        </p:nvSpPr>
        <p:spPr/>
        <p:txBody>
          <a:bodyPr/>
          <a:lstStyle/>
          <a:p>
            <a:fld id="{C04386CD-F511-4EEB-A0ED-70801BDA50F0}" type="slidenum">
              <a:rPr lang="en-US" altLang="zh-TW" smtClean="0"/>
              <a:pPr/>
              <a:t>32</a:t>
            </a:fld>
            <a:endParaRPr lang="en-US" altLang="zh-TW"/>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269405"/>
            <a:ext cx="5642240" cy="3624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5847" y="1412776"/>
            <a:ext cx="2821120" cy="28683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943795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4.8</a:t>
            </a:r>
            <a:r>
              <a:rPr lang="zh-TW" altLang="en-US" dirty="0"/>
              <a:t>　</a:t>
            </a:r>
            <a:r>
              <a:rPr lang="zh-TW" altLang="en-US" dirty="0" smtClean="0"/>
              <a:t>哈</a:t>
            </a:r>
            <a:r>
              <a:rPr lang="zh-TW" altLang="en-US" dirty="0"/>
              <a:t>溫</a:t>
            </a:r>
            <a:r>
              <a:rPr lang="zh-TW" altLang="en-US" dirty="0" smtClean="0"/>
              <a:t>定律假設</a:t>
            </a:r>
            <a:endParaRPr lang="zh-TW" altLang="en-US" dirty="0"/>
          </a:p>
        </p:txBody>
      </p:sp>
      <p:sp>
        <p:nvSpPr>
          <p:cNvPr id="3" name="內容版面配置區 2"/>
          <p:cNvSpPr>
            <a:spLocks noGrp="1"/>
          </p:cNvSpPr>
          <p:nvPr>
            <p:ph idx="1"/>
          </p:nvPr>
        </p:nvSpPr>
        <p:spPr/>
        <p:txBody>
          <a:bodyPr/>
          <a:lstStyle/>
          <a:p>
            <a:r>
              <a:rPr lang="zh-TW" altLang="en-US" dirty="0"/>
              <a:t>只有在下列</a:t>
            </a:r>
            <a:r>
              <a:rPr lang="zh-TW" altLang="en-US" dirty="0" smtClean="0"/>
              <a:t>的五</a:t>
            </a:r>
            <a:r>
              <a:rPr lang="zh-TW" altLang="en-US" dirty="0"/>
              <a:t>個假設成立時，方程式才會成立。</a:t>
            </a:r>
          </a:p>
          <a:p>
            <a:pPr marL="781050" lvl="1" indent="-381000">
              <a:buNone/>
            </a:pPr>
            <a:r>
              <a:rPr lang="en-US" altLang="zh-TW" b="1" dirty="0">
                <a:solidFill>
                  <a:schemeClr val="accent3"/>
                </a:solidFill>
              </a:rPr>
              <a:t>1. </a:t>
            </a:r>
            <a:r>
              <a:rPr lang="zh-TW" altLang="en-US" dirty="0"/>
              <a:t>族群的大小非常大或是無限</a:t>
            </a:r>
            <a:r>
              <a:rPr lang="zh-TW" altLang="en-US" dirty="0" smtClean="0"/>
              <a:t>大</a:t>
            </a:r>
            <a:endParaRPr lang="zh-TW" altLang="en-US" dirty="0"/>
          </a:p>
          <a:p>
            <a:pPr marL="781050" lvl="1" indent="-381000">
              <a:buNone/>
            </a:pPr>
            <a:r>
              <a:rPr lang="en-US" altLang="zh-TW" b="1" dirty="0">
                <a:solidFill>
                  <a:schemeClr val="accent3"/>
                </a:solidFill>
              </a:rPr>
              <a:t>2. </a:t>
            </a:r>
            <a:r>
              <a:rPr lang="zh-TW" altLang="en-US" dirty="0"/>
              <a:t>個體間的交配是逢機</a:t>
            </a:r>
            <a:r>
              <a:rPr lang="zh-TW" altLang="en-US" dirty="0" smtClean="0"/>
              <a:t>的</a:t>
            </a:r>
            <a:endParaRPr lang="zh-TW" altLang="en-US" dirty="0"/>
          </a:p>
          <a:p>
            <a:pPr marL="781050" lvl="1" indent="-381000">
              <a:buNone/>
            </a:pPr>
            <a:r>
              <a:rPr lang="en-US" altLang="zh-TW" b="1" dirty="0">
                <a:solidFill>
                  <a:schemeClr val="accent3"/>
                </a:solidFill>
              </a:rPr>
              <a:t>3. </a:t>
            </a:r>
            <a:r>
              <a:rPr lang="zh-TW" altLang="en-US" dirty="0"/>
              <a:t>沒有</a:t>
            </a:r>
            <a:r>
              <a:rPr lang="zh-TW" altLang="en-US" dirty="0" smtClean="0"/>
              <a:t>突變</a:t>
            </a:r>
            <a:endParaRPr lang="zh-TW" altLang="en-US" dirty="0"/>
          </a:p>
          <a:p>
            <a:pPr marL="781050" lvl="1" indent="-381000">
              <a:buNone/>
            </a:pPr>
            <a:r>
              <a:rPr lang="en-US" altLang="zh-TW" b="1" dirty="0">
                <a:solidFill>
                  <a:schemeClr val="accent3"/>
                </a:solidFill>
              </a:rPr>
              <a:t>4. </a:t>
            </a:r>
            <a:r>
              <a:rPr lang="zh-TW" altLang="en-US" dirty="0"/>
              <a:t>沒有新的任何等位基因從任何外來資源</a:t>
            </a:r>
            <a:r>
              <a:rPr lang="zh-TW" altLang="en-US" dirty="0" smtClean="0"/>
              <a:t>加入 </a:t>
            </a:r>
            <a:r>
              <a:rPr lang="en-US" altLang="zh-TW" dirty="0" smtClean="0"/>
              <a:t>(</a:t>
            </a:r>
            <a:r>
              <a:rPr lang="zh-TW" altLang="en-US" dirty="0"/>
              <a:t>如從鄰近族群遷徙進來</a:t>
            </a:r>
            <a:r>
              <a:rPr lang="en-US" altLang="zh-TW" dirty="0"/>
              <a:t>) </a:t>
            </a:r>
            <a:r>
              <a:rPr lang="zh-TW" altLang="en-US" dirty="0"/>
              <a:t>或是藉由遷出而</a:t>
            </a:r>
            <a:r>
              <a:rPr lang="zh-TW" altLang="en-US" dirty="0" smtClean="0"/>
              <a:t>喪失</a:t>
            </a:r>
            <a:r>
              <a:rPr lang="zh-TW" altLang="en-US" dirty="0"/>
              <a:t>等位基因 </a:t>
            </a:r>
            <a:r>
              <a:rPr lang="en-US" altLang="zh-TW" dirty="0"/>
              <a:t>(</a:t>
            </a:r>
            <a:r>
              <a:rPr lang="zh-TW" altLang="en-US" dirty="0"/>
              <a:t>個體離開族群</a:t>
            </a:r>
            <a:r>
              <a:rPr lang="en-US" altLang="zh-TW" dirty="0" smtClean="0"/>
              <a:t>)</a:t>
            </a:r>
            <a:endParaRPr lang="zh-TW" altLang="en-US" dirty="0"/>
          </a:p>
          <a:p>
            <a:pPr marL="781050" lvl="1" indent="-381000">
              <a:buNone/>
            </a:pPr>
            <a:r>
              <a:rPr lang="en-US" altLang="zh-TW" b="1" dirty="0">
                <a:solidFill>
                  <a:schemeClr val="accent3"/>
                </a:solidFill>
              </a:rPr>
              <a:t>5. </a:t>
            </a:r>
            <a:r>
              <a:rPr lang="zh-TW" altLang="en-US" dirty="0"/>
              <a:t>所有等位基因同樣皆可一代一代地被</a:t>
            </a:r>
            <a:r>
              <a:rPr lang="zh-TW" altLang="en-US" dirty="0" smtClean="0"/>
              <a:t>取代 </a:t>
            </a:r>
            <a:r>
              <a:rPr lang="en-US" altLang="zh-TW" dirty="0" smtClean="0"/>
              <a:t>(</a:t>
            </a:r>
            <a:r>
              <a:rPr lang="zh-TW" altLang="en-US" dirty="0"/>
              <a:t>天擇沒有發生</a:t>
            </a:r>
            <a:r>
              <a:rPr lang="en-US" altLang="zh-TW" dirty="0" smtClean="0"/>
              <a:t>)</a:t>
            </a:r>
            <a:endParaRPr lang="zh-TW" altLang="en-US" dirty="0"/>
          </a:p>
        </p:txBody>
      </p:sp>
      <p:sp>
        <p:nvSpPr>
          <p:cNvPr id="4" name="頁尾版面配置區 3"/>
          <p:cNvSpPr>
            <a:spLocks noGrp="1"/>
          </p:cNvSpPr>
          <p:nvPr>
            <p:ph type="ftr" sz="quarter" idx="11"/>
          </p:nvPr>
        </p:nvSpPr>
        <p:spPr/>
        <p:txBody>
          <a:bodyPr/>
          <a:lstStyle/>
          <a:p>
            <a:r>
              <a:rPr lang="zh-TW" altLang="en-US" smtClean="0"/>
              <a:t>普通生物學  </a:t>
            </a:r>
            <a:r>
              <a:rPr lang="en-US" altLang="zh-TW" smtClean="0"/>
              <a:t>Chapter 14 - </a:t>
            </a:r>
            <a:r>
              <a:rPr lang="zh-TW" altLang="en-US" smtClean="0"/>
              <a:t>演化與天擇 </a:t>
            </a:r>
            <a:endParaRPr lang="zh-TW" altLang="zh-TW" dirty="0"/>
          </a:p>
        </p:txBody>
      </p:sp>
      <p:sp>
        <p:nvSpPr>
          <p:cNvPr id="5" name="投影片編號版面配置區 4"/>
          <p:cNvSpPr>
            <a:spLocks noGrp="1"/>
          </p:cNvSpPr>
          <p:nvPr>
            <p:ph type="sldNum" sz="quarter" idx="12"/>
          </p:nvPr>
        </p:nvSpPr>
        <p:spPr/>
        <p:txBody>
          <a:bodyPr/>
          <a:lstStyle/>
          <a:p>
            <a:fld id="{C04386CD-F511-4EEB-A0ED-70801BDA50F0}" type="slidenum">
              <a:rPr lang="en-US" altLang="zh-TW" smtClean="0"/>
              <a:pPr/>
              <a:t>33</a:t>
            </a:fld>
            <a:endParaRPr lang="en-US" altLang="zh-TW"/>
          </a:p>
        </p:txBody>
      </p:sp>
    </p:spTree>
    <p:extLst>
      <p:ext uri="{BB962C8B-B14F-4D97-AF65-F5344CB8AC3E}">
        <p14:creationId xmlns:p14="http://schemas.microsoft.com/office/powerpoint/2010/main" val="22204847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14.8</a:t>
            </a:r>
            <a:r>
              <a:rPr lang="zh-TW" altLang="en-US" dirty="0"/>
              <a:t>　 族群中的遺傳變異</a:t>
            </a:r>
          </a:p>
        </p:txBody>
      </p:sp>
      <p:sp>
        <p:nvSpPr>
          <p:cNvPr id="3" name="內容版面配置區 2"/>
          <p:cNvSpPr>
            <a:spLocks noGrp="1"/>
          </p:cNvSpPr>
          <p:nvPr>
            <p:ph idx="1"/>
          </p:nvPr>
        </p:nvSpPr>
        <p:spPr/>
        <p:txBody>
          <a:bodyPr/>
          <a:lstStyle/>
          <a:p>
            <a:r>
              <a:rPr lang="zh-TW" altLang="en-US" dirty="0"/>
              <a:t>許多族群以及大部分的人類族群很大，</a:t>
            </a:r>
            <a:r>
              <a:rPr lang="zh-TW" altLang="en-US" dirty="0" smtClean="0"/>
              <a:t>且個</a:t>
            </a:r>
            <a:r>
              <a:rPr lang="zh-TW" altLang="en-US" dirty="0"/>
              <a:t>體會逢機地與具有大多數性狀者交配 </a:t>
            </a:r>
            <a:r>
              <a:rPr lang="zh-TW" altLang="en-US" dirty="0" smtClean="0"/>
              <a:t>。因此</a:t>
            </a:r>
            <a:r>
              <a:rPr lang="zh-TW" altLang="en-US" dirty="0"/>
              <a:t>，在哈迪及溫伯格的想像之下，許多</a:t>
            </a:r>
            <a:r>
              <a:rPr lang="zh-TW" altLang="en-US" dirty="0" smtClean="0"/>
              <a:t>族群與</a:t>
            </a:r>
            <a:r>
              <a:rPr lang="zh-TW" altLang="en-US" dirty="0"/>
              <a:t>理想族群</a:t>
            </a:r>
            <a:r>
              <a:rPr lang="zh-TW" altLang="en-US" dirty="0" smtClean="0"/>
              <a:t>相似</a:t>
            </a:r>
            <a:endParaRPr lang="en-US" altLang="zh-TW" dirty="0" smtClean="0"/>
          </a:p>
          <a:p>
            <a:pPr lvl="1"/>
            <a:r>
              <a:rPr lang="zh-TW" altLang="en-US" dirty="0"/>
              <a:t>例如，可以</a:t>
            </a:r>
            <a:r>
              <a:rPr lang="zh-TW" altLang="en-US" dirty="0" smtClean="0"/>
              <a:t>使用</a:t>
            </a:r>
            <a:r>
              <a:rPr lang="zh-TW" altLang="en-US" dirty="0"/>
              <a:t>哈溫方程式</a:t>
            </a:r>
            <a:r>
              <a:rPr lang="zh-TW" altLang="en-US" dirty="0" smtClean="0"/>
              <a:t>來</a:t>
            </a:r>
            <a:r>
              <a:rPr lang="zh-TW" altLang="en-US" dirty="0"/>
              <a:t>估計隱性遺傳疾病</a:t>
            </a:r>
            <a:r>
              <a:rPr lang="zh-TW" altLang="en-US" dirty="0" smtClean="0"/>
              <a:t>的</a:t>
            </a:r>
            <a:r>
              <a:rPr lang="zh-TW" altLang="en-US" dirty="0"/>
              <a:t>異型合子帶原者</a:t>
            </a:r>
            <a:r>
              <a:rPr lang="zh-TW" altLang="en-US" dirty="0" smtClean="0"/>
              <a:t>的頻率</a:t>
            </a:r>
            <a:endParaRPr lang="zh-TW" altLang="en-US" dirty="0"/>
          </a:p>
        </p:txBody>
      </p:sp>
      <p:sp>
        <p:nvSpPr>
          <p:cNvPr id="4" name="頁尾版面配置區 3"/>
          <p:cNvSpPr>
            <a:spLocks noGrp="1"/>
          </p:cNvSpPr>
          <p:nvPr>
            <p:ph type="ftr" sz="quarter" idx="11"/>
          </p:nvPr>
        </p:nvSpPr>
        <p:spPr/>
        <p:txBody>
          <a:bodyPr/>
          <a:lstStyle/>
          <a:p>
            <a:r>
              <a:rPr lang="zh-TW" altLang="en-US" smtClean="0"/>
              <a:t>普通生物學  </a:t>
            </a:r>
            <a:r>
              <a:rPr lang="en-US" altLang="zh-TW" smtClean="0"/>
              <a:t>Chapter 14 - </a:t>
            </a:r>
            <a:r>
              <a:rPr lang="zh-TW" altLang="en-US" smtClean="0"/>
              <a:t>演化與天擇 </a:t>
            </a:r>
            <a:endParaRPr lang="zh-TW" altLang="zh-TW" dirty="0"/>
          </a:p>
        </p:txBody>
      </p:sp>
      <p:sp>
        <p:nvSpPr>
          <p:cNvPr id="5" name="投影片編號版面配置區 4"/>
          <p:cNvSpPr>
            <a:spLocks noGrp="1"/>
          </p:cNvSpPr>
          <p:nvPr>
            <p:ph type="sldNum" sz="quarter" idx="12"/>
          </p:nvPr>
        </p:nvSpPr>
        <p:spPr/>
        <p:txBody>
          <a:bodyPr/>
          <a:lstStyle/>
          <a:p>
            <a:fld id="{C04386CD-F511-4EEB-A0ED-70801BDA50F0}" type="slidenum">
              <a:rPr lang="en-US" altLang="zh-TW" smtClean="0"/>
              <a:pPr/>
              <a:t>34</a:t>
            </a:fld>
            <a:endParaRPr lang="en-US" altLang="zh-TW"/>
          </a:p>
        </p:txBody>
      </p:sp>
    </p:spTree>
    <p:extLst>
      <p:ext uri="{BB962C8B-B14F-4D97-AF65-F5344CB8AC3E}">
        <p14:creationId xmlns:p14="http://schemas.microsoft.com/office/powerpoint/2010/main" val="8080989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14.9</a:t>
            </a:r>
            <a:r>
              <a:rPr lang="zh-TW" altLang="en-US" dirty="0"/>
              <a:t>　演化的動力</a:t>
            </a:r>
          </a:p>
        </p:txBody>
      </p:sp>
      <p:sp>
        <p:nvSpPr>
          <p:cNvPr id="3" name="內容版面配置區 2"/>
          <p:cNvSpPr>
            <a:spLocks noGrp="1"/>
          </p:cNvSpPr>
          <p:nvPr>
            <p:ph idx="1"/>
          </p:nvPr>
        </p:nvSpPr>
        <p:spPr/>
        <p:txBody>
          <a:bodyPr/>
          <a:lstStyle/>
          <a:p>
            <a:pPr>
              <a:spcBef>
                <a:spcPts val="1800"/>
              </a:spcBef>
            </a:pPr>
            <a:r>
              <a:rPr lang="zh-TW" altLang="en-US" dirty="0"/>
              <a:t>只有五</a:t>
            </a:r>
            <a:r>
              <a:rPr lang="zh-TW" altLang="en-US" dirty="0" smtClean="0"/>
              <a:t>種</a:t>
            </a:r>
            <a:r>
              <a:rPr lang="zh-TW" altLang="en-US" dirty="0"/>
              <a:t>因素</a:t>
            </a:r>
            <a:r>
              <a:rPr lang="zh-TW" altLang="en-US" dirty="0" smtClean="0"/>
              <a:t>可</a:t>
            </a:r>
            <a:r>
              <a:rPr lang="zh-TW" altLang="en-US" dirty="0"/>
              <a:t>改變同型與異型合子所占的比例</a:t>
            </a:r>
            <a:r>
              <a:rPr lang="zh-TW" altLang="en-US" dirty="0" smtClean="0"/>
              <a:t>，並</a:t>
            </a:r>
            <a:r>
              <a:rPr lang="zh-TW" altLang="en-US" dirty="0"/>
              <a:t>足以產生遠離哈溫定律所預期比例的顯著</a:t>
            </a:r>
            <a:r>
              <a:rPr lang="zh-TW" altLang="en-US" dirty="0" smtClean="0"/>
              <a:t>偏差</a:t>
            </a:r>
            <a:endParaRPr lang="en-US" altLang="zh-TW" dirty="0" smtClean="0"/>
          </a:p>
          <a:p>
            <a:pPr lvl="1">
              <a:spcBef>
                <a:spcPts val="1800"/>
              </a:spcBef>
            </a:pPr>
            <a:r>
              <a:rPr lang="zh-TW" altLang="en-US" sz="3000" dirty="0" smtClean="0"/>
              <a:t>突變</a:t>
            </a:r>
            <a:endParaRPr lang="en-US" altLang="zh-TW" sz="3000" dirty="0" smtClean="0"/>
          </a:p>
          <a:p>
            <a:pPr lvl="1">
              <a:spcBef>
                <a:spcPts val="1800"/>
              </a:spcBef>
            </a:pPr>
            <a:r>
              <a:rPr lang="zh-TW" altLang="en-US" sz="3000" dirty="0"/>
              <a:t>非逢機</a:t>
            </a:r>
            <a:r>
              <a:rPr lang="zh-TW" altLang="en-US" sz="3000" dirty="0" smtClean="0"/>
              <a:t>交配</a:t>
            </a:r>
            <a:endParaRPr lang="en-US" altLang="zh-TW" sz="3000" dirty="0" smtClean="0"/>
          </a:p>
          <a:p>
            <a:pPr lvl="1">
              <a:spcBef>
                <a:spcPts val="1800"/>
              </a:spcBef>
            </a:pPr>
            <a:r>
              <a:rPr lang="zh-TW" altLang="en-US" sz="3000" dirty="0"/>
              <a:t>遺傳漂</a:t>
            </a:r>
            <a:r>
              <a:rPr lang="zh-TW" altLang="en-US" sz="3000" dirty="0" smtClean="0"/>
              <a:t>變</a:t>
            </a:r>
            <a:endParaRPr lang="en-US" altLang="zh-TW" sz="3000" dirty="0" smtClean="0"/>
          </a:p>
          <a:p>
            <a:pPr lvl="1">
              <a:spcBef>
                <a:spcPts val="1800"/>
              </a:spcBef>
            </a:pPr>
            <a:r>
              <a:rPr lang="zh-TW" altLang="en-US" sz="3000" dirty="0" smtClean="0"/>
              <a:t>遷徙</a:t>
            </a:r>
            <a:endParaRPr lang="en-US" altLang="zh-TW" sz="3000" dirty="0" smtClean="0"/>
          </a:p>
          <a:p>
            <a:pPr lvl="1">
              <a:spcBef>
                <a:spcPts val="1800"/>
              </a:spcBef>
            </a:pPr>
            <a:r>
              <a:rPr lang="zh-TW" altLang="en-US" sz="3000" dirty="0"/>
              <a:t>天擇</a:t>
            </a:r>
          </a:p>
        </p:txBody>
      </p:sp>
      <p:sp>
        <p:nvSpPr>
          <p:cNvPr id="4" name="頁尾版面配置區 3"/>
          <p:cNvSpPr>
            <a:spLocks noGrp="1"/>
          </p:cNvSpPr>
          <p:nvPr>
            <p:ph type="ftr" sz="quarter" idx="11"/>
          </p:nvPr>
        </p:nvSpPr>
        <p:spPr/>
        <p:txBody>
          <a:bodyPr/>
          <a:lstStyle/>
          <a:p>
            <a:r>
              <a:rPr lang="zh-TW" altLang="en-US" smtClean="0"/>
              <a:t>普通生物學  </a:t>
            </a:r>
            <a:r>
              <a:rPr lang="en-US" altLang="zh-TW" smtClean="0"/>
              <a:t>Chapter 14 - </a:t>
            </a:r>
            <a:r>
              <a:rPr lang="zh-TW" altLang="en-US" smtClean="0"/>
              <a:t>演化與天擇 </a:t>
            </a:r>
            <a:endParaRPr lang="zh-TW" altLang="zh-TW" dirty="0"/>
          </a:p>
        </p:txBody>
      </p:sp>
      <p:sp>
        <p:nvSpPr>
          <p:cNvPr id="5" name="投影片編號版面配置區 4"/>
          <p:cNvSpPr>
            <a:spLocks noGrp="1"/>
          </p:cNvSpPr>
          <p:nvPr>
            <p:ph type="sldNum" sz="quarter" idx="12"/>
          </p:nvPr>
        </p:nvSpPr>
        <p:spPr/>
        <p:txBody>
          <a:bodyPr/>
          <a:lstStyle/>
          <a:p>
            <a:fld id="{C04386CD-F511-4EEB-A0ED-70801BDA50F0}" type="slidenum">
              <a:rPr lang="en-US" altLang="zh-TW" smtClean="0"/>
              <a:pPr/>
              <a:t>35</a:t>
            </a:fld>
            <a:endParaRPr lang="en-US" altLang="zh-TW"/>
          </a:p>
        </p:txBody>
      </p:sp>
    </p:spTree>
    <p:extLst>
      <p:ext uri="{BB962C8B-B14F-4D97-AF65-F5344CB8AC3E}">
        <p14:creationId xmlns:p14="http://schemas.microsoft.com/office/powerpoint/2010/main" val="2412139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14.9</a:t>
            </a:r>
            <a:r>
              <a:rPr lang="zh-TW" altLang="en-US" dirty="0"/>
              <a:t>　</a:t>
            </a:r>
            <a:r>
              <a:rPr lang="zh-TW" altLang="en-US" dirty="0" smtClean="0"/>
              <a:t>突變</a:t>
            </a:r>
            <a:r>
              <a:rPr lang="zh-TW" altLang="en-US" dirty="0"/>
              <a:t>　</a:t>
            </a:r>
          </a:p>
        </p:txBody>
      </p:sp>
      <p:sp>
        <p:nvSpPr>
          <p:cNvPr id="3" name="內容版面配置區 2"/>
          <p:cNvSpPr>
            <a:spLocks noGrp="1"/>
          </p:cNvSpPr>
          <p:nvPr>
            <p:ph idx="1"/>
          </p:nvPr>
        </p:nvSpPr>
        <p:spPr>
          <a:xfrm>
            <a:off x="306388" y="1412776"/>
            <a:ext cx="5633764" cy="5184576"/>
          </a:xfrm>
        </p:spPr>
        <p:txBody>
          <a:bodyPr/>
          <a:lstStyle/>
          <a:p>
            <a:r>
              <a:rPr lang="zh-TW" altLang="en-US" dirty="0" smtClean="0"/>
              <a:t>突變是指 </a:t>
            </a:r>
            <a:r>
              <a:rPr lang="en-US" altLang="zh-TW" dirty="0"/>
              <a:t>DNA </a:t>
            </a:r>
            <a:r>
              <a:rPr lang="zh-TW" altLang="en-US" dirty="0"/>
              <a:t>的核苷酸</a:t>
            </a:r>
            <a:r>
              <a:rPr lang="zh-TW" altLang="en-US" dirty="0" smtClean="0"/>
              <a:t>序列改變</a:t>
            </a:r>
            <a:endParaRPr lang="en-US" altLang="zh-TW" dirty="0"/>
          </a:p>
          <a:p>
            <a:pPr lvl="1"/>
            <a:r>
              <a:rPr lang="zh-TW" altLang="en-US" dirty="0"/>
              <a:t>突變速率通常很慢以致於沒有明顯地改變</a:t>
            </a:r>
            <a:r>
              <a:rPr lang="zh-TW" altLang="en-US" dirty="0" smtClean="0"/>
              <a:t>常見</a:t>
            </a:r>
            <a:r>
              <a:rPr lang="zh-TW" altLang="en-US" dirty="0"/>
              <a:t>的等位基因之</a:t>
            </a:r>
            <a:r>
              <a:rPr lang="zh-TW" altLang="en-US" dirty="0" smtClean="0"/>
              <a:t>比例</a:t>
            </a:r>
            <a:endParaRPr lang="en-US" altLang="zh-TW" dirty="0" smtClean="0"/>
          </a:p>
          <a:p>
            <a:pPr lvl="1"/>
            <a:r>
              <a:rPr lang="zh-TW" altLang="en-US" dirty="0"/>
              <a:t>突變必須是</a:t>
            </a:r>
            <a:r>
              <a:rPr lang="zh-TW" altLang="en-US" dirty="0" smtClean="0"/>
              <a:t>會影響</a:t>
            </a:r>
            <a:r>
              <a:rPr lang="zh-TW" altLang="en-US" dirty="0"/>
              <a:t>生殖細胞 </a:t>
            </a:r>
            <a:r>
              <a:rPr lang="en-US" altLang="zh-TW" dirty="0"/>
              <a:t>(</a:t>
            </a:r>
            <a:r>
              <a:rPr lang="zh-TW" altLang="en-US" dirty="0"/>
              <a:t>卵及精子</a:t>
            </a:r>
            <a:r>
              <a:rPr lang="en-US" altLang="zh-TW" dirty="0"/>
              <a:t>) </a:t>
            </a:r>
            <a:r>
              <a:rPr lang="zh-TW" altLang="en-US" dirty="0"/>
              <a:t>的 </a:t>
            </a:r>
            <a:r>
              <a:rPr lang="en-US" altLang="zh-TW" dirty="0"/>
              <a:t>DNA</a:t>
            </a:r>
            <a:r>
              <a:rPr lang="zh-TW" altLang="en-US" dirty="0"/>
              <a:t>，否則</a:t>
            </a:r>
            <a:r>
              <a:rPr lang="zh-TW" altLang="en-US" dirty="0" smtClean="0"/>
              <a:t>突變將</a:t>
            </a:r>
            <a:r>
              <a:rPr lang="zh-TW" altLang="en-US" dirty="0"/>
              <a:t>不會傳給</a:t>
            </a:r>
            <a:r>
              <a:rPr lang="zh-TW" altLang="en-US" dirty="0" smtClean="0"/>
              <a:t>子代</a:t>
            </a:r>
            <a:endParaRPr lang="en-US" altLang="zh-TW" dirty="0" smtClean="0"/>
          </a:p>
          <a:p>
            <a:pPr lvl="1"/>
            <a:r>
              <a:rPr lang="zh-TW" altLang="en-US" dirty="0"/>
              <a:t>然而，無論多麼稀少，突變是族群內</a:t>
            </a:r>
            <a:r>
              <a:rPr lang="zh-TW" altLang="en-US" dirty="0" smtClean="0"/>
              <a:t>基因變異</a:t>
            </a:r>
            <a:r>
              <a:rPr lang="zh-TW" altLang="en-US" dirty="0"/>
              <a:t>的根本來源</a:t>
            </a:r>
          </a:p>
        </p:txBody>
      </p:sp>
      <p:sp>
        <p:nvSpPr>
          <p:cNvPr id="4" name="頁尾版面配置區 3"/>
          <p:cNvSpPr>
            <a:spLocks noGrp="1"/>
          </p:cNvSpPr>
          <p:nvPr>
            <p:ph type="ftr" sz="quarter" idx="11"/>
          </p:nvPr>
        </p:nvSpPr>
        <p:spPr/>
        <p:txBody>
          <a:bodyPr/>
          <a:lstStyle/>
          <a:p>
            <a:r>
              <a:rPr lang="zh-TW" altLang="en-US" smtClean="0"/>
              <a:t>普通生物學  </a:t>
            </a:r>
            <a:r>
              <a:rPr lang="en-US" altLang="zh-TW" smtClean="0"/>
              <a:t>Chapter 14 - </a:t>
            </a:r>
            <a:r>
              <a:rPr lang="zh-TW" altLang="en-US" smtClean="0"/>
              <a:t>演化與天擇 </a:t>
            </a:r>
            <a:endParaRPr lang="zh-TW" altLang="zh-TW" dirty="0"/>
          </a:p>
        </p:txBody>
      </p:sp>
      <p:sp>
        <p:nvSpPr>
          <p:cNvPr id="5" name="投影片編號版面配置區 4"/>
          <p:cNvSpPr>
            <a:spLocks noGrp="1"/>
          </p:cNvSpPr>
          <p:nvPr>
            <p:ph type="sldNum" sz="quarter" idx="12"/>
          </p:nvPr>
        </p:nvSpPr>
        <p:spPr/>
        <p:txBody>
          <a:bodyPr/>
          <a:lstStyle/>
          <a:p>
            <a:fld id="{C04386CD-F511-4EEB-A0ED-70801BDA50F0}" type="slidenum">
              <a:rPr lang="en-US" altLang="zh-TW" smtClean="0"/>
              <a:pPr/>
              <a:t>36</a:t>
            </a:fld>
            <a:endParaRPr lang="en-US" altLang="zh-TW"/>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6176" y="1484784"/>
            <a:ext cx="2628900" cy="3524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662997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14.9</a:t>
            </a:r>
            <a:r>
              <a:rPr lang="zh-TW" altLang="en-US" dirty="0"/>
              <a:t>　非逢機</a:t>
            </a:r>
            <a:r>
              <a:rPr lang="zh-TW" altLang="en-US" dirty="0" smtClean="0"/>
              <a:t>交配</a:t>
            </a:r>
            <a:r>
              <a:rPr lang="zh-TW" altLang="en-US" dirty="0"/>
              <a:t>　</a:t>
            </a:r>
          </a:p>
        </p:txBody>
      </p:sp>
      <p:sp>
        <p:nvSpPr>
          <p:cNvPr id="3" name="內容版面配置區 2"/>
          <p:cNvSpPr>
            <a:spLocks noGrp="1"/>
          </p:cNvSpPr>
          <p:nvPr>
            <p:ph idx="1"/>
          </p:nvPr>
        </p:nvSpPr>
        <p:spPr>
          <a:xfrm>
            <a:off x="306388" y="1412776"/>
            <a:ext cx="5849788" cy="5184576"/>
          </a:xfrm>
        </p:spPr>
        <p:txBody>
          <a:bodyPr/>
          <a:lstStyle/>
          <a:p>
            <a:pPr>
              <a:spcBef>
                <a:spcPts val="1200"/>
              </a:spcBef>
            </a:pPr>
            <a:r>
              <a:rPr lang="zh-TW" altLang="en-US" dirty="0"/>
              <a:t>具有特定</a:t>
            </a:r>
            <a:r>
              <a:rPr lang="zh-TW" altLang="en-US" dirty="0" smtClean="0"/>
              <a:t>基因型的</a:t>
            </a:r>
            <a:r>
              <a:rPr lang="zh-TW" altLang="en-US" dirty="0"/>
              <a:t>個體有時候會</a:t>
            </a:r>
            <a:r>
              <a:rPr lang="zh-TW" altLang="en-US" dirty="0" smtClean="0"/>
              <a:t>互相交配</a:t>
            </a:r>
            <a:r>
              <a:rPr lang="zh-TW" altLang="en-US" dirty="0"/>
              <a:t>，比起在逢機</a:t>
            </a:r>
            <a:r>
              <a:rPr lang="zh-TW" altLang="en-US" dirty="0" smtClean="0"/>
              <a:t>之下</a:t>
            </a:r>
            <a:r>
              <a:rPr lang="zh-TW" altLang="en-US" dirty="0"/>
              <a:t>所預期者，不是</a:t>
            </a:r>
            <a:r>
              <a:rPr lang="zh-TW" altLang="en-US" dirty="0" smtClean="0"/>
              <a:t>更常見</a:t>
            </a:r>
            <a:r>
              <a:rPr lang="zh-TW" altLang="en-US" dirty="0"/>
              <a:t>就是較少，此</a:t>
            </a:r>
            <a:r>
              <a:rPr lang="zh-TW" altLang="en-US" dirty="0" smtClean="0"/>
              <a:t>現象</a:t>
            </a:r>
            <a:r>
              <a:rPr lang="zh-TW" altLang="en-US" dirty="0"/>
              <a:t>稱為</a:t>
            </a:r>
            <a:r>
              <a:rPr lang="zh-TW" altLang="en-US" b="1" dirty="0"/>
              <a:t>非逢機</a:t>
            </a:r>
            <a:r>
              <a:rPr lang="zh-TW" altLang="en-US" b="1" dirty="0" smtClean="0"/>
              <a:t>交配</a:t>
            </a:r>
            <a:endParaRPr lang="en-US" altLang="zh-TW" b="1" dirty="0" smtClean="0"/>
          </a:p>
          <a:p>
            <a:pPr lvl="1">
              <a:spcBef>
                <a:spcPts val="1200"/>
              </a:spcBef>
            </a:pPr>
            <a:r>
              <a:rPr lang="zh-TW" altLang="en-US" b="1" dirty="0"/>
              <a:t>性</a:t>
            </a:r>
            <a:r>
              <a:rPr lang="zh-TW" altLang="en-US" b="1" dirty="0" smtClean="0"/>
              <a:t>擇</a:t>
            </a:r>
            <a:r>
              <a:rPr lang="zh-TW" altLang="en-US" dirty="0" smtClean="0"/>
              <a:t>是</a:t>
            </a:r>
            <a:r>
              <a:rPr lang="zh-TW" altLang="en-US" dirty="0"/>
              <a:t>一種非逢機交配，通常根據某些外在特徵</a:t>
            </a:r>
            <a:r>
              <a:rPr lang="zh-TW" altLang="en-US" dirty="0" smtClean="0"/>
              <a:t>來選擇</a:t>
            </a:r>
            <a:r>
              <a:rPr lang="zh-TW" altLang="en-US" dirty="0"/>
              <a:t>交配</a:t>
            </a:r>
            <a:r>
              <a:rPr lang="zh-TW" altLang="en-US" dirty="0" smtClean="0"/>
              <a:t>對象</a:t>
            </a:r>
            <a:endParaRPr lang="en-US" altLang="zh-TW" dirty="0" smtClean="0"/>
          </a:p>
          <a:p>
            <a:pPr lvl="1">
              <a:spcBef>
                <a:spcPts val="1200"/>
              </a:spcBef>
            </a:pPr>
            <a:r>
              <a:rPr lang="zh-TW" altLang="en-US" dirty="0"/>
              <a:t>非逢機交配改變了基因型頻率而非等</a:t>
            </a:r>
            <a:r>
              <a:rPr lang="zh-TW" altLang="en-US" dirty="0" smtClean="0"/>
              <a:t>位基因</a:t>
            </a:r>
            <a:r>
              <a:rPr lang="zh-TW" altLang="en-US" dirty="0"/>
              <a:t>頻率</a:t>
            </a:r>
          </a:p>
        </p:txBody>
      </p:sp>
      <p:sp>
        <p:nvSpPr>
          <p:cNvPr id="4" name="頁尾版面配置區 3"/>
          <p:cNvSpPr>
            <a:spLocks noGrp="1"/>
          </p:cNvSpPr>
          <p:nvPr>
            <p:ph type="ftr" sz="quarter" idx="11"/>
          </p:nvPr>
        </p:nvSpPr>
        <p:spPr/>
        <p:txBody>
          <a:bodyPr/>
          <a:lstStyle/>
          <a:p>
            <a:r>
              <a:rPr lang="zh-TW" altLang="en-US" smtClean="0"/>
              <a:t>普通生物學  </a:t>
            </a:r>
            <a:r>
              <a:rPr lang="en-US" altLang="zh-TW" smtClean="0"/>
              <a:t>Chapter 14 - </a:t>
            </a:r>
            <a:r>
              <a:rPr lang="zh-TW" altLang="en-US" smtClean="0"/>
              <a:t>演化與天擇 </a:t>
            </a:r>
            <a:endParaRPr lang="zh-TW" altLang="zh-TW" dirty="0"/>
          </a:p>
        </p:txBody>
      </p:sp>
      <p:sp>
        <p:nvSpPr>
          <p:cNvPr id="5" name="投影片編號版面配置區 4"/>
          <p:cNvSpPr>
            <a:spLocks noGrp="1"/>
          </p:cNvSpPr>
          <p:nvPr>
            <p:ph type="sldNum" sz="quarter" idx="12"/>
          </p:nvPr>
        </p:nvSpPr>
        <p:spPr/>
        <p:txBody>
          <a:bodyPr/>
          <a:lstStyle/>
          <a:p>
            <a:fld id="{C04386CD-F511-4EEB-A0ED-70801BDA50F0}" type="slidenum">
              <a:rPr lang="en-US" altLang="zh-TW" smtClean="0"/>
              <a:pPr/>
              <a:t>37</a:t>
            </a:fld>
            <a:endParaRPr lang="en-US" altLang="zh-TW"/>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0192" y="1268760"/>
            <a:ext cx="2647950" cy="3209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750504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14.9</a:t>
            </a:r>
            <a:r>
              <a:rPr lang="zh-TW" altLang="en-US" dirty="0"/>
              <a:t>　遺傳漂</a:t>
            </a:r>
            <a:r>
              <a:rPr lang="zh-TW" altLang="en-US" dirty="0" smtClean="0"/>
              <a:t>變</a:t>
            </a:r>
            <a:r>
              <a:rPr lang="zh-TW" altLang="en-US" dirty="0"/>
              <a:t>　</a:t>
            </a:r>
          </a:p>
        </p:txBody>
      </p:sp>
      <p:sp>
        <p:nvSpPr>
          <p:cNvPr id="3" name="內容版面配置區 2"/>
          <p:cNvSpPr>
            <a:spLocks noGrp="1"/>
          </p:cNvSpPr>
          <p:nvPr>
            <p:ph idx="1"/>
          </p:nvPr>
        </p:nvSpPr>
        <p:spPr>
          <a:xfrm>
            <a:off x="306388" y="1412776"/>
            <a:ext cx="5849788" cy="5184576"/>
          </a:xfrm>
        </p:spPr>
        <p:txBody>
          <a:bodyPr/>
          <a:lstStyle/>
          <a:p>
            <a:r>
              <a:rPr lang="zh-TW" altLang="en-US" dirty="0"/>
              <a:t>等位基因的逢機改變稱為</a:t>
            </a:r>
            <a:r>
              <a:rPr lang="zh-TW" altLang="en-US" b="1" dirty="0" smtClean="0"/>
              <a:t>遺傳漂</a:t>
            </a:r>
            <a:r>
              <a:rPr lang="zh-TW" altLang="en-US" b="1" dirty="0"/>
              <a:t>變</a:t>
            </a:r>
            <a:endParaRPr lang="en-US" altLang="zh-TW" b="1" dirty="0" smtClean="0"/>
          </a:p>
          <a:p>
            <a:pPr lvl="1"/>
            <a:r>
              <a:rPr lang="zh-TW" altLang="en-US" dirty="0" smtClean="0"/>
              <a:t>在</a:t>
            </a:r>
            <a:r>
              <a:rPr lang="zh-TW" altLang="en-US" dirty="0"/>
              <a:t>小族群中， </a:t>
            </a:r>
            <a:r>
              <a:rPr lang="zh-TW" altLang="en-US" dirty="0" smtClean="0"/>
              <a:t>特殊</a:t>
            </a:r>
            <a:r>
              <a:rPr lang="zh-TW" altLang="en-US" dirty="0"/>
              <a:t>的等位基因頻率</a:t>
            </a:r>
            <a:r>
              <a:rPr lang="zh-TW" altLang="en-US" dirty="0" smtClean="0"/>
              <a:t>會純粹</a:t>
            </a:r>
            <a:r>
              <a:rPr lang="zh-TW" altLang="en-US" dirty="0"/>
              <a:t>因機率問題而</a:t>
            </a:r>
            <a:r>
              <a:rPr lang="zh-TW" altLang="en-US" dirty="0" smtClean="0"/>
              <a:t>發生</a:t>
            </a:r>
            <a:r>
              <a:rPr lang="zh-TW" altLang="en-US" dirty="0"/>
              <a:t>急遽</a:t>
            </a:r>
            <a:r>
              <a:rPr lang="zh-TW" altLang="en-US" dirty="0" smtClean="0"/>
              <a:t>變化</a:t>
            </a:r>
            <a:endParaRPr lang="en-US" altLang="zh-TW" dirty="0" smtClean="0"/>
          </a:p>
          <a:p>
            <a:pPr lvl="1"/>
            <a:r>
              <a:rPr lang="zh-TW" altLang="en-US" dirty="0" smtClean="0"/>
              <a:t>在極端的</a:t>
            </a:r>
            <a:r>
              <a:rPr lang="zh-TW" altLang="en-US" dirty="0"/>
              <a:t>情況中，少數</a:t>
            </a:r>
            <a:r>
              <a:rPr lang="zh-TW" altLang="en-US" dirty="0" smtClean="0"/>
              <a:t>個體帶有</a:t>
            </a:r>
            <a:r>
              <a:rPr lang="zh-TW" altLang="en-US" dirty="0"/>
              <a:t>特定基因的</a:t>
            </a:r>
            <a:r>
              <a:rPr lang="zh-TW" altLang="en-US" dirty="0" smtClean="0"/>
              <a:t>個別等</a:t>
            </a:r>
            <a:r>
              <a:rPr lang="zh-TW" altLang="en-US" dirty="0"/>
              <a:t>位</a:t>
            </a:r>
            <a:r>
              <a:rPr lang="zh-TW" altLang="en-US" dirty="0" smtClean="0"/>
              <a:t>基因</a:t>
            </a:r>
            <a:endParaRPr lang="en-US" altLang="zh-TW" dirty="0" smtClean="0"/>
          </a:p>
          <a:p>
            <a:pPr lvl="2"/>
            <a:r>
              <a:rPr lang="zh-TW" altLang="en-US" dirty="0" smtClean="0"/>
              <a:t>倘若這些個體</a:t>
            </a:r>
            <a:r>
              <a:rPr lang="zh-TW" altLang="en-US" dirty="0"/>
              <a:t>不能生殖或是</a:t>
            </a:r>
            <a:r>
              <a:rPr lang="zh-TW" altLang="en-US" dirty="0" smtClean="0"/>
              <a:t>死亡</a:t>
            </a:r>
            <a:r>
              <a:rPr lang="zh-TW" altLang="en-US" dirty="0"/>
              <a:t>，則這些等位基因會突然地喪失</a:t>
            </a:r>
          </a:p>
        </p:txBody>
      </p:sp>
      <p:sp>
        <p:nvSpPr>
          <p:cNvPr id="4" name="頁尾版面配置區 3"/>
          <p:cNvSpPr>
            <a:spLocks noGrp="1"/>
          </p:cNvSpPr>
          <p:nvPr>
            <p:ph type="ftr" sz="quarter" idx="11"/>
          </p:nvPr>
        </p:nvSpPr>
        <p:spPr/>
        <p:txBody>
          <a:bodyPr/>
          <a:lstStyle/>
          <a:p>
            <a:r>
              <a:rPr lang="zh-TW" altLang="en-US" smtClean="0"/>
              <a:t>普通生物學  </a:t>
            </a:r>
            <a:r>
              <a:rPr lang="en-US" altLang="zh-TW" smtClean="0"/>
              <a:t>Chapter 14 - </a:t>
            </a:r>
            <a:r>
              <a:rPr lang="zh-TW" altLang="en-US" smtClean="0"/>
              <a:t>演化與天擇 </a:t>
            </a:r>
            <a:endParaRPr lang="zh-TW" altLang="zh-TW" dirty="0"/>
          </a:p>
        </p:txBody>
      </p:sp>
      <p:sp>
        <p:nvSpPr>
          <p:cNvPr id="5" name="投影片編號版面配置區 4"/>
          <p:cNvSpPr>
            <a:spLocks noGrp="1"/>
          </p:cNvSpPr>
          <p:nvPr>
            <p:ph type="sldNum" sz="quarter" idx="12"/>
          </p:nvPr>
        </p:nvSpPr>
        <p:spPr/>
        <p:txBody>
          <a:bodyPr/>
          <a:lstStyle/>
          <a:p>
            <a:fld id="{C04386CD-F511-4EEB-A0ED-70801BDA50F0}" type="slidenum">
              <a:rPr lang="en-US" altLang="zh-TW" smtClean="0"/>
              <a:pPr/>
              <a:t>38</a:t>
            </a:fld>
            <a:endParaRPr lang="en-US" altLang="zh-TW"/>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8184" y="1502718"/>
            <a:ext cx="2647950" cy="3228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750504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14.9</a:t>
            </a:r>
            <a:r>
              <a:rPr lang="zh-TW" altLang="en-US" dirty="0"/>
              <a:t>　</a:t>
            </a:r>
            <a:r>
              <a:rPr lang="zh-TW" altLang="en-US" dirty="0" smtClean="0"/>
              <a:t>先驅者</a:t>
            </a:r>
            <a:r>
              <a:rPr lang="zh-TW" altLang="en-US" dirty="0"/>
              <a:t>效應</a:t>
            </a:r>
          </a:p>
        </p:txBody>
      </p:sp>
      <p:sp>
        <p:nvSpPr>
          <p:cNvPr id="3" name="內容版面配置區 2"/>
          <p:cNvSpPr>
            <a:spLocks noGrp="1"/>
          </p:cNvSpPr>
          <p:nvPr>
            <p:ph idx="1"/>
          </p:nvPr>
        </p:nvSpPr>
        <p:spPr/>
        <p:txBody>
          <a:bodyPr/>
          <a:lstStyle/>
          <a:p>
            <a:r>
              <a:rPr lang="zh-TW" altLang="en-US" dirty="0"/>
              <a:t>一系列的小族群，其</a:t>
            </a:r>
            <a:r>
              <a:rPr lang="zh-TW" altLang="en-US" dirty="0" smtClean="0"/>
              <a:t>彼此被</a:t>
            </a:r>
            <a:r>
              <a:rPr lang="zh-TW" altLang="en-US" dirty="0"/>
              <a:t>隔離，會因遺傳漂變而導致極大的</a:t>
            </a:r>
            <a:r>
              <a:rPr lang="zh-TW" altLang="en-US" dirty="0" smtClean="0"/>
              <a:t>差異</a:t>
            </a:r>
            <a:endParaRPr lang="en-US" altLang="zh-TW" dirty="0" smtClean="0"/>
          </a:p>
          <a:p>
            <a:pPr lvl="1"/>
            <a:r>
              <a:rPr lang="zh-TW" altLang="en-US" dirty="0"/>
              <a:t>當一個或少數個體從族群遷出，並</a:t>
            </a:r>
            <a:r>
              <a:rPr lang="zh-TW" altLang="en-US" dirty="0" smtClean="0"/>
              <a:t>成為一個</a:t>
            </a:r>
            <a:r>
              <a:rPr lang="zh-TW" altLang="en-US" dirty="0"/>
              <a:t>與起源族群相隔有段距離之新隔離</a:t>
            </a:r>
            <a:r>
              <a:rPr lang="zh-TW" altLang="en-US" dirty="0" smtClean="0"/>
              <a:t>族群的先驅者，</a:t>
            </a:r>
            <a:r>
              <a:rPr lang="zh-TW" altLang="en-US" dirty="0"/>
              <a:t>此稱為</a:t>
            </a:r>
            <a:r>
              <a:rPr lang="zh-TW" altLang="en-US" b="1" dirty="0"/>
              <a:t>先驅者</a:t>
            </a:r>
            <a:r>
              <a:rPr lang="zh-TW" altLang="en-US" b="1" dirty="0" smtClean="0"/>
              <a:t>效應</a:t>
            </a:r>
            <a:endParaRPr lang="en-US" altLang="zh-TW" b="1" dirty="0" smtClean="0"/>
          </a:p>
          <a:p>
            <a:pPr lvl="2"/>
            <a:r>
              <a:rPr lang="zh-TW" altLang="en-US" dirty="0"/>
              <a:t>它們將成為新族群的遺傳</a:t>
            </a:r>
            <a:r>
              <a:rPr lang="zh-TW" altLang="en-US" dirty="0" smtClean="0"/>
              <a:t>基礎</a:t>
            </a:r>
            <a:r>
              <a:rPr lang="zh-TW" altLang="en-US" dirty="0"/>
              <a:t>之重要</a:t>
            </a:r>
            <a:r>
              <a:rPr lang="zh-TW" altLang="en-US" dirty="0" smtClean="0"/>
              <a:t>部分</a:t>
            </a:r>
            <a:endParaRPr lang="en-US" altLang="zh-TW" dirty="0" smtClean="0"/>
          </a:p>
          <a:p>
            <a:pPr lvl="2"/>
            <a:r>
              <a:rPr lang="zh-TW" altLang="en-US" dirty="0"/>
              <a:t>對於發生在海島上之</a:t>
            </a:r>
            <a:r>
              <a:rPr lang="zh-TW" altLang="en-US" dirty="0" smtClean="0"/>
              <a:t>生物</a:t>
            </a:r>
            <a:r>
              <a:rPr lang="zh-TW" altLang="en-US" dirty="0"/>
              <a:t>的演化</a:t>
            </a:r>
            <a:r>
              <a:rPr lang="zh-TW" altLang="en-US" dirty="0" smtClean="0"/>
              <a:t>而言</a:t>
            </a:r>
            <a:r>
              <a:rPr lang="zh-TW" altLang="en-US" dirty="0"/>
              <a:t>，</a:t>
            </a:r>
            <a:r>
              <a:rPr lang="zh-TW" altLang="en-US" dirty="0" smtClean="0"/>
              <a:t>先驅者</a:t>
            </a:r>
            <a:r>
              <a:rPr lang="zh-TW" altLang="en-US" dirty="0"/>
              <a:t>效應顯得特別重要</a:t>
            </a:r>
          </a:p>
        </p:txBody>
      </p:sp>
      <p:sp>
        <p:nvSpPr>
          <p:cNvPr id="4" name="頁尾版面配置區 3"/>
          <p:cNvSpPr>
            <a:spLocks noGrp="1"/>
          </p:cNvSpPr>
          <p:nvPr>
            <p:ph type="ftr" sz="quarter" idx="11"/>
          </p:nvPr>
        </p:nvSpPr>
        <p:spPr/>
        <p:txBody>
          <a:bodyPr/>
          <a:lstStyle/>
          <a:p>
            <a:r>
              <a:rPr lang="zh-TW" altLang="en-US" smtClean="0"/>
              <a:t>普通生物學  </a:t>
            </a:r>
            <a:r>
              <a:rPr lang="en-US" altLang="zh-TW" smtClean="0"/>
              <a:t>Chapter 14 - </a:t>
            </a:r>
            <a:r>
              <a:rPr lang="zh-TW" altLang="en-US" smtClean="0"/>
              <a:t>演化與天擇 </a:t>
            </a:r>
            <a:endParaRPr lang="zh-TW" altLang="zh-TW" dirty="0"/>
          </a:p>
        </p:txBody>
      </p:sp>
      <p:sp>
        <p:nvSpPr>
          <p:cNvPr id="5" name="投影片編號版面配置區 4"/>
          <p:cNvSpPr>
            <a:spLocks noGrp="1"/>
          </p:cNvSpPr>
          <p:nvPr>
            <p:ph type="sldNum" sz="quarter" idx="12"/>
          </p:nvPr>
        </p:nvSpPr>
        <p:spPr/>
        <p:txBody>
          <a:bodyPr/>
          <a:lstStyle/>
          <a:p>
            <a:fld id="{C04386CD-F511-4EEB-A0ED-70801BDA50F0}" type="slidenum">
              <a:rPr lang="en-US" altLang="zh-TW" smtClean="0"/>
              <a:pPr/>
              <a:t>39</a:t>
            </a:fld>
            <a:endParaRPr lang="en-US" altLang="zh-TW"/>
          </a:p>
        </p:txBody>
      </p:sp>
    </p:spTree>
    <p:extLst>
      <p:ext uri="{BB962C8B-B14F-4D97-AF65-F5344CB8AC3E}">
        <p14:creationId xmlns:p14="http://schemas.microsoft.com/office/powerpoint/2010/main" val="17095715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14.1</a:t>
            </a:r>
            <a:r>
              <a:rPr lang="zh-TW" altLang="en-US" dirty="0"/>
              <a:t>　達爾文的小獵犬號航行</a:t>
            </a:r>
          </a:p>
        </p:txBody>
      </p:sp>
      <p:sp>
        <p:nvSpPr>
          <p:cNvPr id="3" name="內容版面配置區 2"/>
          <p:cNvSpPr>
            <a:spLocks noGrp="1"/>
          </p:cNvSpPr>
          <p:nvPr>
            <p:ph idx="1"/>
          </p:nvPr>
        </p:nvSpPr>
        <p:spPr>
          <a:xfrm>
            <a:off x="306388" y="1412776"/>
            <a:ext cx="8534400" cy="2160240"/>
          </a:xfrm>
        </p:spPr>
        <p:txBody>
          <a:bodyPr/>
          <a:lstStyle/>
          <a:p>
            <a:r>
              <a:rPr lang="zh-TW" altLang="en-US" sz="2400" dirty="0"/>
              <a:t>達爾文於</a:t>
            </a:r>
            <a:r>
              <a:rPr lang="en-US" altLang="zh-TW" sz="2400" dirty="0"/>
              <a:t>1831</a:t>
            </a:r>
            <a:r>
              <a:rPr lang="zh-TW" altLang="en-US" sz="2400" dirty="0"/>
              <a:t>年至</a:t>
            </a:r>
            <a:r>
              <a:rPr lang="en-US" altLang="zh-TW" sz="2400" dirty="0"/>
              <a:t>1836</a:t>
            </a:r>
            <a:r>
              <a:rPr lang="zh-TW" altLang="en-US" sz="2400" dirty="0"/>
              <a:t>年</a:t>
            </a:r>
            <a:r>
              <a:rPr lang="zh-TW" altLang="en-US" sz="2400" dirty="0" smtClean="0"/>
              <a:t>在</a:t>
            </a:r>
            <a:r>
              <a:rPr lang="zh-TW" altLang="en-US" sz="2400" dirty="0"/>
              <a:t>小獵犬號</a:t>
            </a:r>
            <a:r>
              <a:rPr lang="zh-TW" altLang="en-US" sz="2400" dirty="0" smtClean="0"/>
              <a:t>航行</a:t>
            </a:r>
            <a:r>
              <a:rPr lang="zh-TW" altLang="en-US" sz="2400" dirty="0"/>
              <a:t>，這艘船映射著世界的</a:t>
            </a:r>
            <a:r>
              <a:rPr lang="zh-TW" altLang="en-US" sz="2400" dirty="0" smtClean="0"/>
              <a:t>海岸線</a:t>
            </a:r>
            <a:endParaRPr lang="en-US" altLang="zh-TW" sz="2400" dirty="0" smtClean="0"/>
          </a:p>
          <a:p>
            <a:r>
              <a:rPr lang="zh-TW" altLang="en-US" sz="2400" dirty="0"/>
              <a:t>達爾文在不同的地方觀察到了不同的植物和</a:t>
            </a:r>
            <a:r>
              <a:rPr lang="zh-TW" altLang="en-US" sz="2400" dirty="0" smtClean="0"/>
              <a:t>動物</a:t>
            </a:r>
            <a:endParaRPr lang="zh-TW" altLang="en-US" sz="2400" dirty="0"/>
          </a:p>
          <a:p>
            <a:r>
              <a:rPr lang="zh-TW" altLang="en-US" sz="2400" dirty="0" smtClean="0"/>
              <a:t>這些觀察在顯然</a:t>
            </a:r>
            <a:r>
              <a:rPr lang="zh-TW" altLang="en-US" sz="2400" dirty="0"/>
              <a:t>在達爾文構築其對</a:t>
            </a:r>
            <a:r>
              <a:rPr lang="zh-TW" altLang="en-US" sz="2400" dirty="0" smtClean="0"/>
              <a:t>地球</a:t>
            </a:r>
            <a:r>
              <a:rPr lang="zh-TW" altLang="en-US" sz="2400" dirty="0"/>
              <a:t>上的生物特性之思維上扮演重要角色</a:t>
            </a:r>
          </a:p>
        </p:txBody>
      </p:sp>
      <p:sp>
        <p:nvSpPr>
          <p:cNvPr id="4" name="頁尾版面配置區 3"/>
          <p:cNvSpPr>
            <a:spLocks noGrp="1"/>
          </p:cNvSpPr>
          <p:nvPr>
            <p:ph type="ftr" sz="quarter" idx="11"/>
          </p:nvPr>
        </p:nvSpPr>
        <p:spPr/>
        <p:txBody>
          <a:bodyPr/>
          <a:lstStyle/>
          <a:p>
            <a:r>
              <a:rPr lang="zh-TW" altLang="en-US" smtClean="0"/>
              <a:t>普通生物學  </a:t>
            </a:r>
            <a:r>
              <a:rPr lang="en-US" altLang="zh-TW" smtClean="0"/>
              <a:t>Chapter 14 - </a:t>
            </a:r>
            <a:r>
              <a:rPr lang="zh-TW" altLang="en-US" smtClean="0"/>
              <a:t>演化與天擇 </a:t>
            </a:r>
            <a:endParaRPr lang="zh-TW" altLang="zh-TW" dirty="0"/>
          </a:p>
        </p:txBody>
      </p:sp>
      <p:sp>
        <p:nvSpPr>
          <p:cNvPr id="5" name="投影片編號版面配置區 4"/>
          <p:cNvSpPr>
            <a:spLocks noGrp="1"/>
          </p:cNvSpPr>
          <p:nvPr>
            <p:ph type="sldNum" sz="quarter" idx="12"/>
          </p:nvPr>
        </p:nvSpPr>
        <p:spPr/>
        <p:txBody>
          <a:bodyPr/>
          <a:lstStyle/>
          <a:p>
            <a:fld id="{C04386CD-F511-4EEB-A0ED-70801BDA50F0}" type="slidenum">
              <a:rPr lang="en-US" altLang="zh-TW" smtClean="0"/>
              <a:pPr/>
              <a:t>4</a:t>
            </a:fld>
            <a:endParaRPr lang="en-US" altLang="zh-TW"/>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3429000"/>
            <a:ext cx="6943471" cy="3322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矩形 5"/>
          <p:cNvSpPr/>
          <p:nvPr/>
        </p:nvSpPr>
        <p:spPr>
          <a:xfrm>
            <a:off x="251520" y="5733256"/>
            <a:ext cx="1656183" cy="646331"/>
          </a:xfrm>
          <a:prstGeom prst="rect">
            <a:avLst/>
          </a:prstGeom>
        </p:spPr>
        <p:txBody>
          <a:bodyPr wrap="square">
            <a:spAutoFit/>
          </a:bodyPr>
          <a:lstStyle/>
          <a:p>
            <a:r>
              <a:rPr lang="zh-TW" altLang="zh-TW" dirty="0"/>
              <a:t>小獵犬號</a:t>
            </a:r>
            <a:r>
              <a:rPr lang="zh-TW" altLang="zh-TW" dirty="0" smtClean="0"/>
              <a:t>的</a:t>
            </a:r>
            <a:r>
              <a:rPr lang="en-US" altLang="zh-TW" dirty="0" smtClean="0"/>
              <a:t>5</a:t>
            </a:r>
            <a:r>
              <a:rPr lang="zh-TW" altLang="zh-TW" dirty="0" smtClean="0"/>
              <a:t>年</a:t>
            </a:r>
            <a:r>
              <a:rPr lang="zh-TW" altLang="zh-TW" dirty="0"/>
              <a:t>航行旅程</a:t>
            </a:r>
            <a:endParaRPr lang="zh-TW" altLang="en-US" dirty="0"/>
          </a:p>
        </p:txBody>
      </p:sp>
    </p:spTree>
    <p:extLst>
      <p:ext uri="{BB962C8B-B14F-4D97-AF65-F5344CB8AC3E}">
        <p14:creationId xmlns:p14="http://schemas.microsoft.com/office/powerpoint/2010/main" val="37380085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z="2800" dirty="0"/>
              <a:t>圖 </a:t>
            </a:r>
            <a:r>
              <a:rPr lang="en-US" altLang="zh-TW" sz="2800" dirty="0"/>
              <a:t>14.19</a:t>
            </a:r>
            <a:r>
              <a:rPr lang="zh-TW" altLang="en-US" sz="2800" dirty="0"/>
              <a:t>　先驅者效應</a:t>
            </a:r>
          </a:p>
        </p:txBody>
      </p:sp>
      <p:sp>
        <p:nvSpPr>
          <p:cNvPr id="3" name="頁尾版面配置區 2"/>
          <p:cNvSpPr>
            <a:spLocks noGrp="1"/>
          </p:cNvSpPr>
          <p:nvPr>
            <p:ph type="ftr" sz="quarter" idx="11"/>
          </p:nvPr>
        </p:nvSpPr>
        <p:spPr/>
        <p:txBody>
          <a:bodyPr/>
          <a:lstStyle/>
          <a:p>
            <a:r>
              <a:rPr lang="zh-TW" altLang="en-US" smtClean="0"/>
              <a:t>普通生物學  </a:t>
            </a:r>
            <a:r>
              <a:rPr lang="en-US" altLang="zh-TW" smtClean="0"/>
              <a:t>Chapter 14 - </a:t>
            </a:r>
            <a:r>
              <a:rPr lang="zh-TW" altLang="en-US" smtClean="0"/>
              <a:t>演化與天擇 </a:t>
            </a:r>
            <a:endParaRPr lang="zh-TW" altLang="zh-TW"/>
          </a:p>
        </p:txBody>
      </p:sp>
      <p:sp>
        <p:nvSpPr>
          <p:cNvPr id="4" name="投影片編號版面配置區 3"/>
          <p:cNvSpPr>
            <a:spLocks noGrp="1"/>
          </p:cNvSpPr>
          <p:nvPr>
            <p:ph type="sldNum" sz="quarter" idx="12"/>
          </p:nvPr>
        </p:nvSpPr>
        <p:spPr/>
        <p:txBody>
          <a:bodyPr/>
          <a:lstStyle/>
          <a:p>
            <a:fld id="{6640B099-C29F-48AA-9EE1-94DFFD9F4D02}" type="slidenum">
              <a:rPr lang="en-US" altLang="zh-TW" smtClean="0"/>
              <a:pPr/>
              <a:t>40</a:t>
            </a:fld>
            <a:endParaRPr lang="en-US" altLang="zh-TW"/>
          </a:p>
        </p:txBody>
      </p:sp>
      <p:pic>
        <p:nvPicPr>
          <p:cNvPr id="5"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79712" y="1463451"/>
            <a:ext cx="3203411" cy="5295597"/>
          </a:xfrm>
          <a:prstGeom prst="rect">
            <a:avLst/>
          </a:prstGeom>
        </p:spPr>
      </p:pic>
      <p:sp>
        <p:nvSpPr>
          <p:cNvPr id="6" name="矩形 5"/>
          <p:cNvSpPr/>
          <p:nvPr/>
        </p:nvSpPr>
        <p:spPr>
          <a:xfrm>
            <a:off x="5292080" y="2708920"/>
            <a:ext cx="3528392" cy="2376264"/>
          </a:xfrm>
          <a:prstGeom prst="rect">
            <a:avLst/>
          </a:prstGeom>
        </p:spPr>
        <p:txBody>
          <a:bodyPr wrap="square">
            <a:spAutoFit/>
          </a:bodyPr>
          <a:lstStyle/>
          <a:p>
            <a:r>
              <a:rPr lang="zh-TW" altLang="en-US" dirty="0"/>
              <a:t>這個阿米希婦女抱著她的小孩，其患有埃利偉氏症候群 </a:t>
            </a:r>
            <a:r>
              <a:rPr lang="en-US" altLang="zh-TW" dirty="0"/>
              <a:t>(Ellis-van </a:t>
            </a:r>
            <a:r>
              <a:rPr lang="en-US" altLang="zh-TW" dirty="0" err="1" smtClean="0"/>
              <a:t>Creveld</a:t>
            </a:r>
            <a:r>
              <a:rPr lang="zh-TW" altLang="en-US" dirty="0" smtClean="0"/>
              <a:t> </a:t>
            </a:r>
            <a:r>
              <a:rPr lang="en-US" altLang="zh-TW" dirty="0" smtClean="0"/>
              <a:t>syndrome</a:t>
            </a:r>
            <a:r>
              <a:rPr lang="en-US" altLang="zh-TW" dirty="0"/>
              <a:t>)</a:t>
            </a:r>
            <a:r>
              <a:rPr lang="zh-TW" altLang="en-US" dirty="0"/>
              <a:t>。這種特殊的症候群包括四肢短、形如侏儒且多手指。這種病</a:t>
            </a:r>
            <a:r>
              <a:rPr lang="zh-TW" altLang="en-US" dirty="0" smtClean="0"/>
              <a:t>在阿</a:t>
            </a:r>
            <a:r>
              <a:rPr lang="zh-TW" altLang="en-US" dirty="0"/>
              <a:t>米希部落中，是由其在 </a:t>
            </a:r>
            <a:r>
              <a:rPr lang="en-US" altLang="zh-TW" dirty="0"/>
              <a:t>18 </a:t>
            </a:r>
            <a:r>
              <a:rPr lang="zh-TW" altLang="en-US" dirty="0"/>
              <a:t>世紀的先驅者引入的，並且至今仍持續存在</a:t>
            </a:r>
            <a:r>
              <a:rPr lang="zh-TW" altLang="en-US" dirty="0" smtClean="0"/>
              <a:t>，因為</a:t>
            </a:r>
            <a:r>
              <a:rPr lang="zh-TW" altLang="en-US" dirty="0"/>
              <a:t>生殖隔離的緣故。</a:t>
            </a:r>
          </a:p>
        </p:txBody>
      </p:sp>
    </p:spTree>
    <p:extLst>
      <p:ext uri="{BB962C8B-B14F-4D97-AF65-F5344CB8AC3E}">
        <p14:creationId xmlns:p14="http://schemas.microsoft.com/office/powerpoint/2010/main" val="39514155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sz="4000" dirty="0"/>
              <a:t>14.9</a:t>
            </a:r>
            <a:r>
              <a:rPr lang="zh-TW" altLang="en-US" sz="4000" dirty="0"/>
              <a:t>　</a:t>
            </a:r>
            <a:r>
              <a:rPr lang="zh-TW" altLang="en-US" sz="4000" dirty="0" smtClean="0">
                <a:latin typeface="DFHeiStd-W5"/>
                <a:ea typeface="DFHeiStd-W5"/>
              </a:rPr>
              <a:t>瓶頸</a:t>
            </a:r>
            <a:r>
              <a:rPr lang="zh-TW" altLang="en-US" sz="4000" dirty="0">
                <a:latin typeface="DFHeiStd-W5"/>
                <a:ea typeface="DFHeiStd-W5"/>
              </a:rPr>
              <a:t>效應</a:t>
            </a:r>
            <a:endParaRPr lang="zh-TW" altLang="en-US" dirty="0"/>
          </a:p>
        </p:txBody>
      </p:sp>
      <p:sp>
        <p:nvSpPr>
          <p:cNvPr id="3" name="內容版面配置區 2"/>
          <p:cNvSpPr>
            <a:spLocks noGrp="1"/>
          </p:cNvSpPr>
          <p:nvPr>
            <p:ph idx="1"/>
          </p:nvPr>
        </p:nvSpPr>
        <p:spPr/>
        <p:txBody>
          <a:bodyPr/>
          <a:lstStyle/>
          <a:p>
            <a:r>
              <a:rPr lang="zh-TW" altLang="en-US" dirty="0"/>
              <a:t>另一種形式的遺傳</a:t>
            </a:r>
            <a:r>
              <a:rPr lang="zh-TW" altLang="en-US" dirty="0" smtClean="0"/>
              <a:t>漂變</a:t>
            </a:r>
            <a:r>
              <a:rPr lang="zh-TW" altLang="en-US" dirty="0"/>
              <a:t>是</a:t>
            </a:r>
            <a:r>
              <a:rPr lang="zh-TW" altLang="en-US" dirty="0" smtClean="0"/>
              <a:t>由</a:t>
            </a:r>
            <a:r>
              <a:rPr lang="zh-TW" altLang="en-US" dirty="0"/>
              <a:t>族群數量偶爾</a:t>
            </a:r>
            <a:r>
              <a:rPr lang="zh-TW" altLang="en-US" dirty="0" smtClean="0"/>
              <a:t>也會</a:t>
            </a:r>
            <a:r>
              <a:rPr lang="zh-TW" altLang="en-US" dirty="0"/>
              <a:t>急遽</a:t>
            </a:r>
            <a:r>
              <a:rPr lang="zh-TW" altLang="en-US" dirty="0" smtClean="0"/>
              <a:t>下降</a:t>
            </a:r>
            <a:endParaRPr lang="en-US" altLang="zh-TW" dirty="0" smtClean="0"/>
          </a:p>
          <a:p>
            <a:pPr lvl="1"/>
            <a:r>
              <a:rPr lang="zh-TW" altLang="en-US" dirty="0"/>
              <a:t>這</a:t>
            </a:r>
            <a:r>
              <a:rPr lang="zh-TW" altLang="en-US" dirty="0" smtClean="0"/>
              <a:t>可能因</a:t>
            </a:r>
            <a:r>
              <a:rPr lang="zh-TW" altLang="en-US" dirty="0"/>
              <a:t>自洪水、乾旱、</a:t>
            </a:r>
            <a:r>
              <a:rPr lang="zh-TW" altLang="en-US" dirty="0" smtClean="0"/>
              <a:t>地震</a:t>
            </a:r>
            <a:r>
              <a:rPr lang="zh-TW" altLang="en-US" dirty="0"/>
              <a:t>以及其他自然因素或是環境中漸進的</a:t>
            </a:r>
            <a:r>
              <a:rPr lang="zh-TW" altLang="en-US" dirty="0" smtClean="0"/>
              <a:t>變化</a:t>
            </a:r>
            <a:r>
              <a:rPr lang="zh-TW" altLang="en-US" dirty="0"/>
              <a:t>，進而造成了遺傳變異上的侷限稱為</a:t>
            </a:r>
            <a:r>
              <a:rPr lang="zh-TW" altLang="en-US" b="1" dirty="0"/>
              <a:t>瓶頸效應</a:t>
            </a:r>
            <a:endParaRPr lang="en-US" altLang="zh-TW" b="1" dirty="0" smtClean="0"/>
          </a:p>
          <a:p>
            <a:pPr lvl="2"/>
            <a:r>
              <a:rPr lang="zh-TW" altLang="en-US" dirty="0" smtClean="0"/>
              <a:t>存活</a:t>
            </a:r>
            <a:r>
              <a:rPr lang="zh-TW" altLang="en-US" dirty="0"/>
              <a:t>的個體構成一個來自原始族群的</a:t>
            </a:r>
            <a:r>
              <a:rPr lang="zh-TW" altLang="en-US" dirty="0" smtClean="0"/>
              <a:t>逢機</a:t>
            </a:r>
            <a:r>
              <a:rPr lang="zh-TW" altLang="en-US" dirty="0"/>
              <a:t>遺傳</a:t>
            </a:r>
            <a:r>
              <a:rPr lang="zh-TW" altLang="en-US" dirty="0" smtClean="0"/>
              <a:t>樣本</a:t>
            </a:r>
            <a:endParaRPr lang="en-US" altLang="zh-TW" dirty="0" smtClean="0"/>
          </a:p>
          <a:p>
            <a:pPr lvl="2"/>
            <a:r>
              <a:rPr lang="zh-TW" altLang="en-US" dirty="0"/>
              <a:t>親代族群</a:t>
            </a:r>
            <a:r>
              <a:rPr lang="zh-TW" altLang="en-US" dirty="0" smtClean="0"/>
              <a:t>的</a:t>
            </a:r>
            <a:r>
              <a:rPr lang="zh-TW" altLang="en-US" dirty="0"/>
              <a:t>等位基因頻率僅反映存活和交配的</a:t>
            </a:r>
            <a:r>
              <a:rPr lang="zh-TW" altLang="en-US" dirty="0" smtClean="0"/>
              <a:t>個體</a:t>
            </a:r>
            <a:endParaRPr lang="zh-TW" altLang="en-US" dirty="0"/>
          </a:p>
          <a:p>
            <a:pPr marL="914400" lvl="2" indent="0">
              <a:buNone/>
            </a:pPr>
            <a:endParaRPr lang="zh-TW" altLang="en-US" dirty="0"/>
          </a:p>
        </p:txBody>
      </p:sp>
      <p:sp>
        <p:nvSpPr>
          <p:cNvPr id="4" name="頁尾版面配置區 3"/>
          <p:cNvSpPr>
            <a:spLocks noGrp="1"/>
          </p:cNvSpPr>
          <p:nvPr>
            <p:ph type="ftr" sz="quarter" idx="11"/>
          </p:nvPr>
        </p:nvSpPr>
        <p:spPr/>
        <p:txBody>
          <a:bodyPr/>
          <a:lstStyle/>
          <a:p>
            <a:r>
              <a:rPr lang="zh-TW" altLang="en-US" smtClean="0"/>
              <a:t>普通生物學  </a:t>
            </a:r>
            <a:r>
              <a:rPr lang="en-US" altLang="zh-TW" smtClean="0"/>
              <a:t>Chapter 14 - </a:t>
            </a:r>
            <a:r>
              <a:rPr lang="zh-TW" altLang="en-US" smtClean="0"/>
              <a:t>演化與天擇 </a:t>
            </a:r>
            <a:endParaRPr lang="zh-TW" altLang="zh-TW" dirty="0"/>
          </a:p>
        </p:txBody>
      </p:sp>
      <p:sp>
        <p:nvSpPr>
          <p:cNvPr id="5" name="投影片編號版面配置區 4"/>
          <p:cNvSpPr>
            <a:spLocks noGrp="1"/>
          </p:cNvSpPr>
          <p:nvPr>
            <p:ph type="sldNum" sz="quarter" idx="12"/>
          </p:nvPr>
        </p:nvSpPr>
        <p:spPr/>
        <p:txBody>
          <a:bodyPr/>
          <a:lstStyle/>
          <a:p>
            <a:fld id="{C04386CD-F511-4EEB-A0ED-70801BDA50F0}" type="slidenum">
              <a:rPr lang="en-US" altLang="zh-TW" smtClean="0"/>
              <a:pPr/>
              <a:t>41</a:t>
            </a:fld>
            <a:endParaRPr lang="en-US" altLang="zh-TW"/>
          </a:p>
        </p:txBody>
      </p:sp>
    </p:spTree>
    <p:extLst>
      <p:ext uri="{BB962C8B-B14F-4D97-AF65-F5344CB8AC3E}">
        <p14:creationId xmlns:p14="http://schemas.microsoft.com/office/powerpoint/2010/main" val="17839403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z="2800" dirty="0"/>
              <a:t>圖 </a:t>
            </a:r>
            <a:r>
              <a:rPr lang="en-US" altLang="zh-TW" sz="2800" dirty="0"/>
              <a:t>14.20</a:t>
            </a:r>
            <a:r>
              <a:rPr lang="zh-TW" altLang="en-US" sz="2800" dirty="0"/>
              <a:t>　遺傳漂變：瓶頸效應</a:t>
            </a:r>
          </a:p>
        </p:txBody>
      </p:sp>
      <p:sp>
        <p:nvSpPr>
          <p:cNvPr id="3" name="頁尾版面配置區 2"/>
          <p:cNvSpPr>
            <a:spLocks noGrp="1"/>
          </p:cNvSpPr>
          <p:nvPr>
            <p:ph type="ftr" sz="quarter" idx="11"/>
          </p:nvPr>
        </p:nvSpPr>
        <p:spPr/>
        <p:txBody>
          <a:bodyPr/>
          <a:lstStyle/>
          <a:p>
            <a:r>
              <a:rPr lang="zh-TW" altLang="en-US" smtClean="0"/>
              <a:t>普通生物學  </a:t>
            </a:r>
            <a:r>
              <a:rPr lang="en-US" altLang="zh-TW" smtClean="0"/>
              <a:t>Chapter 14 - </a:t>
            </a:r>
            <a:r>
              <a:rPr lang="zh-TW" altLang="en-US" smtClean="0"/>
              <a:t>演化與天擇 </a:t>
            </a:r>
            <a:endParaRPr lang="zh-TW" altLang="zh-TW"/>
          </a:p>
        </p:txBody>
      </p:sp>
      <p:sp>
        <p:nvSpPr>
          <p:cNvPr id="4" name="投影片編號版面配置區 3"/>
          <p:cNvSpPr>
            <a:spLocks noGrp="1"/>
          </p:cNvSpPr>
          <p:nvPr>
            <p:ph type="sldNum" sz="quarter" idx="12"/>
          </p:nvPr>
        </p:nvSpPr>
        <p:spPr/>
        <p:txBody>
          <a:bodyPr/>
          <a:lstStyle/>
          <a:p>
            <a:fld id="{6640B099-C29F-48AA-9EE1-94DFFD9F4D02}" type="slidenum">
              <a:rPr lang="en-US" altLang="zh-TW" smtClean="0"/>
              <a:pPr/>
              <a:t>42</a:t>
            </a:fld>
            <a:endParaRPr lang="en-US" altLang="zh-TW"/>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8682" y="1412776"/>
            <a:ext cx="6192688" cy="37093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360091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14.9</a:t>
            </a:r>
            <a:r>
              <a:rPr lang="zh-TW" altLang="en-US" dirty="0"/>
              <a:t>　</a:t>
            </a:r>
            <a:r>
              <a:rPr lang="zh-TW" altLang="en-US" dirty="0" smtClean="0"/>
              <a:t>遷徙</a:t>
            </a:r>
            <a:r>
              <a:rPr lang="zh-TW" altLang="en-US" dirty="0"/>
              <a:t>　</a:t>
            </a:r>
          </a:p>
        </p:txBody>
      </p:sp>
      <p:sp>
        <p:nvSpPr>
          <p:cNvPr id="3" name="內容版面配置區 2"/>
          <p:cNvSpPr>
            <a:spLocks noGrp="1"/>
          </p:cNvSpPr>
          <p:nvPr>
            <p:ph idx="1"/>
          </p:nvPr>
        </p:nvSpPr>
        <p:spPr>
          <a:xfrm>
            <a:off x="306388" y="1412776"/>
            <a:ext cx="5777780" cy="5184576"/>
          </a:xfrm>
        </p:spPr>
        <p:txBody>
          <a:bodyPr/>
          <a:lstStyle/>
          <a:p>
            <a:r>
              <a:rPr lang="zh-TW" altLang="en-US" dirty="0"/>
              <a:t>族群之間的</a:t>
            </a:r>
            <a:r>
              <a:rPr lang="zh-TW" altLang="en-US" dirty="0" smtClean="0"/>
              <a:t>個體</a:t>
            </a:r>
            <a:r>
              <a:rPr lang="zh-TW" altLang="en-US" dirty="0"/>
              <a:t>移動定義為</a:t>
            </a:r>
            <a:r>
              <a:rPr lang="zh-TW" altLang="en-US" dirty="0" smtClean="0"/>
              <a:t>遷徙</a:t>
            </a:r>
            <a:endParaRPr lang="en-US" altLang="zh-TW" dirty="0" smtClean="0"/>
          </a:p>
          <a:p>
            <a:pPr lvl="1"/>
            <a:r>
              <a:rPr lang="zh-TW" altLang="en-US" dirty="0"/>
              <a:t>遷徙的確可以改變</a:t>
            </a:r>
            <a:r>
              <a:rPr lang="zh-TW" altLang="en-US" dirty="0" smtClean="0"/>
              <a:t>族</a:t>
            </a:r>
            <a:r>
              <a:rPr lang="zh-TW" altLang="en-US" dirty="0"/>
              <a:t>的遺傳特性，並造成族群脫離哈溫</a:t>
            </a:r>
            <a:r>
              <a:rPr lang="zh-TW" altLang="en-US" dirty="0" smtClean="0"/>
              <a:t>平衡</a:t>
            </a:r>
            <a:endParaRPr lang="en-US" altLang="zh-TW" dirty="0" smtClean="0"/>
          </a:p>
          <a:p>
            <a:pPr lvl="2"/>
            <a:r>
              <a:rPr lang="zh-TW" altLang="en-US" dirty="0"/>
              <a:t>遷徙的作用程度</a:t>
            </a:r>
            <a:r>
              <a:rPr lang="zh-TW" altLang="en-US" dirty="0" smtClean="0"/>
              <a:t>高低</a:t>
            </a:r>
            <a:r>
              <a:rPr lang="zh-TW" altLang="en-US" dirty="0"/>
              <a:t>是根據兩個因素</a:t>
            </a:r>
            <a:r>
              <a:rPr lang="zh-TW" altLang="en-US" dirty="0" smtClean="0"/>
              <a:t>：</a:t>
            </a:r>
            <a:endParaRPr lang="en-US" altLang="zh-TW" dirty="0" smtClean="0"/>
          </a:p>
          <a:p>
            <a:pPr marL="1638300" lvl="2" indent="-476250">
              <a:buNone/>
            </a:pPr>
            <a:r>
              <a:rPr lang="en-US" altLang="zh-TW" dirty="0" smtClean="0"/>
              <a:t>(</a:t>
            </a:r>
            <a:r>
              <a:rPr lang="en-US" altLang="zh-TW" dirty="0"/>
              <a:t>1) </a:t>
            </a:r>
            <a:r>
              <a:rPr lang="zh-TW" altLang="en-US" dirty="0"/>
              <a:t>族群內遷徙的比例，</a:t>
            </a:r>
          </a:p>
          <a:p>
            <a:pPr marL="1638300" lvl="2" indent="-476250">
              <a:buNone/>
            </a:pPr>
            <a:r>
              <a:rPr lang="en-US" altLang="zh-TW" dirty="0" smtClean="0"/>
              <a:t>(</a:t>
            </a:r>
            <a:r>
              <a:rPr lang="en-US" altLang="zh-TW" dirty="0"/>
              <a:t>2) </a:t>
            </a:r>
            <a:r>
              <a:rPr lang="zh-TW" altLang="en-US" dirty="0"/>
              <a:t>原始族群與遷徙者之間的等位基因</a:t>
            </a:r>
            <a:r>
              <a:rPr lang="zh-TW" altLang="en-US" dirty="0" smtClean="0"/>
              <a:t>頻率</a:t>
            </a:r>
            <a:r>
              <a:rPr lang="zh-TW" altLang="en-US" dirty="0"/>
              <a:t>差異</a:t>
            </a:r>
          </a:p>
        </p:txBody>
      </p:sp>
      <p:sp>
        <p:nvSpPr>
          <p:cNvPr id="4" name="頁尾版面配置區 3"/>
          <p:cNvSpPr>
            <a:spLocks noGrp="1"/>
          </p:cNvSpPr>
          <p:nvPr>
            <p:ph type="ftr" sz="quarter" idx="11"/>
          </p:nvPr>
        </p:nvSpPr>
        <p:spPr/>
        <p:txBody>
          <a:bodyPr/>
          <a:lstStyle/>
          <a:p>
            <a:r>
              <a:rPr lang="zh-TW" altLang="en-US" smtClean="0"/>
              <a:t>普通生物學  </a:t>
            </a:r>
            <a:r>
              <a:rPr lang="en-US" altLang="zh-TW" smtClean="0"/>
              <a:t>Chapter 14 - </a:t>
            </a:r>
            <a:r>
              <a:rPr lang="zh-TW" altLang="en-US" smtClean="0"/>
              <a:t>演化與天擇 </a:t>
            </a:r>
            <a:endParaRPr lang="zh-TW" altLang="zh-TW" dirty="0"/>
          </a:p>
        </p:txBody>
      </p:sp>
      <p:sp>
        <p:nvSpPr>
          <p:cNvPr id="5" name="投影片編號版面配置區 4"/>
          <p:cNvSpPr>
            <a:spLocks noGrp="1"/>
          </p:cNvSpPr>
          <p:nvPr>
            <p:ph type="sldNum" sz="quarter" idx="12"/>
          </p:nvPr>
        </p:nvSpPr>
        <p:spPr/>
        <p:txBody>
          <a:bodyPr/>
          <a:lstStyle/>
          <a:p>
            <a:fld id="{C04386CD-F511-4EEB-A0ED-70801BDA50F0}" type="slidenum">
              <a:rPr lang="en-US" altLang="zh-TW" smtClean="0"/>
              <a:pPr/>
              <a:t>43</a:t>
            </a:fld>
            <a:endParaRPr lang="en-US" altLang="zh-TW"/>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8184" y="1268760"/>
            <a:ext cx="2609850" cy="3209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750504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14.9</a:t>
            </a:r>
            <a:r>
              <a:rPr lang="zh-TW" altLang="en-US" dirty="0"/>
              <a:t>　天</a:t>
            </a:r>
            <a:r>
              <a:rPr lang="zh-TW" altLang="en-US" dirty="0" smtClean="0"/>
              <a:t>擇</a:t>
            </a:r>
            <a:r>
              <a:rPr lang="zh-TW" altLang="en-US" dirty="0"/>
              <a:t>　</a:t>
            </a:r>
          </a:p>
        </p:txBody>
      </p:sp>
      <p:sp>
        <p:nvSpPr>
          <p:cNvPr id="3" name="內容版面配置區 2"/>
          <p:cNvSpPr>
            <a:spLocks noGrp="1"/>
          </p:cNvSpPr>
          <p:nvPr>
            <p:ph idx="1"/>
          </p:nvPr>
        </p:nvSpPr>
        <p:spPr>
          <a:xfrm>
            <a:off x="306388" y="1412776"/>
            <a:ext cx="5777780" cy="5184576"/>
          </a:xfrm>
        </p:spPr>
        <p:txBody>
          <a:bodyPr/>
          <a:lstStyle/>
          <a:p>
            <a:r>
              <a:rPr lang="zh-TW" altLang="en-US" dirty="0"/>
              <a:t>如同達爾文</a:t>
            </a:r>
            <a:r>
              <a:rPr lang="zh-TW" altLang="en-US" dirty="0" smtClean="0"/>
              <a:t>所說</a:t>
            </a:r>
            <a:r>
              <a:rPr lang="zh-TW" altLang="en-US" dirty="0"/>
              <a:t>，有些個體會比</a:t>
            </a:r>
            <a:r>
              <a:rPr lang="zh-TW" altLang="en-US" dirty="0" smtClean="0"/>
              <a:t>其他</a:t>
            </a:r>
            <a:r>
              <a:rPr lang="zh-TW" altLang="en-US" dirty="0"/>
              <a:t>者產生較多子代</a:t>
            </a:r>
            <a:r>
              <a:rPr lang="zh-TW" altLang="en-US" dirty="0" smtClean="0"/>
              <a:t>，這過程</a:t>
            </a:r>
            <a:r>
              <a:rPr lang="zh-TW" altLang="en-US" dirty="0"/>
              <a:t>的結果稱為</a:t>
            </a:r>
            <a:r>
              <a:rPr lang="zh-TW" altLang="en-US" dirty="0" smtClean="0"/>
              <a:t>選擇</a:t>
            </a:r>
            <a:endParaRPr lang="en-US" altLang="zh-TW" dirty="0" smtClean="0"/>
          </a:p>
          <a:p>
            <a:pPr lvl="1"/>
            <a:r>
              <a:rPr lang="zh-TW" altLang="en-US" dirty="0"/>
              <a:t>人</a:t>
            </a:r>
            <a:r>
              <a:rPr lang="zh-TW" altLang="en-US" dirty="0" smtClean="0"/>
              <a:t>擇是</a:t>
            </a:r>
            <a:r>
              <a:rPr lang="zh-TW" altLang="en-US" dirty="0"/>
              <a:t>指由</a:t>
            </a:r>
            <a:r>
              <a:rPr lang="zh-TW" altLang="en-US" dirty="0" smtClean="0"/>
              <a:t>繁殖者</a:t>
            </a:r>
            <a:r>
              <a:rPr lang="zh-TW" altLang="en-US" dirty="0"/>
              <a:t>挑選其想要的</a:t>
            </a:r>
            <a:r>
              <a:rPr lang="zh-TW" altLang="en-US" dirty="0" smtClean="0"/>
              <a:t>特徵</a:t>
            </a:r>
            <a:endParaRPr lang="en-US" altLang="zh-TW" dirty="0" smtClean="0"/>
          </a:p>
          <a:p>
            <a:pPr lvl="1"/>
            <a:r>
              <a:rPr lang="zh-TW" altLang="en-US" dirty="0"/>
              <a:t>天擇中，在自然情況下，決定族群中的</a:t>
            </a:r>
            <a:r>
              <a:rPr lang="zh-TW" altLang="en-US" dirty="0" smtClean="0"/>
              <a:t>哪種</a:t>
            </a:r>
            <a:r>
              <a:rPr lang="zh-TW" altLang="en-US" dirty="0"/>
              <a:t>個體是最適應</a:t>
            </a:r>
            <a:r>
              <a:rPr lang="zh-TW" altLang="en-US" dirty="0" smtClean="0"/>
              <a:t>者</a:t>
            </a:r>
            <a:endParaRPr lang="en-US" altLang="zh-TW" dirty="0" smtClean="0"/>
          </a:p>
          <a:p>
            <a:pPr lvl="1"/>
            <a:r>
              <a:rPr lang="zh-TW" altLang="en-US" dirty="0"/>
              <a:t>天擇有三種</a:t>
            </a:r>
            <a:r>
              <a:rPr lang="zh-TW" altLang="en-US" dirty="0" smtClean="0"/>
              <a:t>類型</a:t>
            </a:r>
            <a:endParaRPr lang="zh-TW" altLang="en-US" dirty="0"/>
          </a:p>
        </p:txBody>
      </p:sp>
      <p:sp>
        <p:nvSpPr>
          <p:cNvPr id="4" name="頁尾版面配置區 3"/>
          <p:cNvSpPr>
            <a:spLocks noGrp="1"/>
          </p:cNvSpPr>
          <p:nvPr>
            <p:ph type="ftr" sz="quarter" idx="11"/>
          </p:nvPr>
        </p:nvSpPr>
        <p:spPr/>
        <p:txBody>
          <a:bodyPr/>
          <a:lstStyle/>
          <a:p>
            <a:r>
              <a:rPr lang="zh-TW" altLang="en-US" smtClean="0"/>
              <a:t>普通生物學  </a:t>
            </a:r>
            <a:r>
              <a:rPr lang="en-US" altLang="zh-TW" smtClean="0"/>
              <a:t>Chapter 14 - </a:t>
            </a:r>
            <a:r>
              <a:rPr lang="zh-TW" altLang="en-US" smtClean="0"/>
              <a:t>演化與天擇 </a:t>
            </a:r>
            <a:endParaRPr lang="zh-TW" altLang="zh-TW" dirty="0"/>
          </a:p>
        </p:txBody>
      </p:sp>
      <p:sp>
        <p:nvSpPr>
          <p:cNvPr id="5" name="投影片編號版面配置區 4"/>
          <p:cNvSpPr>
            <a:spLocks noGrp="1"/>
          </p:cNvSpPr>
          <p:nvPr>
            <p:ph type="sldNum" sz="quarter" idx="12"/>
          </p:nvPr>
        </p:nvSpPr>
        <p:spPr/>
        <p:txBody>
          <a:bodyPr/>
          <a:lstStyle/>
          <a:p>
            <a:fld id="{C04386CD-F511-4EEB-A0ED-70801BDA50F0}" type="slidenum">
              <a:rPr lang="en-US" altLang="zh-TW" smtClean="0"/>
              <a:pPr/>
              <a:t>44</a:t>
            </a:fld>
            <a:endParaRPr lang="en-US" altLang="zh-TW"/>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6611" y="1556792"/>
            <a:ext cx="2638425" cy="3238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750504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z="2800" dirty="0"/>
              <a:t>圖 </a:t>
            </a:r>
            <a:r>
              <a:rPr lang="en-US" altLang="zh-TW" sz="2800" dirty="0"/>
              <a:t>14.21</a:t>
            </a:r>
            <a:r>
              <a:rPr lang="zh-TW" altLang="en-US" sz="2800" dirty="0"/>
              <a:t>　老鼠體色的選擇</a:t>
            </a:r>
          </a:p>
        </p:txBody>
      </p:sp>
      <p:sp>
        <p:nvSpPr>
          <p:cNvPr id="3" name="頁尾版面配置區 2"/>
          <p:cNvSpPr>
            <a:spLocks noGrp="1"/>
          </p:cNvSpPr>
          <p:nvPr>
            <p:ph type="ftr" sz="quarter" idx="11"/>
          </p:nvPr>
        </p:nvSpPr>
        <p:spPr/>
        <p:txBody>
          <a:bodyPr/>
          <a:lstStyle/>
          <a:p>
            <a:r>
              <a:rPr lang="zh-TW" altLang="en-US" smtClean="0"/>
              <a:t>普通生物學  </a:t>
            </a:r>
            <a:r>
              <a:rPr lang="en-US" altLang="zh-TW" smtClean="0"/>
              <a:t>Chapter 14 - </a:t>
            </a:r>
            <a:r>
              <a:rPr lang="zh-TW" altLang="en-US" smtClean="0"/>
              <a:t>演化與天擇 </a:t>
            </a:r>
            <a:endParaRPr lang="zh-TW" altLang="zh-TW"/>
          </a:p>
        </p:txBody>
      </p:sp>
      <p:sp>
        <p:nvSpPr>
          <p:cNvPr id="4" name="投影片編號版面配置區 3"/>
          <p:cNvSpPr>
            <a:spLocks noGrp="1"/>
          </p:cNvSpPr>
          <p:nvPr>
            <p:ph type="sldNum" sz="quarter" idx="12"/>
          </p:nvPr>
        </p:nvSpPr>
        <p:spPr/>
        <p:txBody>
          <a:bodyPr/>
          <a:lstStyle/>
          <a:p>
            <a:fld id="{6640B099-C29F-48AA-9EE1-94DFFD9F4D02}" type="slidenum">
              <a:rPr lang="en-US" altLang="zh-TW" smtClean="0"/>
              <a:pPr/>
              <a:t>45</a:t>
            </a:fld>
            <a:endParaRPr lang="en-US" altLang="zh-TW"/>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2513" y="1268760"/>
            <a:ext cx="7038975" cy="4905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18516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三種</a:t>
            </a:r>
            <a:r>
              <a:rPr lang="zh-TW" altLang="en-US" dirty="0" smtClean="0"/>
              <a:t>天擇類型</a:t>
            </a:r>
            <a:endParaRPr lang="zh-TW" altLang="en-US" dirty="0"/>
          </a:p>
        </p:txBody>
      </p:sp>
      <p:sp>
        <p:nvSpPr>
          <p:cNvPr id="3" name="頁尾版面配置區 2"/>
          <p:cNvSpPr>
            <a:spLocks noGrp="1"/>
          </p:cNvSpPr>
          <p:nvPr>
            <p:ph type="ftr" sz="quarter" idx="11"/>
          </p:nvPr>
        </p:nvSpPr>
        <p:spPr/>
        <p:txBody>
          <a:bodyPr/>
          <a:lstStyle/>
          <a:p>
            <a:r>
              <a:rPr lang="zh-TW" altLang="en-US" smtClean="0"/>
              <a:t>普通生物學  </a:t>
            </a:r>
            <a:r>
              <a:rPr lang="en-US" altLang="zh-TW" smtClean="0"/>
              <a:t>Chapter 14 - </a:t>
            </a:r>
            <a:r>
              <a:rPr lang="zh-TW" altLang="en-US" smtClean="0"/>
              <a:t>演化與天擇 </a:t>
            </a:r>
            <a:endParaRPr lang="zh-TW" altLang="zh-TW"/>
          </a:p>
        </p:txBody>
      </p:sp>
      <p:sp>
        <p:nvSpPr>
          <p:cNvPr id="4" name="投影片編號版面配置區 3"/>
          <p:cNvSpPr>
            <a:spLocks noGrp="1"/>
          </p:cNvSpPr>
          <p:nvPr>
            <p:ph type="sldNum" sz="quarter" idx="12"/>
          </p:nvPr>
        </p:nvSpPr>
        <p:spPr/>
        <p:txBody>
          <a:bodyPr/>
          <a:lstStyle/>
          <a:p>
            <a:fld id="{6640B099-C29F-48AA-9EE1-94DFFD9F4D02}" type="slidenum">
              <a:rPr lang="en-US" altLang="zh-TW" smtClean="0"/>
              <a:pPr/>
              <a:t>46</a:t>
            </a:fld>
            <a:endParaRPr lang="en-US" altLang="zh-TW"/>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412776"/>
            <a:ext cx="2826919" cy="4270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848" y="1406426"/>
            <a:ext cx="2810258" cy="42764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176" y="1417712"/>
            <a:ext cx="2810258" cy="4282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415121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14.9</a:t>
            </a:r>
            <a:r>
              <a:rPr lang="zh-TW" altLang="en-US" dirty="0"/>
              <a:t>　</a:t>
            </a:r>
            <a:r>
              <a:rPr lang="zh-TW" altLang="en-US" dirty="0" smtClean="0"/>
              <a:t>穩定性</a:t>
            </a:r>
            <a:r>
              <a:rPr lang="zh-TW" altLang="en-US" dirty="0"/>
              <a:t>天擇</a:t>
            </a:r>
          </a:p>
        </p:txBody>
      </p:sp>
      <p:sp>
        <p:nvSpPr>
          <p:cNvPr id="3" name="內容版面配置區 2"/>
          <p:cNvSpPr>
            <a:spLocks noGrp="1"/>
          </p:cNvSpPr>
          <p:nvPr>
            <p:ph idx="1"/>
          </p:nvPr>
        </p:nvSpPr>
        <p:spPr/>
        <p:txBody>
          <a:bodyPr/>
          <a:lstStyle/>
          <a:p>
            <a:r>
              <a:rPr lang="zh-TW" altLang="en-US" dirty="0" smtClean="0"/>
              <a:t>當天擇作用在排除分布在表現型兩極端者，此稱為</a:t>
            </a:r>
            <a:r>
              <a:rPr lang="zh-TW" altLang="en-US" b="1" dirty="0" smtClean="0"/>
              <a:t>穩定性天擇</a:t>
            </a:r>
            <a:endParaRPr lang="en-US" altLang="zh-TW" b="1" dirty="0" smtClean="0"/>
          </a:p>
          <a:p>
            <a:pPr lvl="1"/>
            <a:r>
              <a:rPr lang="zh-TW" altLang="en-US" dirty="0" smtClean="0"/>
              <a:t>結果導致已經</a:t>
            </a:r>
            <a:r>
              <a:rPr lang="zh-TW" altLang="en-US" dirty="0"/>
              <a:t>是</a:t>
            </a:r>
            <a:r>
              <a:rPr lang="zh-TW" altLang="en-US" dirty="0" smtClean="0"/>
              <a:t>最</a:t>
            </a:r>
            <a:r>
              <a:rPr lang="en-US" altLang="zh-TW" dirty="0" smtClean="0"/>
              <a:t/>
            </a:r>
            <a:br>
              <a:rPr lang="en-US" altLang="zh-TW" dirty="0" smtClean="0"/>
            </a:br>
            <a:r>
              <a:rPr lang="zh-TW" altLang="en-US" dirty="0" smtClean="0"/>
              <a:t>常見</a:t>
            </a:r>
            <a:r>
              <a:rPr lang="zh-TW" altLang="en-US" dirty="0"/>
              <a:t>的中間表現</a:t>
            </a:r>
            <a:r>
              <a:rPr lang="zh-TW" altLang="en-US" dirty="0" smtClean="0"/>
              <a:t>型</a:t>
            </a:r>
            <a:r>
              <a:rPr lang="en-US" altLang="zh-TW" dirty="0" smtClean="0"/>
              <a:t/>
            </a:r>
            <a:br>
              <a:rPr lang="en-US" altLang="zh-TW" dirty="0" smtClean="0"/>
            </a:br>
            <a:r>
              <a:rPr lang="zh-TW" altLang="en-US" dirty="0" smtClean="0"/>
              <a:t>之頻率增加</a:t>
            </a:r>
            <a:endParaRPr lang="en-US" altLang="zh-TW" dirty="0" smtClean="0"/>
          </a:p>
          <a:p>
            <a:pPr lvl="1"/>
            <a:r>
              <a:rPr lang="zh-TW" altLang="en-US" dirty="0"/>
              <a:t>例如人類的嬰兒</a:t>
            </a:r>
            <a:r>
              <a:rPr lang="zh-TW" altLang="en-US" dirty="0" smtClean="0"/>
              <a:t>，</a:t>
            </a:r>
            <a:r>
              <a:rPr lang="en-US" altLang="zh-TW" dirty="0" smtClean="0"/>
              <a:t/>
            </a:r>
            <a:br>
              <a:rPr lang="en-US" altLang="zh-TW" dirty="0" smtClean="0"/>
            </a:br>
            <a:r>
              <a:rPr lang="zh-TW" altLang="en-US" dirty="0" smtClean="0"/>
              <a:t>出生</a:t>
            </a:r>
            <a:r>
              <a:rPr lang="zh-TW" altLang="en-US" dirty="0"/>
              <a:t>時的重量在</a:t>
            </a:r>
            <a:r>
              <a:rPr lang="zh-TW" altLang="en-US" dirty="0" smtClean="0"/>
              <a:t>中</a:t>
            </a:r>
            <a:r>
              <a:rPr lang="en-US" altLang="zh-TW" dirty="0" smtClean="0"/>
              <a:t/>
            </a:r>
            <a:br>
              <a:rPr lang="en-US" altLang="zh-TW" dirty="0" smtClean="0"/>
            </a:br>
            <a:r>
              <a:rPr lang="zh-TW" altLang="en-US" dirty="0" smtClean="0"/>
              <a:t>間值者</a:t>
            </a:r>
            <a:r>
              <a:rPr lang="zh-TW" altLang="en-US" dirty="0"/>
              <a:t>有較高的</a:t>
            </a:r>
            <a:r>
              <a:rPr lang="zh-TW" altLang="en-US" dirty="0" smtClean="0"/>
              <a:t>存</a:t>
            </a:r>
            <a:r>
              <a:rPr lang="en-US" altLang="zh-TW" dirty="0" smtClean="0"/>
              <a:t/>
            </a:r>
            <a:br>
              <a:rPr lang="en-US" altLang="zh-TW" dirty="0" smtClean="0"/>
            </a:br>
            <a:r>
              <a:rPr lang="zh-TW" altLang="en-US" dirty="0" smtClean="0"/>
              <a:t>活</a:t>
            </a:r>
            <a:r>
              <a:rPr lang="zh-TW" altLang="en-US" dirty="0"/>
              <a:t>率</a:t>
            </a:r>
          </a:p>
        </p:txBody>
      </p:sp>
      <p:sp>
        <p:nvSpPr>
          <p:cNvPr id="4" name="頁尾版面配置區 3"/>
          <p:cNvSpPr>
            <a:spLocks noGrp="1"/>
          </p:cNvSpPr>
          <p:nvPr>
            <p:ph type="ftr" sz="quarter" idx="11"/>
          </p:nvPr>
        </p:nvSpPr>
        <p:spPr/>
        <p:txBody>
          <a:bodyPr/>
          <a:lstStyle/>
          <a:p>
            <a:r>
              <a:rPr lang="zh-TW" altLang="en-US" smtClean="0"/>
              <a:t>普通生物學  </a:t>
            </a:r>
            <a:r>
              <a:rPr lang="en-US" altLang="zh-TW" smtClean="0"/>
              <a:t>Chapter 14 - </a:t>
            </a:r>
            <a:r>
              <a:rPr lang="zh-TW" altLang="en-US" smtClean="0"/>
              <a:t>演化與天擇 </a:t>
            </a:r>
            <a:endParaRPr lang="zh-TW" altLang="zh-TW" dirty="0"/>
          </a:p>
        </p:txBody>
      </p:sp>
      <p:sp>
        <p:nvSpPr>
          <p:cNvPr id="5" name="投影片編號版面配置區 4"/>
          <p:cNvSpPr>
            <a:spLocks noGrp="1"/>
          </p:cNvSpPr>
          <p:nvPr>
            <p:ph type="sldNum" sz="quarter" idx="12"/>
          </p:nvPr>
        </p:nvSpPr>
        <p:spPr/>
        <p:txBody>
          <a:bodyPr/>
          <a:lstStyle/>
          <a:p>
            <a:fld id="{C04386CD-F511-4EEB-A0ED-70801BDA50F0}" type="slidenum">
              <a:rPr lang="en-US" altLang="zh-TW" smtClean="0"/>
              <a:pPr/>
              <a:t>47</a:t>
            </a:fld>
            <a:endParaRPr lang="en-US" altLang="zh-TW"/>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7165" y="2276872"/>
            <a:ext cx="4610100" cy="3819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124141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14.9</a:t>
            </a:r>
            <a:r>
              <a:rPr lang="zh-TW" altLang="en-US" dirty="0"/>
              <a:t>　</a:t>
            </a:r>
            <a:r>
              <a:rPr lang="zh-TW" altLang="en-US" dirty="0" smtClean="0"/>
              <a:t>分歧</a:t>
            </a:r>
            <a:r>
              <a:rPr lang="zh-TW" altLang="en-US" dirty="0"/>
              <a:t>性天擇</a:t>
            </a:r>
          </a:p>
        </p:txBody>
      </p:sp>
      <p:sp>
        <p:nvSpPr>
          <p:cNvPr id="5" name="內容版面配置區 4"/>
          <p:cNvSpPr>
            <a:spLocks noGrp="1"/>
          </p:cNvSpPr>
          <p:nvPr>
            <p:ph idx="1"/>
          </p:nvPr>
        </p:nvSpPr>
        <p:spPr>
          <a:xfrm>
            <a:off x="306388" y="1412776"/>
            <a:ext cx="8534400" cy="3024336"/>
          </a:xfrm>
        </p:spPr>
        <p:txBody>
          <a:bodyPr/>
          <a:lstStyle/>
          <a:p>
            <a:r>
              <a:rPr lang="zh-TW" altLang="en-US" b="1" dirty="0"/>
              <a:t>分歧性</a:t>
            </a:r>
            <a:r>
              <a:rPr lang="zh-TW" altLang="en-US" b="1" dirty="0" smtClean="0"/>
              <a:t>天擇</a:t>
            </a:r>
            <a:r>
              <a:rPr lang="zh-TW" altLang="en-US" dirty="0" smtClean="0"/>
              <a:t>：使得</a:t>
            </a:r>
            <a:r>
              <a:rPr lang="zh-TW" altLang="en-US" dirty="0"/>
              <a:t>兩種更極端的表現型在族群中</a:t>
            </a:r>
            <a:r>
              <a:rPr lang="zh-TW" altLang="en-US" dirty="0" smtClean="0"/>
              <a:t>變得更常見</a:t>
            </a:r>
            <a:endParaRPr lang="en-US" altLang="zh-TW" dirty="0" smtClean="0"/>
          </a:p>
          <a:p>
            <a:pPr lvl="1"/>
            <a:r>
              <a:rPr lang="zh-TW" altLang="en-US" dirty="0"/>
              <a:t>作用在排除中間</a:t>
            </a:r>
            <a:r>
              <a:rPr lang="zh-TW" altLang="en-US" dirty="0" smtClean="0"/>
              <a:t>型</a:t>
            </a:r>
            <a:endParaRPr lang="en-US" altLang="zh-TW" dirty="0" smtClean="0"/>
          </a:p>
          <a:p>
            <a:pPr lvl="1"/>
            <a:r>
              <a:rPr lang="zh-TW" altLang="en-US" dirty="0"/>
              <a:t>一個清楚的例子是非洲黑腹裂籽</a:t>
            </a:r>
            <a:r>
              <a:rPr lang="zh-TW" altLang="en-US" dirty="0" smtClean="0"/>
              <a:t>雀，</a:t>
            </a:r>
            <a:r>
              <a:rPr lang="zh-TW" altLang="en-US" dirty="0"/>
              <a:t>這些鳥以種子為食</a:t>
            </a:r>
            <a:r>
              <a:rPr lang="zh-TW" altLang="en-US" dirty="0" smtClean="0"/>
              <a:t>，而</a:t>
            </a:r>
            <a:r>
              <a:rPr lang="zh-TW" altLang="en-US" dirty="0"/>
              <a:t>可食用的種子大小歸為兩類：大型與</a:t>
            </a:r>
            <a:r>
              <a:rPr lang="zh-TW" altLang="en-US" dirty="0" smtClean="0"/>
              <a:t>小型</a:t>
            </a:r>
            <a:endParaRPr lang="zh-TW" altLang="en-US" dirty="0"/>
          </a:p>
        </p:txBody>
      </p:sp>
      <p:sp>
        <p:nvSpPr>
          <p:cNvPr id="3" name="頁尾版面配置區 2"/>
          <p:cNvSpPr>
            <a:spLocks noGrp="1"/>
          </p:cNvSpPr>
          <p:nvPr>
            <p:ph type="ftr" sz="quarter" idx="11"/>
          </p:nvPr>
        </p:nvSpPr>
        <p:spPr/>
        <p:txBody>
          <a:bodyPr/>
          <a:lstStyle/>
          <a:p>
            <a:r>
              <a:rPr lang="zh-TW" altLang="en-US" smtClean="0"/>
              <a:t>普通生物學  </a:t>
            </a:r>
            <a:r>
              <a:rPr lang="en-US" altLang="zh-TW" smtClean="0"/>
              <a:t>Chapter 14 - </a:t>
            </a:r>
            <a:r>
              <a:rPr lang="zh-TW" altLang="en-US" smtClean="0"/>
              <a:t>演化與天擇 </a:t>
            </a:r>
            <a:endParaRPr lang="zh-TW" altLang="zh-TW"/>
          </a:p>
        </p:txBody>
      </p:sp>
      <p:sp>
        <p:nvSpPr>
          <p:cNvPr id="4" name="投影片編號版面配置區 3"/>
          <p:cNvSpPr>
            <a:spLocks noGrp="1"/>
          </p:cNvSpPr>
          <p:nvPr>
            <p:ph type="sldNum" sz="quarter" idx="12"/>
          </p:nvPr>
        </p:nvSpPr>
        <p:spPr/>
        <p:txBody>
          <a:bodyPr/>
          <a:lstStyle/>
          <a:p>
            <a:fld id="{6640B099-C29F-48AA-9EE1-94DFFD9F4D02}" type="slidenum">
              <a:rPr lang="en-US" altLang="zh-TW" smtClean="0"/>
              <a:pPr/>
              <a:t>48</a:t>
            </a:fld>
            <a:endParaRPr lang="en-US" altLang="zh-TW"/>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4221088"/>
            <a:ext cx="5267325" cy="2171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23354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14.9</a:t>
            </a:r>
            <a:r>
              <a:rPr lang="zh-TW" altLang="en-US" dirty="0"/>
              <a:t>　</a:t>
            </a:r>
            <a:r>
              <a:rPr lang="zh-TW" altLang="en-US" dirty="0" smtClean="0"/>
              <a:t>方向</a:t>
            </a:r>
            <a:r>
              <a:rPr lang="zh-TW" altLang="en-US" dirty="0"/>
              <a:t>性天</a:t>
            </a:r>
            <a:r>
              <a:rPr lang="zh-TW" altLang="en-US" dirty="0" smtClean="0"/>
              <a:t>擇</a:t>
            </a:r>
            <a:endParaRPr lang="zh-TW" altLang="en-US" dirty="0"/>
          </a:p>
        </p:txBody>
      </p:sp>
      <p:sp>
        <p:nvSpPr>
          <p:cNvPr id="3" name="內容版面配置區 2"/>
          <p:cNvSpPr>
            <a:spLocks noGrp="1"/>
          </p:cNvSpPr>
          <p:nvPr>
            <p:ph idx="1"/>
          </p:nvPr>
        </p:nvSpPr>
        <p:spPr>
          <a:xfrm>
            <a:off x="306388" y="1412775"/>
            <a:ext cx="8534400" cy="3626519"/>
          </a:xfrm>
        </p:spPr>
        <p:txBody>
          <a:bodyPr/>
          <a:lstStyle/>
          <a:p>
            <a:r>
              <a:rPr lang="zh-TW" altLang="en-US" dirty="0"/>
              <a:t>天擇作用在排除表現</a:t>
            </a:r>
            <a:r>
              <a:rPr lang="zh-TW" altLang="en-US" dirty="0" smtClean="0"/>
              <a:t>型分布</a:t>
            </a:r>
            <a:r>
              <a:rPr lang="zh-TW" altLang="en-US" dirty="0"/>
              <a:t>中的一個極端，結果使得另一極端的</a:t>
            </a:r>
            <a:r>
              <a:rPr lang="zh-TW" altLang="en-US" dirty="0" smtClean="0"/>
              <a:t>表現型</a:t>
            </a:r>
            <a:r>
              <a:rPr lang="zh-TW" altLang="en-US" dirty="0"/>
              <a:t>在族群中變得更常見，這種天擇稱為</a:t>
            </a:r>
            <a:r>
              <a:rPr lang="zh-TW" altLang="en-US" b="1" dirty="0"/>
              <a:t>方向</a:t>
            </a:r>
            <a:r>
              <a:rPr lang="zh-TW" altLang="en-US" b="1" dirty="0" smtClean="0"/>
              <a:t>性天擇</a:t>
            </a:r>
            <a:endParaRPr lang="en-US" altLang="zh-TW" b="1" dirty="0" smtClean="0"/>
          </a:p>
          <a:p>
            <a:pPr lvl="1"/>
            <a:r>
              <a:rPr lang="zh-TW" altLang="en-US" dirty="0"/>
              <a:t>例如，</a:t>
            </a:r>
            <a:r>
              <a:rPr lang="zh-TW" altLang="en-US" dirty="0" smtClean="0"/>
              <a:t>在果蠅中</a:t>
            </a:r>
            <a:r>
              <a:rPr lang="zh-TW" altLang="en-US" dirty="0"/>
              <a:t>被移除，只有遠離光</a:t>
            </a:r>
            <a:r>
              <a:rPr lang="zh-TW" altLang="en-US" dirty="0" smtClean="0"/>
              <a:t>者能</a:t>
            </a:r>
            <a:r>
              <a:rPr lang="zh-TW" altLang="en-US" dirty="0"/>
              <a:t>成為下一子代的親代</a:t>
            </a:r>
            <a:r>
              <a:rPr lang="zh-TW" altLang="en-US" dirty="0" smtClean="0"/>
              <a:t>。</a:t>
            </a:r>
            <a:r>
              <a:rPr lang="en-US" altLang="zh-TW" dirty="0" smtClean="0"/>
              <a:t/>
            </a:r>
            <a:br>
              <a:rPr lang="en-US" altLang="zh-TW" dirty="0" smtClean="0"/>
            </a:br>
            <a:r>
              <a:rPr lang="zh-TW" altLang="en-US" dirty="0" smtClean="0"/>
              <a:t>在 </a:t>
            </a:r>
            <a:r>
              <a:rPr lang="en-US" altLang="zh-TW" dirty="0"/>
              <a:t>20 </a:t>
            </a:r>
            <a:r>
              <a:rPr lang="zh-TW" altLang="en-US" dirty="0"/>
              <a:t>世代的</a:t>
            </a:r>
            <a:r>
              <a:rPr lang="zh-TW" altLang="en-US" dirty="0" smtClean="0"/>
              <a:t>選</a:t>
            </a:r>
            <a:r>
              <a:rPr lang="en-US" altLang="zh-TW" dirty="0" smtClean="0"/>
              <a:t/>
            </a:r>
            <a:br>
              <a:rPr lang="en-US" altLang="zh-TW" dirty="0" smtClean="0"/>
            </a:br>
            <a:r>
              <a:rPr lang="zh-TW" altLang="en-US" dirty="0" smtClean="0"/>
              <a:t>擇交配</a:t>
            </a:r>
            <a:r>
              <a:rPr lang="zh-TW" altLang="en-US" dirty="0"/>
              <a:t>之後，</a:t>
            </a:r>
            <a:r>
              <a:rPr lang="zh-TW" altLang="en-US" dirty="0" smtClean="0"/>
              <a:t>向</a:t>
            </a:r>
            <a:r>
              <a:rPr lang="en-US" altLang="zh-TW" dirty="0" smtClean="0"/>
              <a:t/>
            </a:r>
            <a:br>
              <a:rPr lang="en-US" altLang="zh-TW" dirty="0" smtClean="0"/>
            </a:br>
            <a:r>
              <a:rPr lang="zh-TW" altLang="en-US" dirty="0" smtClean="0"/>
              <a:t>光</a:t>
            </a:r>
            <a:r>
              <a:rPr lang="zh-TW" altLang="en-US" dirty="0"/>
              <a:t>移動的果蠅</a:t>
            </a:r>
            <a:r>
              <a:rPr lang="zh-TW" altLang="en-US" dirty="0" smtClean="0"/>
              <a:t>在</a:t>
            </a:r>
            <a:r>
              <a:rPr lang="en-US" altLang="zh-TW" dirty="0" smtClean="0"/>
              <a:t/>
            </a:r>
            <a:br>
              <a:rPr lang="en-US" altLang="zh-TW" dirty="0" smtClean="0"/>
            </a:br>
            <a:r>
              <a:rPr lang="zh-TW" altLang="en-US" dirty="0" smtClean="0"/>
              <a:t>族群</a:t>
            </a:r>
            <a:r>
              <a:rPr lang="zh-TW" altLang="en-US" dirty="0"/>
              <a:t>中的頻率</a:t>
            </a:r>
            <a:r>
              <a:rPr lang="zh-TW" altLang="en-US" dirty="0" smtClean="0"/>
              <a:t>變</a:t>
            </a:r>
            <a:r>
              <a:rPr lang="en-US" altLang="zh-TW" dirty="0" smtClean="0"/>
              <a:t/>
            </a:r>
            <a:br>
              <a:rPr lang="en-US" altLang="zh-TW" dirty="0" smtClean="0"/>
            </a:br>
            <a:r>
              <a:rPr lang="zh-TW" altLang="en-US" dirty="0" smtClean="0"/>
              <a:t>得非常</a:t>
            </a:r>
            <a:r>
              <a:rPr lang="zh-TW" altLang="en-US" dirty="0"/>
              <a:t>少</a:t>
            </a:r>
          </a:p>
        </p:txBody>
      </p:sp>
      <p:sp>
        <p:nvSpPr>
          <p:cNvPr id="4" name="頁尾版面配置區 3"/>
          <p:cNvSpPr>
            <a:spLocks noGrp="1"/>
          </p:cNvSpPr>
          <p:nvPr>
            <p:ph type="ftr" sz="quarter" idx="11"/>
          </p:nvPr>
        </p:nvSpPr>
        <p:spPr/>
        <p:txBody>
          <a:bodyPr/>
          <a:lstStyle/>
          <a:p>
            <a:r>
              <a:rPr lang="zh-TW" altLang="en-US" smtClean="0"/>
              <a:t>普通生物學  </a:t>
            </a:r>
            <a:r>
              <a:rPr lang="en-US" altLang="zh-TW" smtClean="0"/>
              <a:t>Chapter 14 - </a:t>
            </a:r>
            <a:r>
              <a:rPr lang="zh-TW" altLang="en-US" smtClean="0"/>
              <a:t>演化與天擇 </a:t>
            </a:r>
            <a:endParaRPr lang="zh-TW" altLang="zh-TW" dirty="0"/>
          </a:p>
        </p:txBody>
      </p:sp>
      <p:sp>
        <p:nvSpPr>
          <p:cNvPr id="5" name="投影片編號版面配置區 4"/>
          <p:cNvSpPr>
            <a:spLocks noGrp="1"/>
          </p:cNvSpPr>
          <p:nvPr>
            <p:ph type="sldNum" sz="quarter" idx="12"/>
          </p:nvPr>
        </p:nvSpPr>
        <p:spPr/>
        <p:txBody>
          <a:bodyPr/>
          <a:lstStyle/>
          <a:p>
            <a:fld id="{C04386CD-F511-4EEB-A0ED-70801BDA50F0}" type="slidenum">
              <a:rPr lang="en-US" altLang="zh-TW" smtClean="0"/>
              <a:pPr/>
              <a:t>49</a:t>
            </a:fld>
            <a:endParaRPr lang="en-US" altLang="zh-TW"/>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7944" y="3501008"/>
            <a:ext cx="4610100" cy="3076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01315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14.2</a:t>
            </a:r>
            <a:r>
              <a:rPr lang="zh-TW" altLang="en-US" dirty="0"/>
              <a:t>　</a:t>
            </a:r>
            <a:r>
              <a:rPr lang="zh-TW" altLang="zh-TW" dirty="0" smtClean="0"/>
              <a:t>達爾文</a:t>
            </a:r>
            <a:r>
              <a:rPr lang="zh-TW" altLang="zh-TW" dirty="0"/>
              <a:t>觀察</a:t>
            </a:r>
            <a:endParaRPr lang="zh-TW" altLang="en-US" dirty="0"/>
          </a:p>
        </p:txBody>
      </p:sp>
      <p:sp>
        <p:nvSpPr>
          <p:cNvPr id="3" name="內容版面配置區 2"/>
          <p:cNvSpPr>
            <a:spLocks noGrp="1"/>
          </p:cNvSpPr>
          <p:nvPr>
            <p:ph idx="1"/>
          </p:nvPr>
        </p:nvSpPr>
        <p:spPr>
          <a:xfrm>
            <a:off x="306388" y="1412776"/>
            <a:ext cx="8534400" cy="4464496"/>
          </a:xfrm>
        </p:spPr>
        <p:txBody>
          <a:bodyPr/>
          <a:lstStyle/>
          <a:p>
            <a:r>
              <a:rPr lang="zh-TW" altLang="en-US" dirty="0" smtClean="0"/>
              <a:t>達爾文所觀察到</a:t>
            </a:r>
            <a:r>
              <a:rPr lang="zh-TW" altLang="en-US" dirty="0"/>
              <a:t>許多現象，幫助他相信</a:t>
            </a:r>
            <a:r>
              <a:rPr lang="zh-TW" altLang="en-US" dirty="0" smtClean="0"/>
              <a:t>物種演化而不是不會發生改變</a:t>
            </a:r>
            <a:endParaRPr lang="en-US" altLang="zh-TW" dirty="0" smtClean="0"/>
          </a:p>
          <a:p>
            <a:pPr lvl="1"/>
            <a:r>
              <a:rPr lang="zh-TW" altLang="en-US" dirty="0"/>
              <a:t>已滅絕的穿山甲化石</a:t>
            </a:r>
            <a:r>
              <a:rPr lang="zh-TW" altLang="en-US" dirty="0" smtClean="0"/>
              <a:t>，與</a:t>
            </a:r>
            <a:r>
              <a:rPr lang="zh-TW" altLang="en-US" dirty="0"/>
              <a:t>還存活在</a:t>
            </a:r>
            <a:r>
              <a:rPr lang="zh-TW" altLang="en-US" dirty="0" smtClean="0"/>
              <a:t>同樣</a:t>
            </a:r>
            <a:r>
              <a:rPr lang="zh-TW" altLang="en-US" dirty="0"/>
              <a:t>地區的</a:t>
            </a:r>
            <a:r>
              <a:rPr lang="zh-TW" altLang="en-US" dirty="0" smtClean="0"/>
              <a:t>穿山甲外形相似</a:t>
            </a:r>
            <a:endParaRPr lang="en-US" altLang="zh-TW" dirty="0" smtClean="0"/>
          </a:p>
          <a:p>
            <a:pPr lvl="1"/>
            <a:r>
              <a:rPr lang="zh-TW" altLang="en-US" dirty="0"/>
              <a:t>相似物種的特徵在</a:t>
            </a:r>
            <a:r>
              <a:rPr lang="zh-TW" altLang="en-US" dirty="0" smtClean="0"/>
              <a:t>不同地區</a:t>
            </a:r>
            <a:r>
              <a:rPr lang="zh-TW" altLang="en-US" dirty="0"/>
              <a:t>有些微差異，這些地理模式暗示了生物</a:t>
            </a:r>
            <a:r>
              <a:rPr lang="zh-TW" altLang="en-US" dirty="0" smtClean="0"/>
              <a:t>族</a:t>
            </a:r>
            <a:r>
              <a:rPr lang="zh-TW" altLang="en-US" dirty="0"/>
              <a:t>系會隨個體遷徙至新棲地而逐漸</a:t>
            </a:r>
            <a:r>
              <a:rPr lang="zh-TW" altLang="en-US" dirty="0" smtClean="0"/>
              <a:t>改變</a:t>
            </a:r>
            <a:endParaRPr lang="en-US" altLang="zh-TW" dirty="0" smtClean="0"/>
          </a:p>
          <a:p>
            <a:pPr lvl="1"/>
            <a:r>
              <a:rPr lang="zh-TW" altLang="en-US" dirty="0" smtClean="0"/>
              <a:t>群島上擁有</a:t>
            </a:r>
            <a:r>
              <a:rPr lang="zh-TW" altLang="en-US" dirty="0"/>
              <a:t>多種</a:t>
            </a:r>
            <a:r>
              <a:rPr lang="zh-TW" altLang="en-US" dirty="0" smtClean="0"/>
              <a:t>與其</a:t>
            </a:r>
            <a:r>
              <a:rPr lang="en-US" altLang="zh-TW" dirty="0" smtClean="0"/>
              <a:t/>
            </a:r>
            <a:br>
              <a:rPr lang="en-US" altLang="zh-TW" dirty="0" smtClean="0"/>
            </a:br>
            <a:r>
              <a:rPr lang="zh-TW" altLang="en-US" dirty="0" smtClean="0"/>
              <a:t>大陸</a:t>
            </a:r>
            <a:r>
              <a:rPr lang="zh-TW" altLang="en-US" dirty="0"/>
              <a:t>來源不同的</a:t>
            </a:r>
            <a:r>
              <a:rPr lang="zh-TW" altLang="en-US" dirty="0" smtClean="0"/>
              <a:t>動植</a:t>
            </a:r>
            <a:r>
              <a:rPr lang="en-US" altLang="zh-TW" dirty="0" smtClean="0"/>
              <a:t/>
            </a:r>
            <a:br>
              <a:rPr lang="en-US" altLang="zh-TW" dirty="0" smtClean="0"/>
            </a:br>
            <a:r>
              <a:rPr lang="zh-TW" altLang="en-US" dirty="0" smtClean="0"/>
              <a:t>物</a:t>
            </a:r>
            <a:endParaRPr lang="en-US" altLang="zh-TW" dirty="0" smtClean="0"/>
          </a:p>
          <a:p>
            <a:endParaRPr lang="en-US" altLang="zh-TW" dirty="0" smtClean="0"/>
          </a:p>
          <a:p>
            <a:endParaRPr lang="zh-TW" altLang="en-US" dirty="0"/>
          </a:p>
        </p:txBody>
      </p:sp>
      <p:sp>
        <p:nvSpPr>
          <p:cNvPr id="4" name="頁尾版面配置區 3"/>
          <p:cNvSpPr>
            <a:spLocks noGrp="1"/>
          </p:cNvSpPr>
          <p:nvPr>
            <p:ph type="ftr" sz="quarter" idx="11"/>
          </p:nvPr>
        </p:nvSpPr>
        <p:spPr/>
        <p:txBody>
          <a:bodyPr/>
          <a:lstStyle/>
          <a:p>
            <a:r>
              <a:rPr lang="zh-TW" altLang="en-US" smtClean="0"/>
              <a:t>普通生物學  </a:t>
            </a:r>
            <a:r>
              <a:rPr lang="en-US" altLang="zh-TW" smtClean="0"/>
              <a:t>Chapter 14 - </a:t>
            </a:r>
            <a:r>
              <a:rPr lang="zh-TW" altLang="en-US" smtClean="0"/>
              <a:t>演化與天擇 </a:t>
            </a:r>
            <a:endParaRPr lang="zh-TW" altLang="zh-TW" dirty="0"/>
          </a:p>
        </p:txBody>
      </p:sp>
      <p:sp>
        <p:nvSpPr>
          <p:cNvPr id="5" name="投影片編號版面配置區 4"/>
          <p:cNvSpPr>
            <a:spLocks noGrp="1"/>
          </p:cNvSpPr>
          <p:nvPr>
            <p:ph type="sldNum" sz="quarter" idx="12"/>
          </p:nvPr>
        </p:nvSpPr>
        <p:spPr/>
        <p:txBody>
          <a:bodyPr/>
          <a:lstStyle/>
          <a:p>
            <a:fld id="{C04386CD-F511-4EEB-A0ED-70801BDA50F0}" type="slidenum">
              <a:rPr lang="en-US" altLang="zh-TW" smtClean="0"/>
              <a:pPr/>
              <a:t>5</a:t>
            </a:fld>
            <a:endParaRPr lang="en-US" altLang="zh-TW"/>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2930" y="4551911"/>
            <a:ext cx="3975228" cy="20976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984334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14.10</a:t>
            </a:r>
            <a:r>
              <a:rPr lang="zh-TW" altLang="en-US" dirty="0"/>
              <a:t>　鐮刀型細胞貧血症</a:t>
            </a:r>
          </a:p>
        </p:txBody>
      </p:sp>
      <p:sp>
        <p:nvSpPr>
          <p:cNvPr id="3" name="內容版面配置區 2"/>
          <p:cNvSpPr>
            <a:spLocks noGrp="1"/>
          </p:cNvSpPr>
          <p:nvPr>
            <p:ph idx="1"/>
          </p:nvPr>
        </p:nvSpPr>
        <p:spPr/>
        <p:txBody>
          <a:bodyPr/>
          <a:lstStyle/>
          <a:p>
            <a:r>
              <a:rPr lang="zh-TW" altLang="en-US" dirty="0"/>
              <a:t>鐮刀型細胞貧血</a:t>
            </a:r>
            <a:r>
              <a:rPr lang="zh-TW" altLang="en-US" dirty="0" smtClean="0"/>
              <a:t>症是一種</a:t>
            </a:r>
            <a:r>
              <a:rPr lang="zh-TW" altLang="en-US" dirty="0"/>
              <a:t>影響血液中血紅素分子的遺傳</a:t>
            </a:r>
            <a:r>
              <a:rPr lang="zh-TW" altLang="en-US" dirty="0" smtClean="0"/>
              <a:t>疾病</a:t>
            </a:r>
            <a:endParaRPr lang="en-US" altLang="zh-TW" dirty="0" smtClean="0"/>
          </a:p>
          <a:p>
            <a:pPr lvl="1"/>
            <a:r>
              <a:rPr lang="zh-TW" altLang="en-US" dirty="0"/>
              <a:t>負責製造 </a:t>
            </a:r>
            <a:r>
              <a:rPr lang="en-US" altLang="zh-TW" i="1" dirty="0"/>
              <a:t>β</a:t>
            </a:r>
            <a:r>
              <a:rPr lang="en-US" altLang="zh-TW" dirty="0"/>
              <a:t>-</a:t>
            </a:r>
            <a:r>
              <a:rPr lang="zh-TW" altLang="en-US" dirty="0"/>
              <a:t>血紅素的</a:t>
            </a:r>
            <a:r>
              <a:rPr lang="zh-TW" altLang="en-US" dirty="0" smtClean="0"/>
              <a:t>編碼基因</a:t>
            </a:r>
            <a:r>
              <a:rPr lang="zh-TW" altLang="en-US" dirty="0"/>
              <a:t>發生單一核苷酸的</a:t>
            </a:r>
            <a:r>
              <a:rPr lang="zh-TW" altLang="en-US" dirty="0" smtClean="0"/>
              <a:t>改變</a:t>
            </a:r>
            <a:endParaRPr lang="en-US" altLang="zh-TW" dirty="0" smtClean="0"/>
          </a:p>
          <a:p>
            <a:pPr lvl="2"/>
            <a:r>
              <a:rPr lang="zh-TW" altLang="en-US" dirty="0"/>
              <a:t>使得 </a:t>
            </a:r>
            <a:r>
              <a:rPr lang="en-US" altLang="zh-TW" dirty="0"/>
              <a:t>β-</a:t>
            </a:r>
            <a:r>
              <a:rPr lang="zh-TW" altLang="en-US" dirty="0"/>
              <a:t>血紅素鏈中的第 </a:t>
            </a:r>
            <a:r>
              <a:rPr lang="en-US" altLang="zh-TW" dirty="0"/>
              <a:t>6 </a:t>
            </a:r>
            <a:r>
              <a:rPr lang="zh-TW" altLang="en-US" dirty="0"/>
              <a:t>個胺基酸 </a:t>
            </a:r>
            <a:r>
              <a:rPr lang="en-US" altLang="zh-TW" dirty="0"/>
              <a:t>(B6</a:t>
            </a:r>
            <a:r>
              <a:rPr lang="zh-TW" altLang="en-US" dirty="0"/>
              <a:t>位置</a:t>
            </a:r>
            <a:r>
              <a:rPr lang="en-US" altLang="zh-TW" dirty="0" smtClean="0"/>
              <a:t>) </a:t>
            </a:r>
            <a:r>
              <a:rPr lang="zh-TW" altLang="en-US" dirty="0" smtClean="0"/>
              <a:t>從</a:t>
            </a:r>
            <a:r>
              <a:rPr lang="zh-TW" altLang="en-US" dirty="0"/>
              <a:t>麩胺酸 </a:t>
            </a:r>
            <a:r>
              <a:rPr lang="en-US" altLang="zh-TW" dirty="0"/>
              <a:t>(</a:t>
            </a:r>
            <a:r>
              <a:rPr lang="zh-TW" altLang="en-US" dirty="0"/>
              <a:t>強極性</a:t>
            </a:r>
            <a:r>
              <a:rPr lang="en-US" altLang="zh-TW" dirty="0"/>
              <a:t>) </a:t>
            </a:r>
            <a:r>
              <a:rPr lang="zh-TW" altLang="en-US" dirty="0"/>
              <a:t>轉變成纈胺酸 </a:t>
            </a:r>
            <a:r>
              <a:rPr lang="en-US" altLang="zh-TW" dirty="0"/>
              <a:t>(</a:t>
            </a:r>
            <a:r>
              <a:rPr lang="zh-TW" altLang="en-US" dirty="0"/>
              <a:t>非極性</a:t>
            </a:r>
            <a:r>
              <a:rPr lang="en-US" altLang="zh-TW" dirty="0" smtClean="0"/>
              <a:t>)</a:t>
            </a:r>
          </a:p>
          <a:p>
            <a:pPr lvl="2"/>
            <a:r>
              <a:rPr lang="zh-TW" altLang="en-US" dirty="0"/>
              <a:t>結果</a:t>
            </a:r>
            <a:r>
              <a:rPr lang="zh-TW" altLang="en-US" dirty="0" smtClean="0"/>
              <a:t>，</a:t>
            </a:r>
            <a:r>
              <a:rPr lang="zh-TW" altLang="en-US" dirty="0"/>
              <a:t>血紅素分子</a:t>
            </a:r>
            <a:r>
              <a:rPr lang="zh-TW" altLang="en-US" dirty="0" smtClean="0"/>
              <a:t>聚集</a:t>
            </a:r>
            <a:r>
              <a:rPr lang="zh-TW" altLang="en-US" dirty="0"/>
              <a:t>在</a:t>
            </a:r>
            <a:r>
              <a:rPr lang="zh-TW" altLang="en-US" dirty="0" smtClean="0"/>
              <a:t>一起</a:t>
            </a:r>
            <a:r>
              <a:rPr lang="zh-TW" altLang="en-US" dirty="0"/>
              <a:t>並使</a:t>
            </a:r>
            <a:r>
              <a:rPr lang="zh-TW" altLang="en-US" dirty="0" smtClean="0"/>
              <a:t>紅血球</a:t>
            </a:r>
            <a:r>
              <a:rPr lang="zh-TW" altLang="en-US" dirty="0"/>
              <a:t>變形成「鐮刀狀</a:t>
            </a:r>
          </a:p>
        </p:txBody>
      </p:sp>
      <p:sp>
        <p:nvSpPr>
          <p:cNvPr id="4" name="頁尾版面配置區 3"/>
          <p:cNvSpPr>
            <a:spLocks noGrp="1"/>
          </p:cNvSpPr>
          <p:nvPr>
            <p:ph type="ftr" sz="quarter" idx="11"/>
          </p:nvPr>
        </p:nvSpPr>
        <p:spPr/>
        <p:txBody>
          <a:bodyPr/>
          <a:lstStyle/>
          <a:p>
            <a:r>
              <a:rPr lang="zh-TW" altLang="en-US" smtClean="0"/>
              <a:t>普通生物學  </a:t>
            </a:r>
            <a:r>
              <a:rPr lang="en-US" altLang="zh-TW" smtClean="0"/>
              <a:t>Chapter 14 - </a:t>
            </a:r>
            <a:r>
              <a:rPr lang="zh-TW" altLang="en-US" smtClean="0"/>
              <a:t>演化與天擇 </a:t>
            </a:r>
            <a:endParaRPr lang="zh-TW" altLang="zh-TW" dirty="0"/>
          </a:p>
        </p:txBody>
      </p:sp>
      <p:sp>
        <p:nvSpPr>
          <p:cNvPr id="5" name="投影片編號版面配置區 4"/>
          <p:cNvSpPr>
            <a:spLocks noGrp="1"/>
          </p:cNvSpPr>
          <p:nvPr>
            <p:ph type="sldNum" sz="quarter" idx="12"/>
          </p:nvPr>
        </p:nvSpPr>
        <p:spPr/>
        <p:txBody>
          <a:bodyPr/>
          <a:lstStyle/>
          <a:p>
            <a:fld id="{C04386CD-F511-4EEB-A0ED-70801BDA50F0}" type="slidenum">
              <a:rPr lang="en-US" altLang="zh-TW" smtClean="0"/>
              <a:pPr/>
              <a:t>50</a:t>
            </a:fld>
            <a:endParaRPr lang="en-US" altLang="zh-TW"/>
          </a:p>
        </p:txBody>
      </p:sp>
    </p:spTree>
    <p:extLst>
      <p:ext uri="{BB962C8B-B14F-4D97-AF65-F5344CB8AC3E}">
        <p14:creationId xmlns:p14="http://schemas.microsoft.com/office/powerpoint/2010/main" val="30392540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z="2800" dirty="0"/>
              <a:t>圖 </a:t>
            </a:r>
            <a:r>
              <a:rPr lang="en-US" altLang="zh-TW" sz="2800" dirty="0"/>
              <a:t>14.22</a:t>
            </a:r>
            <a:r>
              <a:rPr lang="zh-TW" altLang="en-US" sz="2800" dirty="0"/>
              <a:t>　為何鐮刀型細胞突變造成血紅素連結</a:t>
            </a:r>
          </a:p>
        </p:txBody>
      </p:sp>
      <p:sp>
        <p:nvSpPr>
          <p:cNvPr id="3" name="頁尾版面配置區 2"/>
          <p:cNvSpPr>
            <a:spLocks noGrp="1"/>
          </p:cNvSpPr>
          <p:nvPr>
            <p:ph type="ftr" sz="quarter" idx="11"/>
          </p:nvPr>
        </p:nvSpPr>
        <p:spPr/>
        <p:txBody>
          <a:bodyPr/>
          <a:lstStyle/>
          <a:p>
            <a:r>
              <a:rPr lang="zh-TW" altLang="en-US" smtClean="0"/>
              <a:t>普通生物學  </a:t>
            </a:r>
            <a:r>
              <a:rPr lang="en-US" altLang="zh-TW" smtClean="0"/>
              <a:t>Chapter 14 - </a:t>
            </a:r>
            <a:r>
              <a:rPr lang="zh-TW" altLang="en-US" smtClean="0"/>
              <a:t>演化與天擇 </a:t>
            </a:r>
            <a:endParaRPr lang="zh-TW" altLang="zh-TW"/>
          </a:p>
        </p:txBody>
      </p:sp>
      <p:sp>
        <p:nvSpPr>
          <p:cNvPr id="4" name="投影片編號版面配置區 3"/>
          <p:cNvSpPr>
            <a:spLocks noGrp="1"/>
          </p:cNvSpPr>
          <p:nvPr>
            <p:ph type="sldNum" sz="quarter" idx="12"/>
          </p:nvPr>
        </p:nvSpPr>
        <p:spPr/>
        <p:txBody>
          <a:bodyPr/>
          <a:lstStyle/>
          <a:p>
            <a:fld id="{6640B099-C29F-48AA-9EE1-94DFFD9F4D02}" type="slidenum">
              <a:rPr lang="en-US" altLang="zh-TW" smtClean="0"/>
              <a:pPr/>
              <a:t>51</a:t>
            </a:fld>
            <a:endParaRPr lang="en-US" altLang="zh-TW"/>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415852"/>
            <a:ext cx="4676775" cy="426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9677" y="1412776"/>
            <a:ext cx="2162175" cy="175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0152" y="3703883"/>
            <a:ext cx="2171700"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163045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14.10</a:t>
            </a:r>
            <a:r>
              <a:rPr lang="zh-TW" altLang="en-US" dirty="0"/>
              <a:t>　</a:t>
            </a:r>
            <a:r>
              <a:rPr lang="zh-TW" altLang="en-US" dirty="0" smtClean="0"/>
              <a:t>鐮刀</a:t>
            </a:r>
            <a:r>
              <a:rPr lang="zh-TW" altLang="en-US" dirty="0"/>
              <a:t>型</a:t>
            </a:r>
            <a:r>
              <a:rPr lang="zh-TW" altLang="en-US" dirty="0" smtClean="0"/>
              <a:t>細胞</a:t>
            </a:r>
            <a:r>
              <a:rPr lang="zh-TW" altLang="en-US" dirty="0"/>
              <a:t>異型合子</a:t>
            </a:r>
          </a:p>
        </p:txBody>
      </p:sp>
      <p:sp>
        <p:nvSpPr>
          <p:cNvPr id="3" name="內容版面配置區 2"/>
          <p:cNvSpPr>
            <a:spLocks noGrp="1"/>
          </p:cNvSpPr>
          <p:nvPr>
            <p:ph idx="1"/>
          </p:nvPr>
        </p:nvSpPr>
        <p:spPr/>
        <p:txBody>
          <a:bodyPr/>
          <a:lstStyle/>
          <a:p>
            <a:r>
              <a:rPr lang="zh-TW" altLang="en-US" dirty="0"/>
              <a:t>鐮刀型細胞遺傳</a:t>
            </a:r>
            <a:r>
              <a:rPr lang="zh-TW" altLang="en-US" dirty="0" smtClean="0"/>
              <a:t>突變的同</a:t>
            </a:r>
            <a:r>
              <a:rPr lang="zh-TW" altLang="en-US" dirty="0"/>
              <a:t>型合子患者其壽命會</a:t>
            </a:r>
            <a:r>
              <a:rPr lang="zh-TW" altLang="en-US" dirty="0" smtClean="0"/>
              <a:t>減縮</a:t>
            </a:r>
            <a:endParaRPr lang="en-US" altLang="zh-TW" dirty="0" smtClean="0"/>
          </a:p>
          <a:p>
            <a:pPr lvl="1"/>
            <a:r>
              <a:rPr lang="zh-TW" altLang="en-US" dirty="0"/>
              <a:t>鐮刀型的</a:t>
            </a:r>
            <a:r>
              <a:rPr lang="zh-TW" altLang="en-US" dirty="0" smtClean="0"/>
              <a:t>血紅素</a:t>
            </a:r>
            <a:r>
              <a:rPr lang="zh-TW" altLang="en-US" dirty="0"/>
              <a:t>無法有效地攜帶氧</a:t>
            </a:r>
            <a:r>
              <a:rPr lang="zh-TW" altLang="en-US" dirty="0" smtClean="0"/>
              <a:t>原子</a:t>
            </a:r>
            <a:endParaRPr lang="en-US" altLang="zh-TW" dirty="0" smtClean="0"/>
          </a:p>
          <a:p>
            <a:pPr lvl="1"/>
            <a:r>
              <a:rPr lang="zh-TW" altLang="en-US" dirty="0" smtClean="0"/>
              <a:t>紅血球</a:t>
            </a:r>
            <a:r>
              <a:rPr lang="zh-TW" altLang="en-US" dirty="0"/>
              <a:t>不能順利地在微細的微血管中</a:t>
            </a:r>
            <a:r>
              <a:rPr lang="zh-TW" altLang="en-US" dirty="0" smtClean="0"/>
              <a:t>流動</a:t>
            </a:r>
            <a:endParaRPr lang="en-US" altLang="zh-TW" dirty="0"/>
          </a:p>
          <a:p>
            <a:pPr>
              <a:spcBef>
                <a:spcPts val="1800"/>
              </a:spcBef>
            </a:pPr>
            <a:r>
              <a:rPr lang="zh-TW" altLang="en-US" dirty="0" smtClean="0"/>
              <a:t>異型合子</a:t>
            </a:r>
            <a:r>
              <a:rPr lang="zh-TW" altLang="en-US" dirty="0"/>
              <a:t>的個體同時具有缺陷型及正常型的基因</a:t>
            </a:r>
            <a:r>
              <a:rPr lang="zh-TW" altLang="en-US" dirty="0" smtClean="0"/>
              <a:t>，可</a:t>
            </a:r>
            <a:r>
              <a:rPr lang="zh-TW" altLang="en-US" dirty="0"/>
              <a:t>產生足夠具功能的血紅素，使得其紅血球</a:t>
            </a:r>
            <a:r>
              <a:rPr lang="zh-TW" altLang="en-US" dirty="0" smtClean="0"/>
              <a:t>維持</a:t>
            </a:r>
            <a:r>
              <a:rPr lang="zh-TW" altLang="en-US" dirty="0"/>
              <a:t>健康</a:t>
            </a:r>
            <a:endParaRPr lang="zh-TW" altLang="en-US" dirty="0"/>
          </a:p>
        </p:txBody>
      </p:sp>
      <p:sp>
        <p:nvSpPr>
          <p:cNvPr id="4" name="頁尾版面配置區 3"/>
          <p:cNvSpPr>
            <a:spLocks noGrp="1"/>
          </p:cNvSpPr>
          <p:nvPr>
            <p:ph type="ftr" sz="quarter" idx="11"/>
          </p:nvPr>
        </p:nvSpPr>
        <p:spPr/>
        <p:txBody>
          <a:bodyPr/>
          <a:lstStyle/>
          <a:p>
            <a:r>
              <a:rPr lang="zh-TW" altLang="en-US" smtClean="0"/>
              <a:t>普通生物學  </a:t>
            </a:r>
            <a:r>
              <a:rPr lang="en-US" altLang="zh-TW" smtClean="0"/>
              <a:t>Chapter 14 - </a:t>
            </a:r>
            <a:r>
              <a:rPr lang="zh-TW" altLang="en-US" smtClean="0"/>
              <a:t>演化與天擇 </a:t>
            </a:r>
            <a:endParaRPr lang="zh-TW" altLang="zh-TW" dirty="0"/>
          </a:p>
        </p:txBody>
      </p:sp>
      <p:sp>
        <p:nvSpPr>
          <p:cNvPr id="5" name="投影片編號版面配置區 4"/>
          <p:cNvSpPr>
            <a:spLocks noGrp="1"/>
          </p:cNvSpPr>
          <p:nvPr>
            <p:ph type="sldNum" sz="quarter" idx="12"/>
          </p:nvPr>
        </p:nvSpPr>
        <p:spPr/>
        <p:txBody>
          <a:bodyPr/>
          <a:lstStyle/>
          <a:p>
            <a:fld id="{C04386CD-F511-4EEB-A0ED-70801BDA50F0}" type="slidenum">
              <a:rPr lang="en-US" altLang="zh-TW" smtClean="0"/>
              <a:pPr/>
              <a:t>52</a:t>
            </a:fld>
            <a:endParaRPr lang="en-US" altLang="zh-TW"/>
          </a:p>
        </p:txBody>
      </p:sp>
    </p:spTree>
    <p:extLst>
      <p:ext uri="{BB962C8B-B14F-4D97-AF65-F5344CB8AC3E}">
        <p14:creationId xmlns:p14="http://schemas.microsoft.com/office/powerpoint/2010/main" val="17713858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14.10</a:t>
            </a:r>
            <a:r>
              <a:rPr lang="zh-TW" altLang="en-US" dirty="0"/>
              <a:t>　鐮刀型細胞的發病率</a:t>
            </a:r>
          </a:p>
        </p:txBody>
      </p:sp>
      <p:sp>
        <p:nvSpPr>
          <p:cNvPr id="3" name="內容版面配置區 2"/>
          <p:cNvSpPr>
            <a:spLocks noGrp="1"/>
          </p:cNvSpPr>
          <p:nvPr>
            <p:ph idx="1"/>
          </p:nvPr>
        </p:nvSpPr>
        <p:spPr/>
        <p:txBody>
          <a:bodyPr/>
          <a:lstStyle/>
          <a:p>
            <a:r>
              <a:rPr lang="zh-TW" altLang="en-US" dirty="0"/>
              <a:t>非洲</a:t>
            </a:r>
            <a:r>
              <a:rPr lang="zh-TW" altLang="en-US" dirty="0" smtClean="0"/>
              <a:t>中部的</a:t>
            </a:r>
            <a:r>
              <a:rPr lang="zh-TW" altLang="en-US" dirty="0"/>
              <a:t>等位基因在該地區的頻率約為 </a:t>
            </a:r>
            <a:r>
              <a:rPr lang="en-US" altLang="zh-TW" dirty="0" smtClean="0"/>
              <a:t>0.12</a:t>
            </a:r>
          </a:p>
          <a:p>
            <a:pPr lvl="1"/>
            <a:r>
              <a:rPr lang="zh-TW" altLang="en-US" dirty="0" smtClean="0"/>
              <a:t>在</a:t>
            </a:r>
            <a:r>
              <a:rPr lang="en-US" altLang="zh-TW" dirty="0" smtClean="0"/>
              <a:t>100 </a:t>
            </a:r>
            <a:r>
              <a:rPr lang="zh-TW" altLang="en-US" dirty="0"/>
              <a:t>人中即有一名具有同型合子之缺陷等位</a:t>
            </a:r>
            <a:r>
              <a:rPr lang="zh-TW" altLang="en-US" dirty="0" smtClean="0"/>
              <a:t>基因</a:t>
            </a:r>
            <a:r>
              <a:rPr lang="zh-TW" altLang="en-US" dirty="0"/>
              <a:t>且發展出致死的</a:t>
            </a:r>
            <a:r>
              <a:rPr lang="zh-TW" altLang="en-US" dirty="0" smtClean="0"/>
              <a:t>疾病</a:t>
            </a:r>
            <a:endParaRPr lang="zh-TW" altLang="en-US" dirty="0"/>
          </a:p>
          <a:p>
            <a:pPr lvl="1"/>
            <a:r>
              <a:rPr lang="zh-TW" altLang="en-US" dirty="0" smtClean="0"/>
              <a:t>鐮</a:t>
            </a:r>
            <a:r>
              <a:rPr lang="zh-TW" altLang="en-US" dirty="0"/>
              <a:t>鐮刀型細胞貧血症</a:t>
            </a:r>
            <a:r>
              <a:rPr lang="zh-TW" altLang="en-US" dirty="0" smtClean="0"/>
              <a:t>大約</a:t>
            </a:r>
            <a:r>
              <a:rPr lang="zh-TW" altLang="en-US" dirty="0"/>
              <a:t>每兩千人中就有兩個非洲裔</a:t>
            </a:r>
            <a:r>
              <a:rPr lang="zh-TW" altLang="en-US" dirty="0" smtClean="0"/>
              <a:t>美國人</a:t>
            </a:r>
            <a:endParaRPr lang="en-US" altLang="zh-TW" dirty="0" smtClean="0"/>
          </a:p>
          <a:p>
            <a:r>
              <a:rPr lang="zh-TW" altLang="en-US" dirty="0"/>
              <a:t>倘若達爾文的天擇造成演化之論點正確</a:t>
            </a:r>
            <a:r>
              <a:rPr lang="zh-TW" altLang="en-US" dirty="0" smtClean="0"/>
              <a:t>，那麼</a:t>
            </a:r>
            <a:r>
              <a:rPr lang="zh-TW" altLang="en-US" dirty="0"/>
              <a:t>為何天擇並未作用在非洲此具缺陷的等</a:t>
            </a:r>
            <a:r>
              <a:rPr lang="zh-TW" altLang="en-US" dirty="0" smtClean="0"/>
              <a:t>位基因</a:t>
            </a:r>
            <a:r>
              <a:rPr lang="zh-TW" altLang="en-US" dirty="0"/>
              <a:t>，將之從人類族群中排除？</a:t>
            </a:r>
            <a:endParaRPr lang="zh-TW" altLang="en-US" dirty="0"/>
          </a:p>
          <a:p>
            <a:pPr lvl="1"/>
            <a:endParaRPr lang="zh-TW" altLang="en-US" dirty="0"/>
          </a:p>
        </p:txBody>
      </p:sp>
      <p:sp>
        <p:nvSpPr>
          <p:cNvPr id="4" name="頁尾版面配置區 3"/>
          <p:cNvSpPr>
            <a:spLocks noGrp="1"/>
          </p:cNvSpPr>
          <p:nvPr>
            <p:ph type="ftr" sz="quarter" idx="11"/>
          </p:nvPr>
        </p:nvSpPr>
        <p:spPr/>
        <p:txBody>
          <a:bodyPr/>
          <a:lstStyle/>
          <a:p>
            <a:r>
              <a:rPr lang="zh-TW" altLang="en-US" smtClean="0"/>
              <a:t>普通生物學  </a:t>
            </a:r>
            <a:r>
              <a:rPr lang="en-US" altLang="zh-TW" smtClean="0"/>
              <a:t>Chapter 14 - </a:t>
            </a:r>
            <a:r>
              <a:rPr lang="zh-TW" altLang="en-US" smtClean="0"/>
              <a:t>演化與天擇 </a:t>
            </a:r>
            <a:endParaRPr lang="zh-TW" altLang="zh-TW" dirty="0"/>
          </a:p>
        </p:txBody>
      </p:sp>
      <p:sp>
        <p:nvSpPr>
          <p:cNvPr id="5" name="投影片編號版面配置區 4"/>
          <p:cNvSpPr>
            <a:spLocks noGrp="1"/>
          </p:cNvSpPr>
          <p:nvPr>
            <p:ph type="sldNum" sz="quarter" idx="12"/>
          </p:nvPr>
        </p:nvSpPr>
        <p:spPr/>
        <p:txBody>
          <a:bodyPr/>
          <a:lstStyle/>
          <a:p>
            <a:fld id="{C04386CD-F511-4EEB-A0ED-70801BDA50F0}" type="slidenum">
              <a:rPr lang="en-US" altLang="zh-TW" smtClean="0"/>
              <a:pPr/>
              <a:t>53</a:t>
            </a:fld>
            <a:endParaRPr lang="en-US" altLang="zh-TW"/>
          </a:p>
        </p:txBody>
      </p:sp>
    </p:spTree>
    <p:extLst>
      <p:ext uri="{BB962C8B-B14F-4D97-AF65-F5344CB8AC3E}">
        <p14:creationId xmlns:p14="http://schemas.microsoft.com/office/powerpoint/2010/main" val="16836743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sz="3600" dirty="0"/>
              <a:t>14.10</a:t>
            </a:r>
            <a:r>
              <a:rPr lang="zh-TW" altLang="en-US" sz="3600" dirty="0"/>
              <a:t>　鐮刀型細胞貧血</a:t>
            </a:r>
            <a:r>
              <a:rPr lang="zh-TW" altLang="en-US" sz="3600" dirty="0" smtClean="0"/>
              <a:t>症異型</a:t>
            </a:r>
            <a:r>
              <a:rPr lang="zh-TW" altLang="en-US" sz="3600" dirty="0"/>
              <a:t>合子優勢</a:t>
            </a:r>
          </a:p>
        </p:txBody>
      </p:sp>
      <p:sp>
        <p:nvSpPr>
          <p:cNvPr id="3" name="內容版面配置區 2"/>
          <p:cNvSpPr>
            <a:spLocks noGrp="1"/>
          </p:cNvSpPr>
          <p:nvPr>
            <p:ph idx="1"/>
          </p:nvPr>
        </p:nvSpPr>
        <p:spPr/>
        <p:txBody>
          <a:bodyPr/>
          <a:lstStyle/>
          <a:p>
            <a:r>
              <a:rPr lang="zh-TW" altLang="en-US" dirty="0"/>
              <a:t>具缺陷的 </a:t>
            </a:r>
            <a:r>
              <a:rPr lang="en-US" altLang="zh-TW" i="1" dirty="0"/>
              <a:t>s </a:t>
            </a:r>
            <a:r>
              <a:rPr lang="zh-TW" altLang="en-US" dirty="0"/>
              <a:t>等位基因並沒有從非洲中部</a:t>
            </a:r>
            <a:r>
              <a:rPr lang="zh-TW" altLang="en-US" dirty="0" smtClean="0"/>
              <a:t>排除</a:t>
            </a:r>
            <a:r>
              <a:rPr lang="zh-TW" altLang="en-US" dirty="0"/>
              <a:t>，是因為具鐮刀型細胞等位基因異型合子</a:t>
            </a:r>
            <a:r>
              <a:rPr lang="zh-TW" altLang="en-US" dirty="0" smtClean="0"/>
              <a:t>的人們</a:t>
            </a:r>
            <a:r>
              <a:rPr lang="zh-TW" altLang="en-US" dirty="0"/>
              <a:t>較不易罹患</a:t>
            </a:r>
            <a:r>
              <a:rPr lang="zh-TW" altLang="en-US" dirty="0" smtClean="0"/>
              <a:t>瘧疾</a:t>
            </a:r>
            <a:endParaRPr lang="en-US" altLang="zh-TW" dirty="0" smtClean="0"/>
          </a:p>
          <a:p>
            <a:pPr lvl="1"/>
            <a:r>
              <a:rPr lang="zh-TW" altLang="en-US" dirty="0"/>
              <a:t>異型合子者存活所付出的代價超過於彌補同</a:t>
            </a:r>
            <a:r>
              <a:rPr lang="zh-TW" altLang="en-US" dirty="0" smtClean="0"/>
              <a:t>型合子</a:t>
            </a:r>
            <a:r>
              <a:rPr lang="zh-TW" altLang="en-US" dirty="0"/>
              <a:t>者死亡的損失</a:t>
            </a:r>
            <a:endParaRPr lang="en-US" altLang="zh-TW" dirty="0" smtClean="0"/>
          </a:p>
          <a:p>
            <a:pPr lvl="2"/>
            <a:r>
              <a:rPr lang="zh-TW" altLang="en-US" dirty="0"/>
              <a:t>此</a:t>
            </a:r>
            <a:r>
              <a:rPr lang="zh-TW" altLang="en-US" dirty="0" smtClean="0"/>
              <a:t>現象</a:t>
            </a:r>
            <a:r>
              <a:rPr lang="zh-TW" altLang="en-US" dirty="0"/>
              <a:t>是</a:t>
            </a:r>
            <a:r>
              <a:rPr lang="zh-TW" altLang="en-US" b="1" dirty="0"/>
              <a:t>異型合子</a:t>
            </a:r>
            <a:r>
              <a:rPr lang="zh-TW" altLang="en-US" b="1" dirty="0" smtClean="0"/>
              <a:t>優勢</a:t>
            </a:r>
            <a:r>
              <a:rPr lang="zh-TW" altLang="en-US" dirty="0" smtClean="0"/>
              <a:t>的實例</a:t>
            </a:r>
            <a:endParaRPr lang="en-US" altLang="zh-TW" dirty="0" smtClean="0"/>
          </a:p>
          <a:p>
            <a:pPr lvl="2"/>
            <a:r>
              <a:rPr lang="zh-TW" altLang="en-US" dirty="0"/>
              <a:t>穩定性天擇的發生是因為瘧疾的抗性可</a:t>
            </a:r>
            <a:r>
              <a:rPr lang="zh-TW" altLang="en-US" dirty="0" smtClean="0"/>
              <a:t>與致死</a:t>
            </a:r>
            <a:r>
              <a:rPr lang="zh-TW" altLang="en-US" dirty="0"/>
              <a:t>的鐮刀型細胞貧血症相抗衡</a:t>
            </a:r>
          </a:p>
        </p:txBody>
      </p:sp>
      <p:sp>
        <p:nvSpPr>
          <p:cNvPr id="4" name="頁尾版面配置區 3"/>
          <p:cNvSpPr>
            <a:spLocks noGrp="1"/>
          </p:cNvSpPr>
          <p:nvPr>
            <p:ph type="ftr" sz="quarter" idx="11"/>
          </p:nvPr>
        </p:nvSpPr>
        <p:spPr/>
        <p:txBody>
          <a:bodyPr/>
          <a:lstStyle/>
          <a:p>
            <a:r>
              <a:rPr lang="zh-TW" altLang="en-US" smtClean="0"/>
              <a:t>普通生物學  </a:t>
            </a:r>
            <a:r>
              <a:rPr lang="en-US" altLang="zh-TW" smtClean="0"/>
              <a:t>Chapter 14 - </a:t>
            </a:r>
            <a:r>
              <a:rPr lang="zh-TW" altLang="en-US" smtClean="0"/>
              <a:t>演化與天擇 </a:t>
            </a:r>
            <a:endParaRPr lang="zh-TW" altLang="zh-TW" dirty="0"/>
          </a:p>
        </p:txBody>
      </p:sp>
      <p:sp>
        <p:nvSpPr>
          <p:cNvPr id="5" name="投影片編號版面配置區 4"/>
          <p:cNvSpPr>
            <a:spLocks noGrp="1"/>
          </p:cNvSpPr>
          <p:nvPr>
            <p:ph type="sldNum" sz="quarter" idx="12"/>
          </p:nvPr>
        </p:nvSpPr>
        <p:spPr/>
        <p:txBody>
          <a:bodyPr/>
          <a:lstStyle/>
          <a:p>
            <a:fld id="{C04386CD-F511-4EEB-A0ED-70801BDA50F0}" type="slidenum">
              <a:rPr lang="en-US" altLang="zh-TW" smtClean="0"/>
              <a:pPr/>
              <a:t>54</a:t>
            </a:fld>
            <a:endParaRPr lang="en-US" altLang="zh-TW"/>
          </a:p>
        </p:txBody>
      </p:sp>
    </p:spTree>
    <p:extLst>
      <p:ext uri="{BB962C8B-B14F-4D97-AF65-F5344CB8AC3E}">
        <p14:creationId xmlns:p14="http://schemas.microsoft.com/office/powerpoint/2010/main" val="2707229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z="2800" dirty="0"/>
              <a:t>圖 </a:t>
            </a:r>
            <a:r>
              <a:rPr lang="en-US" altLang="zh-TW" sz="2800" dirty="0"/>
              <a:t>14.23</a:t>
            </a:r>
            <a:r>
              <a:rPr lang="zh-TW" altLang="en-US" sz="2800" dirty="0"/>
              <a:t>　穩定性天擇</a:t>
            </a:r>
            <a:r>
              <a:rPr lang="zh-TW" altLang="en-US" sz="2800" dirty="0" smtClean="0"/>
              <a:t>如何維持</a:t>
            </a:r>
            <a:r>
              <a:rPr lang="zh-TW" altLang="en-US" sz="2800" dirty="0"/>
              <a:t>鐮刀型細胞貧血症</a:t>
            </a:r>
          </a:p>
        </p:txBody>
      </p:sp>
      <p:sp>
        <p:nvSpPr>
          <p:cNvPr id="3" name="頁尾版面配置區 2"/>
          <p:cNvSpPr>
            <a:spLocks noGrp="1"/>
          </p:cNvSpPr>
          <p:nvPr>
            <p:ph type="ftr" sz="quarter" idx="11"/>
          </p:nvPr>
        </p:nvSpPr>
        <p:spPr/>
        <p:txBody>
          <a:bodyPr/>
          <a:lstStyle/>
          <a:p>
            <a:r>
              <a:rPr lang="zh-TW" altLang="en-US" smtClean="0"/>
              <a:t>普通生物學  </a:t>
            </a:r>
            <a:r>
              <a:rPr lang="en-US" altLang="zh-TW" smtClean="0"/>
              <a:t>Chapter 14 - </a:t>
            </a:r>
            <a:r>
              <a:rPr lang="zh-TW" altLang="en-US" smtClean="0"/>
              <a:t>演化與天擇 </a:t>
            </a:r>
            <a:endParaRPr lang="zh-TW" altLang="zh-TW"/>
          </a:p>
        </p:txBody>
      </p:sp>
      <p:sp>
        <p:nvSpPr>
          <p:cNvPr id="4" name="投影片編號版面配置區 3"/>
          <p:cNvSpPr>
            <a:spLocks noGrp="1"/>
          </p:cNvSpPr>
          <p:nvPr>
            <p:ph type="sldNum" sz="quarter" idx="12"/>
          </p:nvPr>
        </p:nvSpPr>
        <p:spPr/>
        <p:txBody>
          <a:bodyPr/>
          <a:lstStyle/>
          <a:p>
            <a:fld id="{6640B099-C29F-48AA-9EE1-94DFFD9F4D02}" type="slidenum">
              <a:rPr lang="en-US" altLang="zh-TW" smtClean="0"/>
              <a:pPr/>
              <a:t>55</a:t>
            </a:fld>
            <a:endParaRPr lang="en-US" altLang="zh-TW"/>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628800"/>
            <a:ext cx="6858000" cy="339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435860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14.11</a:t>
            </a:r>
            <a:r>
              <a:rPr lang="zh-TW" altLang="en-US" dirty="0"/>
              <a:t>　胡椒蛾工業黑化現象</a:t>
            </a:r>
          </a:p>
        </p:txBody>
      </p:sp>
      <p:sp>
        <p:nvSpPr>
          <p:cNvPr id="3" name="內容版面配置區 2"/>
          <p:cNvSpPr>
            <a:spLocks noGrp="1"/>
          </p:cNvSpPr>
          <p:nvPr>
            <p:ph idx="1"/>
          </p:nvPr>
        </p:nvSpPr>
        <p:spPr/>
        <p:txBody>
          <a:bodyPr/>
          <a:lstStyle/>
          <a:p>
            <a:r>
              <a:rPr lang="zh-TW" altLang="en-US" dirty="0"/>
              <a:t>在工業化地區</a:t>
            </a:r>
            <a:r>
              <a:rPr lang="zh-TW" altLang="en-US" dirty="0" smtClean="0"/>
              <a:t>，</a:t>
            </a:r>
            <a:r>
              <a:rPr lang="zh-TW" altLang="en-US" dirty="0"/>
              <a:t>胡椒</a:t>
            </a:r>
            <a:r>
              <a:rPr lang="zh-TW" altLang="en-US" dirty="0" smtClean="0"/>
              <a:t>蛾之暗色個體的相對於淺色個體</a:t>
            </a:r>
            <a:r>
              <a:rPr lang="zh-TW" altLang="en-US" dirty="0"/>
              <a:t>的頻率</a:t>
            </a:r>
            <a:r>
              <a:rPr lang="zh-TW" altLang="en-US" dirty="0" smtClean="0"/>
              <a:t>增加</a:t>
            </a:r>
            <a:endParaRPr lang="en-US" altLang="zh-TW" dirty="0" smtClean="0"/>
          </a:p>
          <a:p>
            <a:pPr lvl="1"/>
            <a:r>
              <a:rPr lang="zh-TW" altLang="en-US" dirty="0"/>
              <a:t>暗色蛾因為其被偽裝而較占</a:t>
            </a:r>
            <a:r>
              <a:rPr lang="zh-TW" altLang="en-US" dirty="0" smtClean="0"/>
              <a:t>優勢</a:t>
            </a:r>
            <a:endParaRPr lang="en-US" altLang="zh-TW" dirty="0" smtClean="0"/>
          </a:p>
          <a:p>
            <a:pPr lvl="1"/>
            <a:r>
              <a:rPr lang="zh-TW" altLang="en-US" dirty="0"/>
              <a:t>工業黑化</a:t>
            </a:r>
            <a:r>
              <a:rPr lang="zh-TW" altLang="en-US" dirty="0" smtClean="0"/>
              <a:t>現象這名詞</a:t>
            </a:r>
            <a:r>
              <a:rPr lang="zh-TW" altLang="en-US" dirty="0"/>
              <a:t>是用來描述較暗色的個體因為工業革命而</a:t>
            </a:r>
            <a:r>
              <a:rPr lang="zh-TW" altLang="en-US" dirty="0" smtClean="0"/>
              <a:t>比較</a:t>
            </a:r>
            <a:r>
              <a:rPr lang="zh-TW" altLang="en-US" dirty="0"/>
              <a:t>淺色個體容易成為優勢之演化</a:t>
            </a:r>
            <a:r>
              <a:rPr lang="zh-TW" altLang="en-US" dirty="0" smtClean="0"/>
              <a:t>過程</a:t>
            </a:r>
            <a:endParaRPr lang="en-US" altLang="zh-TW" dirty="0" smtClean="0"/>
          </a:p>
          <a:p>
            <a:pPr lvl="1"/>
            <a:r>
              <a:rPr lang="zh-TW" altLang="en-US" dirty="0"/>
              <a:t>整個歐洲</a:t>
            </a:r>
            <a:r>
              <a:rPr lang="zh-TW" altLang="en-US" dirty="0" smtClean="0"/>
              <a:t>及北美洲</a:t>
            </a:r>
            <a:r>
              <a:rPr lang="zh-TW" altLang="en-US" dirty="0"/>
              <a:t>中，有數十種其他的蛾類物種也以</a:t>
            </a:r>
            <a:r>
              <a:rPr lang="zh-TW" altLang="en-US" dirty="0" smtClean="0"/>
              <a:t>相同的</a:t>
            </a:r>
            <a:r>
              <a:rPr lang="zh-TW" altLang="en-US" dirty="0"/>
              <a:t>方式在改變</a:t>
            </a:r>
          </a:p>
        </p:txBody>
      </p:sp>
      <p:sp>
        <p:nvSpPr>
          <p:cNvPr id="4" name="頁尾版面配置區 3"/>
          <p:cNvSpPr>
            <a:spLocks noGrp="1"/>
          </p:cNvSpPr>
          <p:nvPr>
            <p:ph type="ftr" sz="quarter" idx="11"/>
          </p:nvPr>
        </p:nvSpPr>
        <p:spPr/>
        <p:txBody>
          <a:bodyPr/>
          <a:lstStyle/>
          <a:p>
            <a:r>
              <a:rPr lang="zh-TW" altLang="en-US" smtClean="0"/>
              <a:t>普通生物學  </a:t>
            </a:r>
            <a:r>
              <a:rPr lang="en-US" altLang="zh-TW" smtClean="0"/>
              <a:t>Chapter 14 - </a:t>
            </a:r>
            <a:r>
              <a:rPr lang="zh-TW" altLang="en-US" smtClean="0"/>
              <a:t>演化與天擇 </a:t>
            </a:r>
            <a:endParaRPr lang="zh-TW" altLang="zh-TW" dirty="0"/>
          </a:p>
        </p:txBody>
      </p:sp>
      <p:sp>
        <p:nvSpPr>
          <p:cNvPr id="5" name="投影片編號版面配置區 4"/>
          <p:cNvSpPr>
            <a:spLocks noGrp="1"/>
          </p:cNvSpPr>
          <p:nvPr>
            <p:ph type="sldNum" sz="quarter" idx="12"/>
          </p:nvPr>
        </p:nvSpPr>
        <p:spPr/>
        <p:txBody>
          <a:bodyPr/>
          <a:lstStyle/>
          <a:p>
            <a:fld id="{C04386CD-F511-4EEB-A0ED-70801BDA50F0}" type="slidenum">
              <a:rPr lang="en-US" altLang="zh-TW" smtClean="0"/>
              <a:pPr/>
              <a:t>56</a:t>
            </a:fld>
            <a:endParaRPr lang="en-US" altLang="zh-TW"/>
          </a:p>
        </p:txBody>
      </p:sp>
    </p:spTree>
    <p:extLst>
      <p:ext uri="{BB962C8B-B14F-4D97-AF65-F5344CB8AC3E}">
        <p14:creationId xmlns:p14="http://schemas.microsoft.com/office/powerpoint/2010/main" val="41117254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z="2800" dirty="0"/>
              <a:t>圖 </a:t>
            </a:r>
            <a:r>
              <a:rPr lang="en-US" altLang="zh-TW" sz="2800" dirty="0"/>
              <a:t>14.24</a:t>
            </a:r>
            <a:r>
              <a:rPr lang="zh-TW" altLang="en-US" sz="2800" dirty="0"/>
              <a:t>　圖特的假說解釋了工業黑化現象</a:t>
            </a:r>
          </a:p>
        </p:txBody>
      </p:sp>
      <p:sp>
        <p:nvSpPr>
          <p:cNvPr id="3" name="頁尾版面配置區 2"/>
          <p:cNvSpPr>
            <a:spLocks noGrp="1"/>
          </p:cNvSpPr>
          <p:nvPr>
            <p:ph type="ftr" sz="quarter" idx="11"/>
          </p:nvPr>
        </p:nvSpPr>
        <p:spPr/>
        <p:txBody>
          <a:bodyPr/>
          <a:lstStyle/>
          <a:p>
            <a:r>
              <a:rPr lang="zh-TW" altLang="en-US" smtClean="0"/>
              <a:t>普通生物學  </a:t>
            </a:r>
            <a:r>
              <a:rPr lang="en-US" altLang="zh-TW" smtClean="0"/>
              <a:t>Chapter 14 - </a:t>
            </a:r>
            <a:r>
              <a:rPr lang="zh-TW" altLang="en-US" smtClean="0"/>
              <a:t>演化與天擇 </a:t>
            </a:r>
            <a:endParaRPr lang="zh-TW" altLang="zh-TW"/>
          </a:p>
        </p:txBody>
      </p:sp>
      <p:sp>
        <p:nvSpPr>
          <p:cNvPr id="4" name="投影片編號版面配置區 3"/>
          <p:cNvSpPr>
            <a:spLocks noGrp="1"/>
          </p:cNvSpPr>
          <p:nvPr>
            <p:ph type="sldNum" sz="quarter" idx="12"/>
          </p:nvPr>
        </p:nvSpPr>
        <p:spPr/>
        <p:txBody>
          <a:bodyPr/>
          <a:lstStyle/>
          <a:p>
            <a:fld id="{6640B099-C29F-48AA-9EE1-94DFFD9F4D02}" type="slidenum">
              <a:rPr lang="en-US" altLang="zh-TW" smtClean="0"/>
              <a:pPr/>
              <a:t>57</a:t>
            </a:fld>
            <a:endParaRPr lang="en-US" altLang="zh-TW"/>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628800"/>
            <a:ext cx="2828925" cy="425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7248" y="2348880"/>
            <a:ext cx="4648200" cy="3067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3988474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14.11</a:t>
            </a:r>
            <a:r>
              <a:rPr lang="zh-TW" altLang="en-US" dirty="0"/>
              <a:t>　</a:t>
            </a:r>
            <a:r>
              <a:rPr lang="zh-TW" altLang="en-US" dirty="0" smtClean="0"/>
              <a:t>排除</a:t>
            </a:r>
            <a:r>
              <a:rPr lang="zh-TW" altLang="en-US" dirty="0"/>
              <a:t>黑化現象的天擇</a:t>
            </a:r>
          </a:p>
        </p:txBody>
      </p:sp>
      <p:sp>
        <p:nvSpPr>
          <p:cNvPr id="3" name="內容版面配置區 2"/>
          <p:cNvSpPr>
            <a:spLocks noGrp="1"/>
          </p:cNvSpPr>
          <p:nvPr>
            <p:ph idx="1"/>
          </p:nvPr>
        </p:nvSpPr>
        <p:spPr>
          <a:xfrm>
            <a:off x="306388" y="1412776"/>
            <a:ext cx="8534400" cy="1224136"/>
          </a:xfrm>
        </p:spPr>
        <p:txBody>
          <a:bodyPr/>
          <a:lstStyle/>
          <a:p>
            <a:r>
              <a:rPr lang="zh-TW" altLang="en-US" dirty="0"/>
              <a:t>由於空氣污染減少，</a:t>
            </a:r>
            <a:r>
              <a:rPr lang="zh-TW" altLang="en-US" dirty="0" smtClean="0"/>
              <a:t>英國和</a:t>
            </a:r>
            <a:r>
              <a:rPr lang="zh-TW" altLang="en-US" dirty="0"/>
              <a:t>美國似乎正在發生工業黑化</a:t>
            </a:r>
            <a:r>
              <a:rPr lang="zh-TW" altLang="en-US" dirty="0" smtClean="0"/>
              <a:t>現象之逆轉</a:t>
            </a:r>
            <a:endParaRPr lang="zh-TW" altLang="en-US" dirty="0"/>
          </a:p>
        </p:txBody>
      </p:sp>
      <p:sp>
        <p:nvSpPr>
          <p:cNvPr id="4" name="頁尾版面配置區 3"/>
          <p:cNvSpPr>
            <a:spLocks noGrp="1"/>
          </p:cNvSpPr>
          <p:nvPr>
            <p:ph type="ftr" sz="quarter" idx="11"/>
          </p:nvPr>
        </p:nvSpPr>
        <p:spPr/>
        <p:txBody>
          <a:bodyPr/>
          <a:lstStyle/>
          <a:p>
            <a:r>
              <a:rPr lang="zh-TW" altLang="en-US" smtClean="0"/>
              <a:t>普通生物學  </a:t>
            </a:r>
            <a:r>
              <a:rPr lang="en-US" altLang="zh-TW" smtClean="0"/>
              <a:t>Chapter 14 - </a:t>
            </a:r>
            <a:r>
              <a:rPr lang="zh-TW" altLang="en-US" smtClean="0"/>
              <a:t>演化與天擇 </a:t>
            </a:r>
            <a:endParaRPr lang="zh-TW" altLang="zh-TW" dirty="0"/>
          </a:p>
        </p:txBody>
      </p:sp>
      <p:sp>
        <p:nvSpPr>
          <p:cNvPr id="5" name="投影片編號版面配置區 4"/>
          <p:cNvSpPr>
            <a:spLocks noGrp="1"/>
          </p:cNvSpPr>
          <p:nvPr>
            <p:ph type="sldNum" sz="quarter" idx="12"/>
          </p:nvPr>
        </p:nvSpPr>
        <p:spPr/>
        <p:txBody>
          <a:bodyPr/>
          <a:lstStyle/>
          <a:p>
            <a:fld id="{C04386CD-F511-4EEB-A0ED-70801BDA50F0}" type="slidenum">
              <a:rPr lang="en-US" altLang="zh-TW" smtClean="0"/>
              <a:pPr/>
              <a:t>58</a:t>
            </a:fld>
            <a:endParaRPr lang="en-US" altLang="zh-TW"/>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2564904"/>
            <a:ext cx="6048375" cy="4152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6999596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14.11</a:t>
            </a:r>
            <a:r>
              <a:rPr lang="zh-TW" altLang="en-US" dirty="0"/>
              <a:t>　對沙漠鼠黑化現象的天擇</a:t>
            </a:r>
          </a:p>
        </p:txBody>
      </p:sp>
      <p:sp>
        <p:nvSpPr>
          <p:cNvPr id="3" name="內容版面配置區 2"/>
          <p:cNvSpPr>
            <a:spLocks noGrp="1"/>
          </p:cNvSpPr>
          <p:nvPr>
            <p:ph idx="1"/>
          </p:nvPr>
        </p:nvSpPr>
        <p:spPr>
          <a:xfrm>
            <a:off x="306388" y="1412776"/>
            <a:ext cx="8534400" cy="1152128"/>
          </a:xfrm>
        </p:spPr>
        <p:txBody>
          <a:bodyPr/>
          <a:lstStyle/>
          <a:p>
            <a:r>
              <a:rPr lang="zh-TW" altLang="en-US" sz="2800" dirty="0"/>
              <a:t>黑化現象不僅侷限在昆蟲，貓和許多</a:t>
            </a:r>
            <a:r>
              <a:rPr lang="zh-TW" altLang="en-US" sz="2800" dirty="0" smtClean="0"/>
              <a:t>其他哺乳類</a:t>
            </a:r>
            <a:r>
              <a:rPr lang="zh-TW" altLang="en-US" sz="2800" dirty="0"/>
              <a:t>都有黑化型，其皆受到與蛾類相同</a:t>
            </a:r>
            <a:r>
              <a:rPr lang="zh-TW" altLang="en-US" sz="2800" dirty="0" smtClean="0"/>
              <a:t>模式的</a:t>
            </a:r>
            <a:r>
              <a:rPr lang="zh-TW" altLang="en-US" sz="2800" dirty="0"/>
              <a:t>天擇影響</a:t>
            </a:r>
            <a:endParaRPr lang="zh-TW" altLang="en-US" sz="2800" dirty="0"/>
          </a:p>
        </p:txBody>
      </p:sp>
      <p:sp>
        <p:nvSpPr>
          <p:cNvPr id="4" name="頁尾版面配置區 3"/>
          <p:cNvSpPr>
            <a:spLocks noGrp="1"/>
          </p:cNvSpPr>
          <p:nvPr>
            <p:ph type="ftr" sz="quarter" idx="11"/>
          </p:nvPr>
        </p:nvSpPr>
        <p:spPr/>
        <p:txBody>
          <a:bodyPr/>
          <a:lstStyle/>
          <a:p>
            <a:r>
              <a:rPr lang="zh-TW" altLang="en-US" smtClean="0"/>
              <a:t>普通生物學  </a:t>
            </a:r>
            <a:r>
              <a:rPr lang="en-US" altLang="zh-TW" smtClean="0"/>
              <a:t>Chapter 14 - </a:t>
            </a:r>
            <a:r>
              <a:rPr lang="zh-TW" altLang="en-US" smtClean="0"/>
              <a:t>演化與天擇 </a:t>
            </a:r>
            <a:endParaRPr lang="zh-TW" altLang="zh-TW" dirty="0"/>
          </a:p>
        </p:txBody>
      </p:sp>
      <p:sp>
        <p:nvSpPr>
          <p:cNvPr id="5" name="投影片編號版面配置區 4"/>
          <p:cNvSpPr>
            <a:spLocks noGrp="1"/>
          </p:cNvSpPr>
          <p:nvPr>
            <p:ph type="sldNum" sz="quarter" idx="12"/>
          </p:nvPr>
        </p:nvSpPr>
        <p:spPr/>
        <p:txBody>
          <a:bodyPr/>
          <a:lstStyle/>
          <a:p>
            <a:fld id="{C04386CD-F511-4EEB-A0ED-70801BDA50F0}" type="slidenum">
              <a:rPr lang="en-US" altLang="zh-TW" smtClean="0"/>
              <a:pPr/>
              <a:t>59</a:t>
            </a:fld>
            <a:endParaRPr lang="en-US" altLang="zh-TW"/>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2564904"/>
            <a:ext cx="5382344" cy="3856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134706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14.2</a:t>
            </a:r>
            <a:r>
              <a:rPr lang="zh-TW" altLang="en-US" dirty="0"/>
              <a:t>　達爾文的觀察</a:t>
            </a:r>
          </a:p>
        </p:txBody>
      </p:sp>
      <p:sp>
        <p:nvSpPr>
          <p:cNvPr id="3" name="內容版面配置區 2"/>
          <p:cNvSpPr>
            <a:spLocks noGrp="1"/>
          </p:cNvSpPr>
          <p:nvPr>
            <p:ph idx="1"/>
          </p:nvPr>
        </p:nvSpPr>
        <p:spPr>
          <a:xfrm>
            <a:off x="306388" y="1412776"/>
            <a:ext cx="3905572" cy="5184576"/>
          </a:xfrm>
        </p:spPr>
        <p:txBody>
          <a:bodyPr/>
          <a:lstStyle/>
          <a:p>
            <a:pPr>
              <a:lnSpc>
                <a:spcPct val="110000"/>
              </a:lnSpc>
              <a:spcBef>
                <a:spcPts val="1800"/>
              </a:spcBef>
            </a:pPr>
            <a:r>
              <a:rPr lang="zh-TW" altLang="en-US" dirty="0"/>
              <a:t>達爾文</a:t>
            </a:r>
            <a:r>
              <a:rPr lang="zh-TW" altLang="en-US" dirty="0" smtClean="0"/>
              <a:t>觀察到，</a:t>
            </a:r>
            <a:r>
              <a:rPr lang="zh-TW" altLang="en-US" dirty="0"/>
              <a:t>雖然所有的</a:t>
            </a:r>
            <a:r>
              <a:rPr lang="zh-TW" altLang="en-US" dirty="0" smtClean="0"/>
              <a:t>鷽</a:t>
            </a:r>
            <a:r>
              <a:rPr lang="zh-TW" altLang="en-US" dirty="0"/>
              <a:t>雀</a:t>
            </a:r>
            <a:r>
              <a:rPr lang="zh-TW" altLang="en-US" dirty="0" smtClean="0"/>
              <a:t>，都有共同</a:t>
            </a:r>
            <a:r>
              <a:rPr lang="zh-TW" altLang="en-US" dirty="0"/>
              <a:t>的</a:t>
            </a:r>
            <a:r>
              <a:rPr lang="zh-TW" altLang="en-US" dirty="0" smtClean="0"/>
              <a:t>祖先</a:t>
            </a:r>
            <a:r>
              <a:rPr lang="zh-TW" altLang="en-US" dirty="0"/>
              <a:t>，</a:t>
            </a:r>
            <a:r>
              <a:rPr lang="zh-TW" altLang="en-US" dirty="0" smtClean="0"/>
              <a:t>其</a:t>
            </a:r>
            <a:r>
              <a:rPr lang="zh-TW" altLang="en-US" dirty="0"/>
              <a:t>嘴喙的</a:t>
            </a:r>
            <a:r>
              <a:rPr lang="zh-TW" altLang="en-US" dirty="0" smtClean="0"/>
              <a:t>大小由於演化適應</a:t>
            </a:r>
            <a:r>
              <a:rPr lang="zh-TW" altLang="en-US" dirty="0"/>
              <a:t>而改善其覓食</a:t>
            </a:r>
            <a:r>
              <a:rPr lang="zh-TW" altLang="en-US" dirty="0" smtClean="0"/>
              <a:t>能力</a:t>
            </a:r>
            <a:endParaRPr lang="en-US" altLang="zh-TW" dirty="0" smtClean="0"/>
          </a:p>
          <a:p>
            <a:pPr lvl="1">
              <a:lnSpc>
                <a:spcPct val="110000"/>
              </a:lnSpc>
              <a:spcBef>
                <a:spcPts val="1800"/>
              </a:spcBef>
            </a:pPr>
            <a:r>
              <a:rPr lang="zh-TW" altLang="en-US" dirty="0"/>
              <a:t>稱此為「具改變而傳至後代</a:t>
            </a:r>
            <a:r>
              <a:rPr lang="zh-TW" altLang="en-US" dirty="0" smtClean="0"/>
              <a:t>」</a:t>
            </a:r>
            <a:endParaRPr lang="zh-TW" altLang="en-US" dirty="0"/>
          </a:p>
        </p:txBody>
      </p:sp>
      <p:sp>
        <p:nvSpPr>
          <p:cNvPr id="4" name="頁尾版面配置區 3"/>
          <p:cNvSpPr>
            <a:spLocks noGrp="1"/>
          </p:cNvSpPr>
          <p:nvPr>
            <p:ph type="ftr" sz="quarter" idx="11"/>
          </p:nvPr>
        </p:nvSpPr>
        <p:spPr/>
        <p:txBody>
          <a:bodyPr/>
          <a:lstStyle/>
          <a:p>
            <a:r>
              <a:rPr lang="zh-TW" altLang="en-US" smtClean="0"/>
              <a:t>普通生物學  </a:t>
            </a:r>
            <a:r>
              <a:rPr lang="en-US" altLang="zh-TW" smtClean="0"/>
              <a:t>Chapter 14 - </a:t>
            </a:r>
            <a:r>
              <a:rPr lang="zh-TW" altLang="en-US" smtClean="0"/>
              <a:t>演化與天擇 </a:t>
            </a:r>
            <a:endParaRPr lang="zh-TW" altLang="zh-TW" dirty="0"/>
          </a:p>
        </p:txBody>
      </p:sp>
      <p:sp>
        <p:nvSpPr>
          <p:cNvPr id="5" name="投影片編號版面配置區 4"/>
          <p:cNvSpPr>
            <a:spLocks noGrp="1"/>
          </p:cNvSpPr>
          <p:nvPr>
            <p:ph type="sldNum" sz="quarter" idx="12"/>
          </p:nvPr>
        </p:nvSpPr>
        <p:spPr/>
        <p:txBody>
          <a:bodyPr/>
          <a:lstStyle/>
          <a:p>
            <a:fld id="{C04386CD-F511-4EEB-A0ED-70801BDA50F0}" type="slidenum">
              <a:rPr lang="en-US" altLang="zh-TW" smtClean="0"/>
              <a:pPr/>
              <a:t>6</a:t>
            </a:fld>
            <a:endParaRPr lang="en-US" altLang="zh-TW"/>
          </a:p>
        </p:txBody>
      </p:sp>
      <p:sp>
        <p:nvSpPr>
          <p:cNvPr id="7" name="矩形 6"/>
          <p:cNvSpPr/>
          <p:nvPr/>
        </p:nvSpPr>
        <p:spPr>
          <a:xfrm>
            <a:off x="4671693" y="6007417"/>
            <a:ext cx="3929281" cy="369332"/>
          </a:xfrm>
          <a:prstGeom prst="rect">
            <a:avLst/>
          </a:prstGeom>
        </p:spPr>
        <p:txBody>
          <a:bodyPr wrap="none">
            <a:spAutoFit/>
          </a:bodyPr>
          <a:lstStyle/>
          <a:p>
            <a:r>
              <a:rPr lang="zh-TW" altLang="en-US" b="1" dirty="0">
                <a:solidFill>
                  <a:srgbClr val="002060"/>
                </a:solidFill>
                <a:latin typeface="+mj-ea"/>
                <a:ea typeface="+mj-ea"/>
              </a:rPr>
              <a:t>圖 </a:t>
            </a:r>
            <a:r>
              <a:rPr lang="en-US" altLang="zh-TW" b="1" dirty="0">
                <a:solidFill>
                  <a:srgbClr val="002060"/>
                </a:solidFill>
                <a:latin typeface="+mj-ea"/>
                <a:ea typeface="+mj-ea"/>
              </a:rPr>
              <a:t>14.3</a:t>
            </a:r>
            <a:r>
              <a:rPr lang="zh-TW" altLang="en-US" b="1" dirty="0">
                <a:solidFill>
                  <a:srgbClr val="002060"/>
                </a:solidFill>
                <a:latin typeface="+mj-ea"/>
                <a:ea typeface="+mj-ea"/>
              </a:rPr>
              <a:t>　四種加拉巴哥鷽雀及其食物</a:t>
            </a: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3826" y="1052736"/>
            <a:ext cx="4801939" cy="47098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6103176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14.12</a:t>
            </a:r>
            <a:r>
              <a:rPr lang="zh-TW" altLang="en-US" dirty="0"/>
              <a:t>　魚體色的選擇</a:t>
            </a:r>
          </a:p>
        </p:txBody>
      </p:sp>
      <p:sp>
        <p:nvSpPr>
          <p:cNvPr id="3" name="內容版面配置區 2"/>
          <p:cNvSpPr>
            <a:spLocks noGrp="1"/>
          </p:cNvSpPr>
          <p:nvPr>
            <p:ph idx="1"/>
          </p:nvPr>
        </p:nvSpPr>
        <p:spPr/>
        <p:txBody>
          <a:bodyPr/>
          <a:lstStyle/>
          <a:p>
            <a:r>
              <a:rPr lang="zh-TW" altLang="en-US" dirty="0"/>
              <a:t>孔雀魚因其鮮艷顏色及旺盛生殖力而</a:t>
            </a:r>
            <a:r>
              <a:rPr lang="zh-TW" altLang="en-US" dirty="0" smtClean="0"/>
              <a:t>成為廣</a:t>
            </a:r>
            <a:r>
              <a:rPr lang="zh-TW" altLang="en-US" dirty="0"/>
              <a:t>受歡迎的觀賞魚</a:t>
            </a:r>
            <a:r>
              <a:rPr lang="zh-TW" altLang="en-US" dirty="0" smtClean="0"/>
              <a:t>種</a:t>
            </a:r>
            <a:endParaRPr lang="en-US" altLang="zh-TW" dirty="0" smtClean="0"/>
          </a:p>
          <a:p>
            <a:pPr lvl="1"/>
            <a:r>
              <a:rPr lang="zh-TW" altLang="en-US" dirty="0" smtClean="0"/>
              <a:t>在千里</a:t>
            </a:r>
            <a:r>
              <a:rPr lang="zh-TW" altLang="en-US" dirty="0"/>
              <a:t>達群島</a:t>
            </a:r>
            <a:r>
              <a:rPr lang="zh-TW" altLang="en-US" dirty="0" smtClean="0"/>
              <a:t>上</a:t>
            </a:r>
            <a:r>
              <a:rPr lang="zh-TW" altLang="en-US" dirty="0"/>
              <a:t>，孔雀魚可以在</a:t>
            </a:r>
            <a:r>
              <a:rPr lang="zh-TW" altLang="en-US" dirty="0" smtClean="0"/>
              <a:t>兩個</a:t>
            </a:r>
            <a:r>
              <a:rPr lang="zh-TW" altLang="en-US" dirty="0"/>
              <a:t>非常不同的環境</a:t>
            </a:r>
            <a:r>
              <a:rPr lang="zh-TW" altLang="en-US" dirty="0" smtClean="0"/>
              <a:t>出現</a:t>
            </a:r>
            <a:endParaRPr lang="en-US" altLang="zh-TW" dirty="0" smtClean="0"/>
          </a:p>
          <a:p>
            <a:pPr lvl="2"/>
            <a:r>
              <a:rPr lang="zh-TW" altLang="en-US" dirty="0"/>
              <a:t>在瀑布上游相似的水池中</a:t>
            </a:r>
            <a:r>
              <a:rPr lang="zh-TW" altLang="en-US" dirty="0" smtClean="0"/>
              <a:t>，唯一</a:t>
            </a:r>
            <a:r>
              <a:rPr lang="zh-TW" altLang="en-US" dirty="0"/>
              <a:t>存在的獵食者是魔法魚，但牠很少以孔雀</a:t>
            </a:r>
            <a:r>
              <a:rPr lang="zh-TW" altLang="en-US" dirty="0" smtClean="0"/>
              <a:t>魚為</a:t>
            </a:r>
            <a:r>
              <a:rPr lang="zh-TW" altLang="en-US" dirty="0"/>
              <a:t>食</a:t>
            </a:r>
            <a:endParaRPr lang="en-US" altLang="zh-TW" dirty="0" smtClean="0"/>
          </a:p>
          <a:p>
            <a:pPr lvl="2"/>
            <a:r>
              <a:rPr lang="zh-TW" altLang="en-US" dirty="0"/>
              <a:t>在瀑布下游水池中的孔雀魚須面臨長慈鯛的</a:t>
            </a:r>
            <a:r>
              <a:rPr lang="zh-TW" altLang="en-US" dirty="0" smtClean="0"/>
              <a:t>獵食</a:t>
            </a:r>
            <a:endParaRPr lang="en-US" altLang="zh-TW" dirty="0" smtClean="0"/>
          </a:p>
          <a:p>
            <a:pPr lvl="2"/>
            <a:r>
              <a:rPr lang="zh-TW" altLang="en-US" dirty="0" smtClean="0"/>
              <a:t>在</a:t>
            </a:r>
            <a:r>
              <a:rPr lang="zh-TW" altLang="en-US" dirty="0"/>
              <a:t>洪水季節，孔雀魚可能會逆流而上，並入侵瀑布上游的池塘</a:t>
            </a:r>
          </a:p>
        </p:txBody>
      </p:sp>
      <p:sp>
        <p:nvSpPr>
          <p:cNvPr id="4" name="頁尾版面配置區 3"/>
          <p:cNvSpPr>
            <a:spLocks noGrp="1"/>
          </p:cNvSpPr>
          <p:nvPr>
            <p:ph type="ftr" sz="quarter" idx="11"/>
          </p:nvPr>
        </p:nvSpPr>
        <p:spPr/>
        <p:txBody>
          <a:bodyPr/>
          <a:lstStyle/>
          <a:p>
            <a:r>
              <a:rPr lang="zh-TW" altLang="en-US" smtClean="0"/>
              <a:t>普通生物學  </a:t>
            </a:r>
            <a:r>
              <a:rPr lang="en-US" altLang="zh-TW" smtClean="0"/>
              <a:t>Chapter 14 - </a:t>
            </a:r>
            <a:r>
              <a:rPr lang="zh-TW" altLang="en-US" smtClean="0"/>
              <a:t>演化與天擇 </a:t>
            </a:r>
            <a:endParaRPr lang="zh-TW" altLang="zh-TW" dirty="0"/>
          </a:p>
        </p:txBody>
      </p:sp>
      <p:sp>
        <p:nvSpPr>
          <p:cNvPr id="5" name="投影片編號版面配置區 4"/>
          <p:cNvSpPr>
            <a:spLocks noGrp="1"/>
          </p:cNvSpPr>
          <p:nvPr>
            <p:ph type="sldNum" sz="quarter" idx="12"/>
          </p:nvPr>
        </p:nvSpPr>
        <p:spPr/>
        <p:txBody>
          <a:bodyPr/>
          <a:lstStyle/>
          <a:p>
            <a:fld id="{C04386CD-F511-4EEB-A0ED-70801BDA50F0}" type="slidenum">
              <a:rPr lang="en-US" altLang="zh-TW" smtClean="0"/>
              <a:pPr/>
              <a:t>60</a:t>
            </a:fld>
            <a:endParaRPr lang="en-US" altLang="zh-TW"/>
          </a:p>
        </p:txBody>
      </p:sp>
    </p:spTree>
    <p:extLst>
      <p:ext uri="{BB962C8B-B14F-4D97-AF65-F5344CB8AC3E}">
        <p14:creationId xmlns:p14="http://schemas.microsoft.com/office/powerpoint/2010/main" val="100235599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14.12</a:t>
            </a:r>
            <a:r>
              <a:rPr lang="zh-TW" altLang="en-US" dirty="0"/>
              <a:t>　瀑布上、下游</a:t>
            </a:r>
          </a:p>
        </p:txBody>
      </p:sp>
      <p:sp>
        <p:nvSpPr>
          <p:cNvPr id="3" name="內容版面配置區 2"/>
          <p:cNvSpPr>
            <a:spLocks noGrp="1"/>
          </p:cNvSpPr>
          <p:nvPr>
            <p:ph idx="1"/>
          </p:nvPr>
        </p:nvSpPr>
        <p:spPr/>
        <p:txBody>
          <a:bodyPr/>
          <a:lstStyle/>
          <a:p>
            <a:r>
              <a:rPr lang="zh-TW" altLang="en-US" dirty="0"/>
              <a:t>在瀑布上、</a:t>
            </a:r>
            <a:r>
              <a:rPr lang="zh-TW" altLang="en-US" dirty="0" smtClean="0"/>
              <a:t>下游</a:t>
            </a:r>
            <a:r>
              <a:rPr lang="zh-TW" altLang="en-US" dirty="0"/>
              <a:t>的孔雀魚族群呈現出</a:t>
            </a:r>
            <a:r>
              <a:rPr lang="zh-TW" altLang="en-US" dirty="0" smtClean="0"/>
              <a:t>許</a:t>
            </a:r>
            <a:r>
              <a:rPr lang="zh-TW" altLang="en-US" dirty="0"/>
              <a:t>多</a:t>
            </a:r>
            <a:r>
              <a:rPr lang="zh-TW" altLang="en-US" dirty="0" smtClean="0"/>
              <a:t>差異</a:t>
            </a:r>
            <a:endParaRPr lang="en-US" altLang="zh-TW" dirty="0" smtClean="0"/>
          </a:p>
          <a:p>
            <a:pPr lvl="1"/>
            <a:r>
              <a:rPr lang="zh-TW" altLang="en-US" dirty="0" smtClean="0"/>
              <a:t>瀑布</a:t>
            </a:r>
            <a:r>
              <a:rPr lang="zh-TW" altLang="en-US" dirty="0"/>
              <a:t>下游之高獵食風險的水池中</a:t>
            </a:r>
            <a:r>
              <a:rPr lang="zh-TW" altLang="en-US" dirty="0" smtClean="0"/>
              <a:t>，雄性</a:t>
            </a:r>
            <a:r>
              <a:rPr lang="zh-TW" altLang="en-US" dirty="0"/>
              <a:t>孔雀魚呈現土</a:t>
            </a:r>
            <a:r>
              <a:rPr lang="zh-TW" altLang="en-US" dirty="0" smtClean="0"/>
              <a:t>褐色</a:t>
            </a:r>
            <a:endParaRPr lang="en-US" altLang="zh-TW" dirty="0" smtClean="0"/>
          </a:p>
          <a:p>
            <a:pPr lvl="1"/>
            <a:r>
              <a:rPr lang="zh-TW" altLang="en-US" dirty="0"/>
              <a:t>高獵食風險的水池</a:t>
            </a:r>
            <a:r>
              <a:rPr lang="zh-TW" altLang="en-US" dirty="0" smtClean="0"/>
              <a:t>中的孔雀</a:t>
            </a:r>
            <a:r>
              <a:rPr lang="zh-TW" altLang="en-US" dirty="0"/>
              <a:t>魚</a:t>
            </a:r>
            <a:r>
              <a:rPr lang="zh-TW" altLang="en-US" dirty="0" smtClean="0"/>
              <a:t>傾向</a:t>
            </a:r>
            <a:r>
              <a:rPr lang="zh-TW" altLang="en-US" dirty="0"/>
              <a:t>在較年輕階段即生殖，且成魚</a:t>
            </a:r>
            <a:r>
              <a:rPr lang="zh-TW" altLang="en-US" dirty="0" smtClean="0"/>
              <a:t>體型</a:t>
            </a:r>
            <a:r>
              <a:rPr lang="zh-TW" altLang="en-US" dirty="0"/>
              <a:t>相對較</a:t>
            </a:r>
            <a:r>
              <a:rPr lang="zh-TW" altLang="en-US" dirty="0" smtClean="0"/>
              <a:t>小</a:t>
            </a:r>
            <a:endParaRPr lang="en-US" altLang="zh-TW" dirty="0" smtClean="0"/>
          </a:p>
          <a:p>
            <a:pPr lvl="1"/>
            <a:r>
              <a:rPr lang="zh-TW" altLang="en-US" dirty="0"/>
              <a:t>這些差異暗示天擇的功能</a:t>
            </a:r>
            <a:endParaRPr lang="en-US" altLang="zh-TW" dirty="0" smtClean="0"/>
          </a:p>
        </p:txBody>
      </p:sp>
      <p:sp>
        <p:nvSpPr>
          <p:cNvPr id="4" name="頁尾版面配置區 3"/>
          <p:cNvSpPr>
            <a:spLocks noGrp="1"/>
          </p:cNvSpPr>
          <p:nvPr>
            <p:ph type="ftr" sz="quarter" idx="11"/>
          </p:nvPr>
        </p:nvSpPr>
        <p:spPr/>
        <p:txBody>
          <a:bodyPr/>
          <a:lstStyle/>
          <a:p>
            <a:r>
              <a:rPr lang="zh-TW" altLang="en-US" smtClean="0"/>
              <a:t>普通生物學  </a:t>
            </a:r>
            <a:r>
              <a:rPr lang="en-US" altLang="zh-TW" smtClean="0"/>
              <a:t>Chapter 14 - </a:t>
            </a:r>
            <a:r>
              <a:rPr lang="zh-TW" altLang="en-US" smtClean="0"/>
              <a:t>演化與天擇 </a:t>
            </a:r>
            <a:endParaRPr lang="zh-TW" altLang="zh-TW" dirty="0"/>
          </a:p>
        </p:txBody>
      </p:sp>
      <p:sp>
        <p:nvSpPr>
          <p:cNvPr id="5" name="投影片編號版面配置區 4"/>
          <p:cNvSpPr>
            <a:spLocks noGrp="1"/>
          </p:cNvSpPr>
          <p:nvPr>
            <p:ph type="sldNum" sz="quarter" idx="12"/>
          </p:nvPr>
        </p:nvSpPr>
        <p:spPr/>
        <p:txBody>
          <a:bodyPr/>
          <a:lstStyle/>
          <a:p>
            <a:fld id="{C04386CD-F511-4EEB-A0ED-70801BDA50F0}" type="slidenum">
              <a:rPr lang="en-US" altLang="zh-TW" smtClean="0"/>
              <a:pPr/>
              <a:t>61</a:t>
            </a:fld>
            <a:endParaRPr lang="en-US" altLang="zh-TW"/>
          </a:p>
        </p:txBody>
      </p:sp>
    </p:spTree>
    <p:extLst>
      <p:ext uri="{BB962C8B-B14F-4D97-AF65-F5344CB8AC3E}">
        <p14:creationId xmlns:p14="http://schemas.microsoft.com/office/powerpoint/2010/main" val="424531402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z="2800" dirty="0"/>
              <a:t>圖 </a:t>
            </a:r>
            <a:r>
              <a:rPr lang="en-US" altLang="zh-TW" sz="2800" dirty="0"/>
              <a:t>14.26</a:t>
            </a:r>
            <a:r>
              <a:rPr lang="zh-TW" altLang="en-US" sz="2800" dirty="0"/>
              <a:t>　保護體色的演化</a:t>
            </a:r>
          </a:p>
        </p:txBody>
      </p:sp>
      <p:sp>
        <p:nvSpPr>
          <p:cNvPr id="3" name="頁尾版面配置區 2"/>
          <p:cNvSpPr>
            <a:spLocks noGrp="1"/>
          </p:cNvSpPr>
          <p:nvPr>
            <p:ph type="ftr" sz="quarter" idx="11"/>
          </p:nvPr>
        </p:nvSpPr>
        <p:spPr/>
        <p:txBody>
          <a:bodyPr/>
          <a:lstStyle/>
          <a:p>
            <a:r>
              <a:rPr lang="zh-TW" altLang="en-US" smtClean="0"/>
              <a:t>普通生物學  </a:t>
            </a:r>
            <a:r>
              <a:rPr lang="en-US" altLang="zh-TW" smtClean="0"/>
              <a:t>Chapter 14 - </a:t>
            </a:r>
            <a:r>
              <a:rPr lang="zh-TW" altLang="en-US" smtClean="0"/>
              <a:t>演化與天擇 </a:t>
            </a:r>
            <a:endParaRPr lang="zh-TW" altLang="zh-TW"/>
          </a:p>
        </p:txBody>
      </p:sp>
      <p:sp>
        <p:nvSpPr>
          <p:cNvPr id="4" name="投影片編號版面配置區 3"/>
          <p:cNvSpPr>
            <a:spLocks noGrp="1"/>
          </p:cNvSpPr>
          <p:nvPr>
            <p:ph type="sldNum" sz="quarter" idx="12"/>
          </p:nvPr>
        </p:nvSpPr>
        <p:spPr/>
        <p:txBody>
          <a:bodyPr/>
          <a:lstStyle/>
          <a:p>
            <a:fld id="{6640B099-C29F-48AA-9EE1-94DFFD9F4D02}" type="slidenum">
              <a:rPr lang="en-US" altLang="zh-TW" smtClean="0"/>
              <a:pPr/>
              <a:t>62</a:t>
            </a:fld>
            <a:endParaRPr lang="en-US" altLang="zh-TW"/>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1314847"/>
            <a:ext cx="5130986" cy="5357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8841254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sz="4000" dirty="0"/>
              <a:t>14.12</a:t>
            </a:r>
            <a:r>
              <a:rPr lang="zh-TW" altLang="en-US" sz="4000" dirty="0"/>
              <a:t>　</a:t>
            </a:r>
            <a:r>
              <a:rPr lang="zh-TW" altLang="en-US" sz="4000" dirty="0" smtClean="0">
                <a:latin typeface="DFHeiStd-W5"/>
                <a:ea typeface="DFHeiStd-W5"/>
              </a:rPr>
              <a:t>實驗室</a:t>
            </a:r>
            <a:r>
              <a:rPr lang="zh-TW" altLang="en-US" sz="4000" dirty="0">
                <a:latin typeface="DFHeiStd-W5"/>
                <a:ea typeface="DFHeiStd-W5"/>
              </a:rPr>
              <a:t>實驗</a:t>
            </a:r>
            <a:endParaRPr lang="zh-TW" altLang="en-US" dirty="0"/>
          </a:p>
        </p:txBody>
      </p:sp>
      <p:sp>
        <p:nvSpPr>
          <p:cNvPr id="3" name="內容版面配置區 2"/>
          <p:cNvSpPr>
            <a:spLocks noGrp="1"/>
          </p:cNvSpPr>
          <p:nvPr>
            <p:ph idx="1"/>
          </p:nvPr>
        </p:nvSpPr>
        <p:spPr/>
        <p:txBody>
          <a:bodyPr/>
          <a:lstStyle/>
          <a:p>
            <a:r>
              <a:rPr lang="zh-TW" altLang="en-US" sz="2800" dirty="0"/>
              <a:t>安</a:t>
            </a:r>
            <a:r>
              <a:rPr lang="zh-TW" altLang="en-US" sz="2800" dirty="0" smtClean="0"/>
              <a:t>德勒</a:t>
            </a:r>
            <a:r>
              <a:rPr lang="zh-TW" altLang="en-US" sz="2800" dirty="0"/>
              <a:t>對孔雀魚進行了實驗，以確定獵食</a:t>
            </a:r>
            <a:r>
              <a:rPr lang="zh-TW" altLang="en-US" sz="2800" dirty="0" smtClean="0"/>
              <a:t>能導致</a:t>
            </a:r>
            <a:r>
              <a:rPr lang="zh-TW" altLang="en-US" sz="2800" dirty="0"/>
              <a:t>快速的演化</a:t>
            </a:r>
            <a:r>
              <a:rPr lang="zh-TW" altLang="en-US" sz="2800" dirty="0" smtClean="0"/>
              <a:t>改變</a:t>
            </a:r>
            <a:endParaRPr lang="en-US" altLang="zh-TW" sz="2800" dirty="0" smtClean="0"/>
          </a:p>
          <a:p>
            <a:pPr lvl="1">
              <a:spcBef>
                <a:spcPts val="1200"/>
              </a:spcBef>
            </a:pPr>
            <a:r>
              <a:rPr lang="zh-TW" altLang="en-US" sz="2400" dirty="0"/>
              <a:t>在受控實驗室環境中，孔雀魚被置於以下三種情況之一：</a:t>
            </a:r>
          </a:p>
          <a:p>
            <a:pPr lvl="2"/>
            <a:r>
              <a:rPr lang="zh-TW" altLang="en-US" sz="2400" dirty="0"/>
              <a:t>沒有獵食</a:t>
            </a:r>
            <a:r>
              <a:rPr lang="zh-TW" altLang="en-US" sz="2400" dirty="0" smtClean="0"/>
              <a:t>者</a:t>
            </a:r>
            <a:endParaRPr lang="en-US" altLang="zh-TW" sz="2400" dirty="0" smtClean="0"/>
          </a:p>
          <a:p>
            <a:pPr lvl="2"/>
            <a:r>
              <a:rPr lang="zh-TW" altLang="en-US" sz="2400" dirty="0"/>
              <a:t>魔法</a:t>
            </a:r>
            <a:r>
              <a:rPr lang="zh-TW" altLang="en-US" sz="2400" dirty="0" smtClean="0"/>
              <a:t>魚 </a:t>
            </a:r>
            <a:r>
              <a:rPr lang="en-US" altLang="zh-TW" sz="2400" dirty="0" smtClean="0"/>
              <a:t>(</a:t>
            </a:r>
            <a:r>
              <a:rPr lang="zh-TW" altLang="en-US" sz="2400" dirty="0"/>
              <a:t>低</a:t>
            </a:r>
            <a:r>
              <a:rPr lang="zh-TW" altLang="en-US" sz="2400" dirty="0" smtClean="0"/>
              <a:t>獵</a:t>
            </a:r>
            <a:r>
              <a:rPr lang="zh-TW" altLang="en-US" sz="2400" dirty="0"/>
              <a:t>食風險</a:t>
            </a:r>
            <a:r>
              <a:rPr lang="en-US" altLang="zh-TW" sz="2400" dirty="0" smtClean="0"/>
              <a:t>)</a:t>
            </a:r>
          </a:p>
          <a:p>
            <a:pPr lvl="2"/>
            <a:r>
              <a:rPr lang="zh-TW" altLang="en-US" sz="2400" dirty="0" smtClean="0"/>
              <a:t>長</a:t>
            </a:r>
            <a:r>
              <a:rPr lang="zh-TW" altLang="en-US" sz="2400" dirty="0"/>
              <a:t>慈</a:t>
            </a:r>
            <a:r>
              <a:rPr lang="zh-TW" altLang="en-US" sz="2400" dirty="0" smtClean="0"/>
              <a:t>鯛 </a:t>
            </a:r>
            <a:r>
              <a:rPr lang="en-US" altLang="zh-TW" sz="2400" dirty="0" smtClean="0"/>
              <a:t>(</a:t>
            </a:r>
            <a:r>
              <a:rPr lang="zh-TW" altLang="en-US" sz="2400" dirty="0" smtClean="0"/>
              <a:t>高</a:t>
            </a:r>
            <a:r>
              <a:rPr lang="zh-TW" altLang="en-US" sz="2400" dirty="0"/>
              <a:t>獵食</a:t>
            </a:r>
            <a:r>
              <a:rPr lang="zh-TW" altLang="en-US" sz="2400" dirty="0" smtClean="0"/>
              <a:t>風險</a:t>
            </a:r>
            <a:r>
              <a:rPr lang="en-US" altLang="zh-TW" sz="2400" dirty="0" smtClean="0"/>
              <a:t>)</a:t>
            </a:r>
          </a:p>
          <a:p>
            <a:pPr lvl="1">
              <a:spcBef>
                <a:spcPts val="1200"/>
              </a:spcBef>
            </a:pPr>
            <a:r>
              <a:rPr lang="zh-TW" altLang="en-US" sz="2400" dirty="0"/>
              <a:t>在</a:t>
            </a:r>
            <a:r>
              <a:rPr lang="en-US" altLang="zh-TW" sz="2400" dirty="0"/>
              <a:t>10</a:t>
            </a:r>
            <a:r>
              <a:rPr lang="zh-TW" altLang="en-US" sz="2400" dirty="0"/>
              <a:t>代孔雀魚世代之後，來自沒有獵食風險池或低獵食風險池的孔雀魚比高獵食風險池中的孔雀魚更大，更豐富多</a:t>
            </a:r>
            <a:r>
              <a:rPr lang="zh-TW" altLang="en-US" sz="2400" dirty="0" smtClean="0"/>
              <a:t>彩</a:t>
            </a:r>
            <a:endParaRPr lang="zh-TW" altLang="en-US" sz="2400" dirty="0"/>
          </a:p>
          <a:p>
            <a:pPr lvl="1">
              <a:spcBef>
                <a:spcPts val="1200"/>
              </a:spcBef>
            </a:pPr>
            <a:r>
              <a:rPr lang="zh-TW" altLang="en-US" sz="2400" dirty="0"/>
              <a:t>他後來</a:t>
            </a:r>
            <a:r>
              <a:rPr lang="zh-TW" altLang="en-US" sz="2400" dirty="0" smtClean="0"/>
              <a:t>在田野實驗</a:t>
            </a:r>
            <a:r>
              <a:rPr lang="zh-TW" altLang="en-US" sz="2400" dirty="0"/>
              <a:t>中發現了相同的</a:t>
            </a:r>
            <a:r>
              <a:rPr lang="zh-TW" altLang="en-US" sz="2400" dirty="0" smtClean="0"/>
              <a:t>結果</a:t>
            </a:r>
            <a:endParaRPr lang="zh-TW" altLang="en-US" sz="2400" dirty="0"/>
          </a:p>
        </p:txBody>
      </p:sp>
      <p:sp>
        <p:nvSpPr>
          <p:cNvPr id="4" name="頁尾版面配置區 3"/>
          <p:cNvSpPr>
            <a:spLocks noGrp="1"/>
          </p:cNvSpPr>
          <p:nvPr>
            <p:ph type="ftr" sz="quarter" idx="11"/>
          </p:nvPr>
        </p:nvSpPr>
        <p:spPr/>
        <p:txBody>
          <a:bodyPr/>
          <a:lstStyle/>
          <a:p>
            <a:r>
              <a:rPr lang="zh-TW" altLang="en-US" smtClean="0"/>
              <a:t>普通生物學  </a:t>
            </a:r>
            <a:r>
              <a:rPr lang="en-US" altLang="zh-TW" smtClean="0"/>
              <a:t>Chapter 14 - </a:t>
            </a:r>
            <a:r>
              <a:rPr lang="zh-TW" altLang="en-US" smtClean="0"/>
              <a:t>演化與天擇 </a:t>
            </a:r>
            <a:endParaRPr lang="zh-TW" altLang="zh-TW" dirty="0"/>
          </a:p>
        </p:txBody>
      </p:sp>
      <p:sp>
        <p:nvSpPr>
          <p:cNvPr id="5" name="投影片編號版面配置區 4"/>
          <p:cNvSpPr>
            <a:spLocks noGrp="1"/>
          </p:cNvSpPr>
          <p:nvPr>
            <p:ph type="sldNum" sz="quarter" idx="12"/>
          </p:nvPr>
        </p:nvSpPr>
        <p:spPr/>
        <p:txBody>
          <a:bodyPr/>
          <a:lstStyle/>
          <a:p>
            <a:fld id="{C04386CD-F511-4EEB-A0ED-70801BDA50F0}" type="slidenum">
              <a:rPr lang="en-US" altLang="zh-TW" smtClean="0"/>
              <a:pPr/>
              <a:t>63</a:t>
            </a:fld>
            <a:endParaRPr lang="en-US" altLang="zh-TW"/>
          </a:p>
        </p:txBody>
      </p:sp>
    </p:spTree>
    <p:extLst>
      <p:ext uri="{BB962C8B-B14F-4D97-AF65-F5344CB8AC3E}">
        <p14:creationId xmlns:p14="http://schemas.microsoft.com/office/powerpoint/2010/main" val="316438298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5"/>
          <p:cNvSpPr>
            <a:spLocks noGrp="1"/>
          </p:cNvSpPr>
          <p:nvPr>
            <p:ph type="title"/>
          </p:nvPr>
        </p:nvSpPr>
        <p:spPr/>
        <p:txBody>
          <a:bodyPr/>
          <a:lstStyle/>
          <a:p>
            <a:r>
              <a:rPr lang="zh-TW" altLang="en-US" sz="2800" dirty="0"/>
              <a:t>圖 </a:t>
            </a:r>
            <a:r>
              <a:rPr lang="en-US" altLang="zh-TW" sz="2800" dirty="0"/>
              <a:t>14.27</a:t>
            </a:r>
            <a:r>
              <a:rPr lang="zh-TW" altLang="en-US" sz="2800" dirty="0"/>
              <a:t>　色點數目的演化改變</a:t>
            </a:r>
          </a:p>
        </p:txBody>
      </p:sp>
      <p:sp>
        <p:nvSpPr>
          <p:cNvPr id="4" name="頁尾版面配置區 3"/>
          <p:cNvSpPr>
            <a:spLocks noGrp="1"/>
          </p:cNvSpPr>
          <p:nvPr>
            <p:ph type="ftr" sz="quarter" idx="11"/>
          </p:nvPr>
        </p:nvSpPr>
        <p:spPr/>
        <p:txBody>
          <a:bodyPr/>
          <a:lstStyle/>
          <a:p>
            <a:r>
              <a:rPr lang="zh-TW" altLang="en-US" smtClean="0"/>
              <a:t>普通生物學  </a:t>
            </a:r>
            <a:r>
              <a:rPr lang="en-US" altLang="zh-TW" smtClean="0"/>
              <a:t>Chapter 14 - </a:t>
            </a:r>
            <a:r>
              <a:rPr lang="zh-TW" altLang="en-US" smtClean="0"/>
              <a:t>演化與天擇 </a:t>
            </a:r>
            <a:endParaRPr lang="zh-TW" altLang="zh-TW" dirty="0"/>
          </a:p>
        </p:txBody>
      </p:sp>
      <p:sp>
        <p:nvSpPr>
          <p:cNvPr id="5" name="投影片編號版面配置區 4"/>
          <p:cNvSpPr>
            <a:spLocks noGrp="1"/>
          </p:cNvSpPr>
          <p:nvPr>
            <p:ph type="sldNum" sz="quarter" idx="12"/>
          </p:nvPr>
        </p:nvSpPr>
        <p:spPr/>
        <p:txBody>
          <a:bodyPr/>
          <a:lstStyle/>
          <a:p>
            <a:fld id="{C04386CD-F511-4EEB-A0ED-70801BDA50F0}" type="slidenum">
              <a:rPr lang="en-US" altLang="zh-TW" smtClean="0"/>
              <a:pPr/>
              <a:t>64</a:t>
            </a:fld>
            <a:endParaRPr lang="en-US" altLang="zh-TW"/>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292" y="1399406"/>
            <a:ext cx="4340100" cy="3491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4649" y="1413809"/>
            <a:ext cx="4340100" cy="350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7344045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lstStyle/>
          <a:p>
            <a:r>
              <a:rPr lang="en-US" altLang="zh-TW" sz="3600" dirty="0" smtClean="0"/>
              <a:t>14.13</a:t>
            </a:r>
            <a:r>
              <a:rPr lang="zh-TW" altLang="en-US" sz="3600" dirty="0"/>
              <a:t>　</a:t>
            </a:r>
            <a:r>
              <a:rPr lang="zh-TW" altLang="en-US" dirty="0" smtClean="0"/>
              <a:t>種</a:t>
            </a:r>
            <a:r>
              <a:rPr lang="zh-TW" altLang="en-US" dirty="0"/>
              <a:t>化</a:t>
            </a:r>
          </a:p>
        </p:txBody>
      </p:sp>
      <p:sp>
        <p:nvSpPr>
          <p:cNvPr id="6" name="內容版面配置區 5"/>
          <p:cNvSpPr>
            <a:spLocks noGrp="1"/>
          </p:cNvSpPr>
          <p:nvPr>
            <p:ph idx="1"/>
          </p:nvPr>
        </p:nvSpPr>
        <p:spPr/>
        <p:txBody>
          <a:bodyPr/>
          <a:lstStyle/>
          <a:p>
            <a:r>
              <a:rPr lang="zh-TW" altLang="en-US" b="1" dirty="0"/>
              <a:t>種</a:t>
            </a:r>
            <a:r>
              <a:rPr lang="zh-TW" altLang="en-US" b="1" dirty="0" smtClean="0"/>
              <a:t>化</a:t>
            </a:r>
            <a:r>
              <a:rPr lang="zh-TW" altLang="en-US" dirty="0" smtClean="0"/>
              <a:t>是</a:t>
            </a:r>
            <a:r>
              <a:rPr lang="zh-TW" altLang="en-US" dirty="0"/>
              <a:t>從先前存在的物種形成新物種</a:t>
            </a:r>
            <a:r>
              <a:rPr lang="zh-TW" altLang="en-US" dirty="0" smtClean="0"/>
              <a:t>的巨觀</a:t>
            </a:r>
            <a:r>
              <a:rPr lang="zh-TW" altLang="en-US" dirty="0"/>
              <a:t>進化</a:t>
            </a:r>
            <a:r>
              <a:rPr lang="zh-TW" altLang="en-US" dirty="0" smtClean="0"/>
              <a:t>過程</a:t>
            </a:r>
            <a:endParaRPr lang="en-US" altLang="zh-TW" dirty="0" smtClean="0"/>
          </a:p>
          <a:p>
            <a:pPr lvl="1"/>
            <a:r>
              <a:rPr lang="zh-TW" altLang="en-US" dirty="0"/>
              <a:t>種化通常涉及</a:t>
            </a:r>
            <a:r>
              <a:rPr lang="zh-TW" altLang="en-US" dirty="0" smtClean="0"/>
              <a:t>漸進</a:t>
            </a:r>
            <a:r>
              <a:rPr lang="zh-TW" altLang="en-US" dirty="0"/>
              <a:t>的</a:t>
            </a:r>
            <a:r>
              <a:rPr lang="zh-TW" altLang="en-US" dirty="0" smtClean="0"/>
              <a:t>改變</a:t>
            </a:r>
            <a:endParaRPr lang="en-US" altLang="zh-TW" dirty="0" smtClean="0"/>
          </a:p>
          <a:p>
            <a:pPr lvl="2"/>
            <a:r>
              <a:rPr lang="zh-TW" altLang="en-US" dirty="0"/>
              <a:t>首先，區域的族群逐漸變得更</a:t>
            </a:r>
            <a:r>
              <a:rPr lang="zh-TW" altLang="en-US" dirty="0" smtClean="0"/>
              <a:t>特化</a:t>
            </a:r>
            <a:endParaRPr lang="en-US" altLang="zh-TW" dirty="0" smtClean="0"/>
          </a:p>
          <a:p>
            <a:pPr lvl="2"/>
            <a:r>
              <a:rPr lang="zh-TW" altLang="en-US" dirty="0" smtClean="0"/>
              <a:t>然後</a:t>
            </a:r>
            <a:r>
              <a:rPr lang="zh-TW" altLang="en-US" dirty="0"/>
              <a:t>，倘若它們的差異夠大，則天擇</a:t>
            </a:r>
            <a:r>
              <a:rPr lang="zh-TW" altLang="en-US" dirty="0" smtClean="0"/>
              <a:t>可能會</a:t>
            </a:r>
            <a:r>
              <a:rPr lang="zh-TW" altLang="en-US" dirty="0"/>
              <a:t>發生作用而持續維持其差異</a:t>
            </a:r>
          </a:p>
        </p:txBody>
      </p:sp>
      <p:sp>
        <p:nvSpPr>
          <p:cNvPr id="3" name="頁尾版面配置區 2"/>
          <p:cNvSpPr>
            <a:spLocks noGrp="1"/>
          </p:cNvSpPr>
          <p:nvPr>
            <p:ph type="ftr" sz="quarter" idx="11"/>
          </p:nvPr>
        </p:nvSpPr>
        <p:spPr/>
        <p:txBody>
          <a:bodyPr/>
          <a:lstStyle/>
          <a:p>
            <a:r>
              <a:rPr lang="zh-TW" altLang="en-US" smtClean="0"/>
              <a:t>普通生物學  </a:t>
            </a:r>
            <a:r>
              <a:rPr lang="en-US" altLang="zh-TW" smtClean="0"/>
              <a:t>Chapter 14 - </a:t>
            </a:r>
            <a:r>
              <a:rPr lang="zh-TW" altLang="en-US" smtClean="0"/>
              <a:t>演化與天擇 </a:t>
            </a:r>
            <a:endParaRPr lang="zh-TW" altLang="zh-TW"/>
          </a:p>
        </p:txBody>
      </p:sp>
      <p:sp>
        <p:nvSpPr>
          <p:cNvPr id="4" name="投影片編號版面配置區 3"/>
          <p:cNvSpPr>
            <a:spLocks noGrp="1"/>
          </p:cNvSpPr>
          <p:nvPr>
            <p:ph type="sldNum" sz="quarter" idx="12"/>
          </p:nvPr>
        </p:nvSpPr>
        <p:spPr/>
        <p:txBody>
          <a:bodyPr/>
          <a:lstStyle/>
          <a:p>
            <a:fld id="{6640B099-C29F-48AA-9EE1-94DFFD9F4D02}" type="slidenum">
              <a:rPr lang="en-US" altLang="zh-TW" smtClean="0"/>
              <a:pPr/>
              <a:t>65</a:t>
            </a:fld>
            <a:endParaRPr lang="en-US" altLang="zh-TW"/>
          </a:p>
        </p:txBody>
      </p:sp>
    </p:spTree>
    <p:extLst>
      <p:ext uri="{BB962C8B-B14F-4D97-AF65-F5344CB8AC3E}">
        <p14:creationId xmlns:p14="http://schemas.microsoft.com/office/powerpoint/2010/main" val="43849521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14.13</a:t>
            </a:r>
            <a:r>
              <a:rPr lang="zh-TW" altLang="en-US" dirty="0"/>
              <a:t>　生物種的概念</a:t>
            </a:r>
          </a:p>
        </p:txBody>
      </p:sp>
      <p:sp>
        <p:nvSpPr>
          <p:cNvPr id="3" name="內容版面配置區 2"/>
          <p:cNvSpPr>
            <a:spLocks noGrp="1"/>
          </p:cNvSpPr>
          <p:nvPr>
            <p:ph idx="1"/>
          </p:nvPr>
        </p:nvSpPr>
        <p:spPr/>
        <p:txBody>
          <a:bodyPr/>
          <a:lstStyle/>
          <a:p>
            <a:r>
              <a:rPr lang="zh-TW" altLang="en-US" dirty="0" smtClean="0"/>
              <a:t>演化</a:t>
            </a:r>
            <a:r>
              <a:rPr lang="zh-TW" altLang="en-US" dirty="0"/>
              <a:t>生物學家</a:t>
            </a:r>
            <a:r>
              <a:rPr lang="zh-TW" altLang="en-US" b="1" dirty="0"/>
              <a:t>梅</a:t>
            </a:r>
            <a:r>
              <a:rPr lang="zh-TW" altLang="en-US" b="1" dirty="0" smtClean="0"/>
              <a:t>爾</a:t>
            </a:r>
            <a:r>
              <a:rPr lang="zh-TW" altLang="en-US" dirty="0" smtClean="0"/>
              <a:t>提出</a:t>
            </a:r>
            <a:r>
              <a:rPr lang="zh-TW" altLang="en-US" b="1" dirty="0"/>
              <a:t>生物種</a:t>
            </a:r>
            <a:r>
              <a:rPr lang="zh-TW" altLang="en-US" b="1" dirty="0" smtClean="0"/>
              <a:t>概念</a:t>
            </a:r>
            <a:r>
              <a:rPr lang="zh-TW" altLang="en-US" dirty="0" smtClean="0"/>
              <a:t>，</a:t>
            </a:r>
            <a:r>
              <a:rPr lang="zh-TW" altLang="en-US" dirty="0"/>
              <a:t>其</a:t>
            </a:r>
            <a:r>
              <a:rPr lang="zh-TW" altLang="en-US" dirty="0" smtClean="0"/>
              <a:t>定義為</a:t>
            </a:r>
            <a:endParaRPr lang="en-US" altLang="zh-TW" dirty="0" smtClean="0"/>
          </a:p>
          <a:p>
            <a:pPr marL="361950" indent="0">
              <a:lnSpc>
                <a:spcPct val="130000"/>
              </a:lnSpc>
              <a:spcBef>
                <a:spcPts val="1800"/>
              </a:spcBef>
              <a:spcAft>
                <a:spcPts val="1800"/>
              </a:spcAft>
              <a:buNone/>
            </a:pPr>
            <a:r>
              <a:rPr lang="zh-TW" altLang="en-US" dirty="0" smtClean="0">
                <a:solidFill>
                  <a:srgbClr val="7030A0"/>
                </a:solidFill>
              </a:rPr>
              <a:t>「</a:t>
            </a:r>
            <a:r>
              <a:rPr lang="zh-TW" altLang="en-US" dirty="0">
                <a:solidFill>
                  <a:srgbClr val="7030A0"/>
                </a:solidFill>
              </a:rPr>
              <a:t>一群確實或潛在具有相互交配能力的自然</a:t>
            </a:r>
            <a:r>
              <a:rPr lang="zh-TW" altLang="en-US" dirty="0" smtClean="0">
                <a:solidFill>
                  <a:srgbClr val="7030A0"/>
                </a:solidFill>
              </a:rPr>
              <a:t>族群</a:t>
            </a:r>
            <a:r>
              <a:rPr lang="zh-TW" altLang="en-US" dirty="0">
                <a:solidFill>
                  <a:srgbClr val="7030A0"/>
                </a:solidFill>
              </a:rPr>
              <a:t>，且和其他這樣的族群具有生殖隔離之</a:t>
            </a:r>
            <a:r>
              <a:rPr lang="zh-TW" altLang="en-US" dirty="0" smtClean="0">
                <a:solidFill>
                  <a:srgbClr val="7030A0"/>
                </a:solidFill>
              </a:rPr>
              <a:t>情況」</a:t>
            </a:r>
            <a:endParaRPr lang="en-US" altLang="zh-TW" dirty="0" smtClean="0">
              <a:solidFill>
                <a:srgbClr val="7030A0"/>
              </a:solidFill>
            </a:endParaRPr>
          </a:p>
          <a:p>
            <a:pPr>
              <a:spcBef>
                <a:spcPts val="1800"/>
              </a:spcBef>
            </a:pPr>
            <a:r>
              <a:rPr lang="zh-TW" altLang="en-US" dirty="0" smtClean="0"/>
              <a:t>成員不能</a:t>
            </a:r>
            <a:r>
              <a:rPr lang="zh-TW" altLang="en-US" dirty="0"/>
              <a:t>互相交配或是不能產生有孕性子代的</a:t>
            </a:r>
            <a:r>
              <a:rPr lang="zh-TW" altLang="en-US" dirty="0" smtClean="0"/>
              <a:t>族群稱為</a:t>
            </a:r>
            <a:r>
              <a:rPr lang="zh-TW" altLang="en-US" b="1" dirty="0"/>
              <a:t>生殖上被</a:t>
            </a:r>
            <a:r>
              <a:rPr lang="zh-TW" altLang="en-US" b="1" dirty="0" smtClean="0"/>
              <a:t>隔離</a:t>
            </a:r>
            <a:r>
              <a:rPr lang="zh-TW" altLang="en-US" dirty="0" smtClean="0"/>
              <a:t>，因此</a:t>
            </a:r>
            <a:r>
              <a:rPr lang="zh-TW" altLang="en-US" dirty="0"/>
              <a:t>，其成員是屬於不同</a:t>
            </a:r>
            <a:r>
              <a:rPr lang="zh-TW" altLang="en-US" dirty="0" smtClean="0"/>
              <a:t>物種</a:t>
            </a:r>
            <a:endParaRPr lang="zh-TW" altLang="en-US" dirty="0"/>
          </a:p>
        </p:txBody>
      </p:sp>
      <p:sp>
        <p:nvSpPr>
          <p:cNvPr id="4" name="頁尾版面配置區 3"/>
          <p:cNvSpPr>
            <a:spLocks noGrp="1"/>
          </p:cNvSpPr>
          <p:nvPr>
            <p:ph type="ftr" sz="quarter" idx="11"/>
          </p:nvPr>
        </p:nvSpPr>
        <p:spPr/>
        <p:txBody>
          <a:bodyPr/>
          <a:lstStyle/>
          <a:p>
            <a:r>
              <a:rPr lang="zh-TW" altLang="en-US" smtClean="0"/>
              <a:t>普通生物學  </a:t>
            </a:r>
            <a:r>
              <a:rPr lang="en-US" altLang="zh-TW" smtClean="0"/>
              <a:t>Chapter 14 - </a:t>
            </a:r>
            <a:r>
              <a:rPr lang="zh-TW" altLang="en-US" smtClean="0"/>
              <a:t>演化與天擇 </a:t>
            </a:r>
            <a:endParaRPr lang="zh-TW" altLang="zh-TW" dirty="0"/>
          </a:p>
        </p:txBody>
      </p:sp>
      <p:sp>
        <p:nvSpPr>
          <p:cNvPr id="5" name="投影片編號版面配置區 4"/>
          <p:cNvSpPr>
            <a:spLocks noGrp="1"/>
          </p:cNvSpPr>
          <p:nvPr>
            <p:ph type="sldNum" sz="quarter" idx="12"/>
          </p:nvPr>
        </p:nvSpPr>
        <p:spPr/>
        <p:txBody>
          <a:bodyPr/>
          <a:lstStyle/>
          <a:p>
            <a:fld id="{C04386CD-F511-4EEB-A0ED-70801BDA50F0}" type="slidenum">
              <a:rPr lang="en-US" altLang="zh-TW" smtClean="0"/>
              <a:pPr/>
              <a:t>66</a:t>
            </a:fld>
            <a:endParaRPr lang="en-US" altLang="zh-TW"/>
          </a:p>
        </p:txBody>
      </p:sp>
    </p:spTree>
    <p:extLst>
      <p:ext uri="{BB962C8B-B14F-4D97-AF65-F5344CB8AC3E}">
        <p14:creationId xmlns:p14="http://schemas.microsoft.com/office/powerpoint/2010/main" val="20521633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14.13</a:t>
            </a:r>
            <a:r>
              <a:rPr lang="zh-TW" altLang="en-US" dirty="0"/>
              <a:t>　</a:t>
            </a:r>
            <a:r>
              <a:rPr lang="zh-TW" altLang="en-US" dirty="0" smtClean="0"/>
              <a:t>生殖</a:t>
            </a:r>
            <a:r>
              <a:rPr lang="zh-TW" altLang="en-US" dirty="0"/>
              <a:t>隔離機制</a:t>
            </a:r>
          </a:p>
        </p:txBody>
      </p:sp>
      <p:sp>
        <p:nvSpPr>
          <p:cNvPr id="3" name="內容版面配置區 2"/>
          <p:cNvSpPr>
            <a:spLocks noGrp="1"/>
          </p:cNvSpPr>
          <p:nvPr>
            <p:ph idx="1"/>
          </p:nvPr>
        </p:nvSpPr>
        <p:spPr/>
        <p:txBody>
          <a:bodyPr/>
          <a:lstStyle/>
          <a:p>
            <a:r>
              <a:rPr lang="zh-TW" altLang="en-US" dirty="0"/>
              <a:t>稱為生殖隔離</a:t>
            </a:r>
            <a:r>
              <a:rPr lang="zh-TW" altLang="en-US" dirty="0" smtClean="0"/>
              <a:t>機制是因為阻礙了物種間的基因交換</a:t>
            </a:r>
            <a:r>
              <a:rPr lang="zh-TW" altLang="en-US" dirty="0"/>
              <a:t>而導致生殖</a:t>
            </a:r>
            <a:r>
              <a:rPr lang="zh-TW" altLang="en-US" dirty="0" smtClean="0"/>
              <a:t>隔離</a:t>
            </a:r>
            <a:endParaRPr lang="en-US" altLang="zh-TW" dirty="0" smtClean="0"/>
          </a:p>
          <a:p>
            <a:pPr lvl="1">
              <a:spcBef>
                <a:spcPts val="2400"/>
              </a:spcBef>
            </a:pPr>
            <a:r>
              <a:rPr lang="zh-TW" altLang="en-US" dirty="0"/>
              <a:t>合子前隔離</a:t>
            </a:r>
            <a:r>
              <a:rPr lang="zh-TW" altLang="en-US" dirty="0" smtClean="0"/>
              <a:t>機制</a:t>
            </a:r>
            <a:endParaRPr lang="en-US" altLang="zh-TW" dirty="0" smtClean="0"/>
          </a:p>
          <a:p>
            <a:pPr lvl="2"/>
            <a:r>
              <a:rPr lang="zh-TW" altLang="en-US" dirty="0"/>
              <a:t>避免合子的形成</a:t>
            </a:r>
            <a:endParaRPr lang="en-US" altLang="zh-TW" dirty="0"/>
          </a:p>
          <a:p>
            <a:pPr lvl="1">
              <a:spcBef>
                <a:spcPts val="2400"/>
              </a:spcBef>
            </a:pPr>
            <a:r>
              <a:rPr lang="zh-TW" altLang="en-US" dirty="0" smtClean="0"/>
              <a:t>合子後</a:t>
            </a:r>
            <a:r>
              <a:rPr lang="zh-TW" altLang="en-US" dirty="0"/>
              <a:t>隔離</a:t>
            </a:r>
            <a:r>
              <a:rPr lang="zh-TW" altLang="en-US" dirty="0" smtClean="0"/>
              <a:t>機制</a:t>
            </a:r>
            <a:endParaRPr lang="en-US" altLang="zh-TW" dirty="0" smtClean="0"/>
          </a:p>
          <a:p>
            <a:pPr lvl="2"/>
            <a:r>
              <a:rPr lang="zh-TW" altLang="en-US" dirty="0"/>
              <a:t>避免在合子形成之後的</a:t>
            </a:r>
            <a:r>
              <a:rPr lang="zh-TW" altLang="en-US" dirty="0" smtClean="0"/>
              <a:t>正常功能</a:t>
            </a:r>
            <a:r>
              <a:rPr lang="zh-TW" altLang="en-US" dirty="0"/>
              <a:t>運作</a:t>
            </a:r>
          </a:p>
        </p:txBody>
      </p:sp>
      <p:sp>
        <p:nvSpPr>
          <p:cNvPr id="4" name="頁尾版面配置區 3"/>
          <p:cNvSpPr>
            <a:spLocks noGrp="1"/>
          </p:cNvSpPr>
          <p:nvPr>
            <p:ph type="ftr" sz="quarter" idx="11"/>
          </p:nvPr>
        </p:nvSpPr>
        <p:spPr/>
        <p:txBody>
          <a:bodyPr/>
          <a:lstStyle/>
          <a:p>
            <a:r>
              <a:rPr lang="zh-TW" altLang="en-US" smtClean="0"/>
              <a:t>普通生物學  </a:t>
            </a:r>
            <a:r>
              <a:rPr lang="en-US" altLang="zh-TW" smtClean="0"/>
              <a:t>Chapter 14 - </a:t>
            </a:r>
            <a:r>
              <a:rPr lang="zh-TW" altLang="en-US" smtClean="0"/>
              <a:t>演化與天擇 </a:t>
            </a:r>
            <a:endParaRPr lang="zh-TW" altLang="zh-TW" dirty="0"/>
          </a:p>
        </p:txBody>
      </p:sp>
      <p:sp>
        <p:nvSpPr>
          <p:cNvPr id="5" name="投影片編號版面配置區 4"/>
          <p:cNvSpPr>
            <a:spLocks noGrp="1"/>
          </p:cNvSpPr>
          <p:nvPr>
            <p:ph type="sldNum" sz="quarter" idx="12"/>
          </p:nvPr>
        </p:nvSpPr>
        <p:spPr/>
        <p:txBody>
          <a:bodyPr/>
          <a:lstStyle/>
          <a:p>
            <a:fld id="{C04386CD-F511-4EEB-A0ED-70801BDA50F0}" type="slidenum">
              <a:rPr lang="en-US" altLang="zh-TW" smtClean="0"/>
              <a:pPr/>
              <a:t>67</a:t>
            </a:fld>
            <a:endParaRPr lang="en-US" altLang="zh-TW"/>
          </a:p>
        </p:txBody>
      </p:sp>
    </p:spTree>
    <p:extLst>
      <p:ext uri="{BB962C8B-B14F-4D97-AF65-F5344CB8AC3E}">
        <p14:creationId xmlns:p14="http://schemas.microsoft.com/office/powerpoint/2010/main" val="355910286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23528" y="332656"/>
            <a:ext cx="1800200" cy="2520280"/>
          </a:xfrm>
        </p:spPr>
        <p:txBody>
          <a:bodyPr/>
          <a:lstStyle/>
          <a:p>
            <a:r>
              <a:rPr lang="zh-TW" altLang="en-US" sz="2800" dirty="0"/>
              <a:t>表 </a:t>
            </a:r>
            <a:r>
              <a:rPr lang="en-US" altLang="zh-TW" sz="2800" dirty="0"/>
              <a:t>14.1 </a:t>
            </a:r>
            <a:r>
              <a:rPr lang="en-US" altLang="zh-TW" sz="2800" dirty="0" smtClean="0"/>
              <a:t/>
            </a:r>
            <a:br>
              <a:rPr lang="en-US" altLang="zh-TW" sz="2800" dirty="0" smtClean="0"/>
            </a:br>
            <a:r>
              <a:rPr lang="zh-TW" altLang="en-US" sz="2800" dirty="0" smtClean="0"/>
              <a:t>隔離</a:t>
            </a:r>
            <a:r>
              <a:rPr lang="zh-TW" altLang="en-US" sz="2800" dirty="0"/>
              <a:t>機制</a:t>
            </a:r>
          </a:p>
        </p:txBody>
      </p:sp>
      <p:sp>
        <p:nvSpPr>
          <p:cNvPr id="3" name="頁尾版面配置區 2"/>
          <p:cNvSpPr>
            <a:spLocks noGrp="1"/>
          </p:cNvSpPr>
          <p:nvPr>
            <p:ph type="ftr" sz="quarter" idx="11"/>
          </p:nvPr>
        </p:nvSpPr>
        <p:spPr/>
        <p:txBody>
          <a:bodyPr/>
          <a:lstStyle/>
          <a:p>
            <a:r>
              <a:rPr lang="zh-TW" altLang="en-US" smtClean="0"/>
              <a:t>普通生物學  </a:t>
            </a:r>
            <a:r>
              <a:rPr lang="en-US" altLang="zh-TW" smtClean="0"/>
              <a:t>Chapter 14 - </a:t>
            </a:r>
            <a:r>
              <a:rPr lang="zh-TW" altLang="en-US" smtClean="0"/>
              <a:t>演化與天擇 </a:t>
            </a:r>
            <a:endParaRPr lang="zh-TW" altLang="zh-TW"/>
          </a:p>
        </p:txBody>
      </p:sp>
      <p:sp>
        <p:nvSpPr>
          <p:cNvPr id="4" name="投影片編號版面配置區 3"/>
          <p:cNvSpPr>
            <a:spLocks noGrp="1"/>
          </p:cNvSpPr>
          <p:nvPr>
            <p:ph type="sldNum" sz="quarter" idx="12"/>
          </p:nvPr>
        </p:nvSpPr>
        <p:spPr/>
        <p:txBody>
          <a:bodyPr/>
          <a:lstStyle/>
          <a:p>
            <a:fld id="{6640B099-C29F-48AA-9EE1-94DFFD9F4D02}" type="slidenum">
              <a:rPr lang="en-US" altLang="zh-TW" smtClean="0"/>
              <a:pPr/>
              <a:t>68</a:t>
            </a:fld>
            <a:endParaRPr lang="en-US" altLang="zh-TW"/>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4114"/>
            <a:ext cx="3672408" cy="6804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群組 5"/>
          <p:cNvGrpSpPr/>
          <p:nvPr/>
        </p:nvGrpSpPr>
        <p:grpSpPr>
          <a:xfrm>
            <a:off x="755576" y="2852936"/>
            <a:ext cx="3676650" cy="1684720"/>
            <a:chOff x="755576" y="2852936"/>
            <a:chExt cx="3676650" cy="1684720"/>
          </a:xfrm>
        </p:grpSpPr>
        <p:pic>
          <p:nvPicPr>
            <p:cNvPr id="81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2852936"/>
              <a:ext cx="3676650" cy="3059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576" y="3158842"/>
              <a:ext cx="3647751" cy="13788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34520193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14.14</a:t>
            </a:r>
            <a:r>
              <a:rPr lang="zh-TW" altLang="en-US" dirty="0"/>
              <a:t>　</a:t>
            </a:r>
            <a:r>
              <a:rPr lang="zh-TW" altLang="en-US" dirty="0" smtClean="0"/>
              <a:t>合子</a:t>
            </a:r>
            <a:r>
              <a:rPr lang="zh-TW" altLang="en-US" dirty="0"/>
              <a:t>前隔離機制</a:t>
            </a:r>
          </a:p>
        </p:txBody>
      </p:sp>
      <p:sp>
        <p:nvSpPr>
          <p:cNvPr id="3" name="內容版面配置區 2"/>
          <p:cNvSpPr>
            <a:spLocks noGrp="1"/>
          </p:cNvSpPr>
          <p:nvPr>
            <p:ph idx="1"/>
          </p:nvPr>
        </p:nvSpPr>
        <p:spPr/>
        <p:txBody>
          <a:bodyPr/>
          <a:lstStyle/>
          <a:p>
            <a:r>
              <a:rPr lang="zh-TW" altLang="en-US" dirty="0"/>
              <a:t>有六種不同</a:t>
            </a:r>
            <a:r>
              <a:rPr lang="zh-TW" altLang="en-US" dirty="0" smtClean="0"/>
              <a:t>的</a:t>
            </a:r>
            <a:r>
              <a:rPr lang="zh-TW" altLang="en-US" dirty="0"/>
              <a:t>合子前隔離</a:t>
            </a:r>
            <a:r>
              <a:rPr lang="zh-TW" altLang="en-US" dirty="0" smtClean="0"/>
              <a:t>機制</a:t>
            </a:r>
            <a:endParaRPr lang="en-US" altLang="zh-TW" dirty="0" smtClean="0"/>
          </a:p>
          <a:p>
            <a:pPr marL="781050" lvl="1" indent="-323850">
              <a:buFont typeface="+mj-lt"/>
              <a:buAutoNum type="arabicPeriod"/>
            </a:pPr>
            <a:r>
              <a:rPr lang="zh-TW" altLang="en-US" dirty="0"/>
              <a:t>地理</a:t>
            </a:r>
            <a:r>
              <a:rPr lang="zh-TW" altLang="en-US" dirty="0" smtClean="0"/>
              <a:t>隔離</a:t>
            </a:r>
            <a:endParaRPr lang="en-US" altLang="zh-TW" dirty="0" smtClean="0"/>
          </a:p>
          <a:p>
            <a:pPr marL="781050" lvl="1" indent="-323850">
              <a:buFont typeface="+mj-lt"/>
              <a:buAutoNum type="arabicPeriod"/>
            </a:pPr>
            <a:r>
              <a:rPr lang="zh-TW" altLang="en-US" dirty="0"/>
              <a:t>生態</a:t>
            </a:r>
            <a:r>
              <a:rPr lang="zh-TW" altLang="en-US" dirty="0" smtClean="0"/>
              <a:t>隔離</a:t>
            </a:r>
            <a:endParaRPr lang="en-US" altLang="zh-TW" dirty="0" smtClean="0"/>
          </a:p>
          <a:p>
            <a:pPr marL="781050" lvl="1" indent="-323850">
              <a:buFont typeface="+mj-lt"/>
              <a:buAutoNum type="arabicPeriod"/>
            </a:pPr>
            <a:r>
              <a:rPr lang="zh-TW" altLang="en-US" dirty="0"/>
              <a:t>時間</a:t>
            </a:r>
            <a:r>
              <a:rPr lang="zh-TW" altLang="en-US" dirty="0" smtClean="0"/>
              <a:t>隔離</a:t>
            </a:r>
            <a:endParaRPr lang="en-US" altLang="zh-TW" dirty="0" smtClean="0"/>
          </a:p>
          <a:p>
            <a:pPr marL="781050" lvl="1" indent="-323850">
              <a:buFont typeface="+mj-lt"/>
              <a:buAutoNum type="arabicPeriod"/>
            </a:pPr>
            <a:r>
              <a:rPr lang="zh-TW" altLang="en-US" dirty="0"/>
              <a:t>行為</a:t>
            </a:r>
            <a:r>
              <a:rPr lang="zh-TW" altLang="en-US" dirty="0" smtClean="0"/>
              <a:t>隔離</a:t>
            </a:r>
            <a:endParaRPr lang="en-US" altLang="zh-TW" dirty="0" smtClean="0"/>
          </a:p>
          <a:p>
            <a:pPr marL="781050" lvl="1" indent="-323850">
              <a:buFont typeface="+mj-lt"/>
              <a:buAutoNum type="arabicPeriod"/>
            </a:pPr>
            <a:r>
              <a:rPr lang="zh-TW" altLang="en-US" dirty="0"/>
              <a:t>機械性</a:t>
            </a:r>
            <a:r>
              <a:rPr lang="zh-TW" altLang="en-US" dirty="0" smtClean="0"/>
              <a:t>隔離</a:t>
            </a:r>
            <a:endParaRPr lang="en-US" altLang="zh-TW" dirty="0" smtClean="0"/>
          </a:p>
          <a:p>
            <a:pPr marL="781050" lvl="1" indent="-323850">
              <a:buFont typeface="+mj-lt"/>
              <a:buAutoNum type="arabicPeriod"/>
            </a:pPr>
            <a:r>
              <a:rPr lang="zh-TW" altLang="en-US" dirty="0"/>
              <a:t>避免配子融合</a:t>
            </a:r>
            <a:endParaRPr lang="zh-TW" altLang="en-US" dirty="0"/>
          </a:p>
        </p:txBody>
      </p:sp>
      <p:sp>
        <p:nvSpPr>
          <p:cNvPr id="4" name="頁尾版面配置區 3"/>
          <p:cNvSpPr>
            <a:spLocks noGrp="1"/>
          </p:cNvSpPr>
          <p:nvPr>
            <p:ph type="ftr" sz="quarter" idx="11"/>
          </p:nvPr>
        </p:nvSpPr>
        <p:spPr/>
        <p:txBody>
          <a:bodyPr/>
          <a:lstStyle/>
          <a:p>
            <a:r>
              <a:rPr lang="zh-TW" altLang="en-US" smtClean="0"/>
              <a:t>普通生物學  </a:t>
            </a:r>
            <a:r>
              <a:rPr lang="en-US" altLang="zh-TW" smtClean="0"/>
              <a:t>Chapter 14 - </a:t>
            </a:r>
            <a:r>
              <a:rPr lang="zh-TW" altLang="en-US" smtClean="0"/>
              <a:t>演化與天擇 </a:t>
            </a:r>
            <a:endParaRPr lang="zh-TW" altLang="zh-TW" dirty="0"/>
          </a:p>
        </p:txBody>
      </p:sp>
      <p:sp>
        <p:nvSpPr>
          <p:cNvPr id="5" name="投影片編號版面配置區 4"/>
          <p:cNvSpPr>
            <a:spLocks noGrp="1"/>
          </p:cNvSpPr>
          <p:nvPr>
            <p:ph type="sldNum" sz="quarter" idx="12"/>
          </p:nvPr>
        </p:nvSpPr>
        <p:spPr/>
        <p:txBody>
          <a:bodyPr/>
          <a:lstStyle/>
          <a:p>
            <a:fld id="{C04386CD-F511-4EEB-A0ED-70801BDA50F0}" type="slidenum">
              <a:rPr lang="en-US" altLang="zh-TW" smtClean="0"/>
              <a:pPr/>
              <a:t>69</a:t>
            </a:fld>
            <a:endParaRPr lang="en-US" altLang="zh-TW"/>
          </a:p>
        </p:txBody>
      </p:sp>
    </p:spTree>
    <p:extLst>
      <p:ext uri="{BB962C8B-B14F-4D97-AF65-F5344CB8AC3E}">
        <p14:creationId xmlns:p14="http://schemas.microsoft.com/office/powerpoint/2010/main" val="7711803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14.3</a:t>
            </a:r>
            <a:r>
              <a:rPr lang="zh-TW" altLang="en-US" dirty="0"/>
              <a:t>　</a:t>
            </a:r>
            <a:r>
              <a:rPr lang="zh-TW" altLang="en-US" dirty="0" smtClean="0"/>
              <a:t>馬爾薩斯的</a:t>
            </a:r>
            <a:r>
              <a:rPr lang="zh-TW" altLang="en-US" dirty="0"/>
              <a:t>影響力</a:t>
            </a:r>
          </a:p>
        </p:txBody>
      </p:sp>
      <p:sp>
        <p:nvSpPr>
          <p:cNvPr id="3" name="內容版面配置區 2"/>
          <p:cNvSpPr>
            <a:spLocks noGrp="1"/>
          </p:cNvSpPr>
          <p:nvPr>
            <p:ph idx="1"/>
          </p:nvPr>
        </p:nvSpPr>
        <p:spPr>
          <a:xfrm>
            <a:off x="306388" y="1412776"/>
            <a:ext cx="3977580" cy="5184576"/>
          </a:xfrm>
        </p:spPr>
        <p:txBody>
          <a:bodyPr/>
          <a:lstStyle/>
          <a:p>
            <a:pPr>
              <a:spcBef>
                <a:spcPts val="1800"/>
              </a:spcBef>
            </a:pPr>
            <a:r>
              <a:rPr lang="zh-TW" altLang="en-US" dirty="0"/>
              <a:t>達爾文的主張發展之關鍵重點是他研究</a:t>
            </a:r>
            <a:r>
              <a:rPr lang="zh-TW" altLang="en-US" dirty="0" smtClean="0"/>
              <a:t>了馬爾薩斯的</a:t>
            </a:r>
            <a:r>
              <a:rPr lang="en-US" altLang="zh-TW" dirty="0"/>
              <a:t>《</a:t>
            </a:r>
            <a:r>
              <a:rPr lang="zh-TW" altLang="en-US" dirty="0"/>
              <a:t>族群原理論</a:t>
            </a:r>
            <a:r>
              <a:rPr lang="en-US" altLang="zh-TW" dirty="0" smtClean="0"/>
              <a:t>》</a:t>
            </a:r>
          </a:p>
          <a:p>
            <a:pPr lvl="1">
              <a:spcBef>
                <a:spcPts val="1800"/>
              </a:spcBef>
            </a:pPr>
            <a:r>
              <a:rPr lang="zh-TW" altLang="en-US" dirty="0"/>
              <a:t>人類生長曲線是</a:t>
            </a:r>
            <a:r>
              <a:rPr lang="zh-TW" altLang="en-US" b="1" dirty="0" smtClean="0"/>
              <a:t>等比</a:t>
            </a:r>
            <a:r>
              <a:rPr lang="zh-TW" altLang="en-US" dirty="0"/>
              <a:t>型式，但是人類的食物生產曲線則僅是</a:t>
            </a:r>
            <a:r>
              <a:rPr lang="zh-TW" altLang="en-US" b="1" dirty="0"/>
              <a:t>等差</a:t>
            </a:r>
            <a:r>
              <a:rPr lang="zh-TW" altLang="en-US" dirty="0"/>
              <a:t>型式</a:t>
            </a:r>
          </a:p>
        </p:txBody>
      </p:sp>
      <p:sp>
        <p:nvSpPr>
          <p:cNvPr id="4" name="頁尾版面配置區 3"/>
          <p:cNvSpPr>
            <a:spLocks noGrp="1"/>
          </p:cNvSpPr>
          <p:nvPr>
            <p:ph type="ftr" sz="quarter" idx="11"/>
          </p:nvPr>
        </p:nvSpPr>
        <p:spPr/>
        <p:txBody>
          <a:bodyPr/>
          <a:lstStyle/>
          <a:p>
            <a:r>
              <a:rPr lang="zh-TW" altLang="en-US" smtClean="0"/>
              <a:t>普通生物學  </a:t>
            </a:r>
            <a:r>
              <a:rPr lang="en-US" altLang="zh-TW" smtClean="0"/>
              <a:t>Chapter 14 - </a:t>
            </a:r>
            <a:r>
              <a:rPr lang="zh-TW" altLang="en-US" smtClean="0"/>
              <a:t>演化與天擇 </a:t>
            </a:r>
            <a:endParaRPr lang="zh-TW" altLang="zh-TW" dirty="0"/>
          </a:p>
        </p:txBody>
      </p:sp>
      <p:sp>
        <p:nvSpPr>
          <p:cNvPr id="5" name="投影片編號版面配置區 4"/>
          <p:cNvSpPr>
            <a:spLocks noGrp="1"/>
          </p:cNvSpPr>
          <p:nvPr>
            <p:ph type="sldNum" sz="quarter" idx="12"/>
          </p:nvPr>
        </p:nvSpPr>
        <p:spPr/>
        <p:txBody>
          <a:bodyPr/>
          <a:lstStyle/>
          <a:p>
            <a:fld id="{C04386CD-F511-4EEB-A0ED-70801BDA50F0}" type="slidenum">
              <a:rPr lang="en-US" altLang="zh-TW" smtClean="0"/>
              <a:pPr/>
              <a:t>7</a:t>
            </a:fld>
            <a:endParaRPr lang="en-US" altLang="zh-TW"/>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7984" y="1484785"/>
            <a:ext cx="4407302" cy="39444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3969031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14.14</a:t>
            </a:r>
            <a:r>
              <a:rPr lang="zh-TW" altLang="en-US" dirty="0"/>
              <a:t>　</a:t>
            </a:r>
            <a:r>
              <a:rPr lang="zh-TW" altLang="en-US" dirty="0" smtClean="0"/>
              <a:t>合子</a:t>
            </a:r>
            <a:r>
              <a:rPr lang="zh-TW" altLang="en-US" dirty="0"/>
              <a:t>後隔離機制</a:t>
            </a:r>
          </a:p>
        </p:txBody>
      </p:sp>
      <p:sp>
        <p:nvSpPr>
          <p:cNvPr id="3" name="內容版面配置區 2"/>
          <p:cNvSpPr>
            <a:spLocks noGrp="1"/>
          </p:cNvSpPr>
          <p:nvPr>
            <p:ph idx="1"/>
          </p:nvPr>
        </p:nvSpPr>
        <p:spPr/>
        <p:txBody>
          <a:bodyPr/>
          <a:lstStyle/>
          <a:p>
            <a:pPr>
              <a:spcBef>
                <a:spcPts val="1200"/>
              </a:spcBef>
            </a:pPr>
            <a:r>
              <a:rPr lang="zh-TW" altLang="en-US" dirty="0"/>
              <a:t>有一種後</a:t>
            </a:r>
            <a:r>
              <a:rPr lang="zh-TW" altLang="en-US" dirty="0" smtClean="0"/>
              <a:t>合子</a:t>
            </a:r>
            <a:r>
              <a:rPr lang="zh-TW" altLang="en-US" dirty="0"/>
              <a:t>後隔</a:t>
            </a:r>
            <a:r>
              <a:rPr lang="zh-TW" altLang="en-US" dirty="0" smtClean="0"/>
              <a:t>離機制</a:t>
            </a:r>
            <a:endParaRPr lang="en-US" altLang="zh-TW" dirty="0" smtClean="0"/>
          </a:p>
          <a:p>
            <a:pPr marL="762000" lvl="1" indent="-304800">
              <a:spcBef>
                <a:spcPts val="1200"/>
              </a:spcBef>
              <a:buFont typeface="+mj-lt"/>
              <a:buAutoNum type="arabicPeriod"/>
            </a:pPr>
            <a:r>
              <a:rPr lang="zh-TW" altLang="en-US" dirty="0"/>
              <a:t>導致</a:t>
            </a:r>
            <a:r>
              <a:rPr lang="zh-TW" altLang="en-US" dirty="0" smtClean="0"/>
              <a:t>雜交合子</a:t>
            </a:r>
            <a:r>
              <a:rPr lang="zh-TW" altLang="en-US" dirty="0"/>
              <a:t>無法正常</a:t>
            </a:r>
            <a:r>
              <a:rPr lang="zh-TW" altLang="en-US" dirty="0" smtClean="0"/>
              <a:t>發育</a:t>
            </a:r>
            <a:endParaRPr lang="en-US" altLang="zh-TW" dirty="0" smtClean="0"/>
          </a:p>
          <a:p>
            <a:pPr marL="762000" lvl="1" indent="-304800">
              <a:spcBef>
                <a:spcPts val="1200"/>
              </a:spcBef>
              <a:buFont typeface="+mj-lt"/>
              <a:buAutoNum type="arabicPeriod"/>
            </a:pPr>
            <a:r>
              <a:rPr lang="zh-TW" altLang="en-US" dirty="0" smtClean="0"/>
              <a:t>或是</a:t>
            </a:r>
            <a:r>
              <a:rPr lang="zh-TW" altLang="en-US" dirty="0"/>
              <a:t>可避免雜交子代</a:t>
            </a:r>
            <a:r>
              <a:rPr lang="zh-TW" altLang="en-US" dirty="0" smtClean="0"/>
              <a:t>在自然界</a:t>
            </a:r>
            <a:r>
              <a:rPr lang="zh-TW" altLang="en-US" dirty="0"/>
              <a:t>建立其</a:t>
            </a:r>
            <a:r>
              <a:rPr lang="zh-TW" altLang="en-US" dirty="0" smtClean="0"/>
              <a:t>地位</a:t>
            </a:r>
            <a:endParaRPr lang="zh-TW" altLang="en-US" dirty="0"/>
          </a:p>
        </p:txBody>
      </p:sp>
      <p:sp>
        <p:nvSpPr>
          <p:cNvPr id="4" name="頁尾版面配置區 3"/>
          <p:cNvSpPr>
            <a:spLocks noGrp="1"/>
          </p:cNvSpPr>
          <p:nvPr>
            <p:ph type="ftr" sz="quarter" idx="11"/>
          </p:nvPr>
        </p:nvSpPr>
        <p:spPr/>
        <p:txBody>
          <a:bodyPr/>
          <a:lstStyle/>
          <a:p>
            <a:r>
              <a:rPr lang="zh-TW" altLang="en-US" smtClean="0"/>
              <a:t>普通生物學  </a:t>
            </a:r>
            <a:r>
              <a:rPr lang="en-US" altLang="zh-TW" smtClean="0"/>
              <a:t>Chapter 14 - </a:t>
            </a:r>
            <a:r>
              <a:rPr lang="zh-TW" altLang="en-US" smtClean="0"/>
              <a:t>演化與天擇 </a:t>
            </a:r>
            <a:endParaRPr lang="zh-TW" altLang="zh-TW" dirty="0"/>
          </a:p>
        </p:txBody>
      </p:sp>
      <p:sp>
        <p:nvSpPr>
          <p:cNvPr id="5" name="投影片編號版面配置區 4"/>
          <p:cNvSpPr>
            <a:spLocks noGrp="1"/>
          </p:cNvSpPr>
          <p:nvPr>
            <p:ph type="sldNum" sz="quarter" idx="12"/>
          </p:nvPr>
        </p:nvSpPr>
        <p:spPr/>
        <p:txBody>
          <a:bodyPr/>
          <a:lstStyle/>
          <a:p>
            <a:fld id="{C04386CD-F511-4EEB-A0ED-70801BDA50F0}" type="slidenum">
              <a:rPr lang="en-US" altLang="zh-TW" smtClean="0"/>
              <a:pPr/>
              <a:t>70</a:t>
            </a:fld>
            <a:endParaRPr lang="en-US" altLang="zh-TW"/>
          </a:p>
        </p:txBody>
      </p:sp>
    </p:spTree>
    <p:extLst>
      <p:ext uri="{BB962C8B-B14F-4D97-AF65-F5344CB8AC3E}">
        <p14:creationId xmlns:p14="http://schemas.microsoft.com/office/powerpoint/2010/main" val="101031425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14.14</a:t>
            </a:r>
            <a:r>
              <a:rPr lang="zh-TW" altLang="en-US" dirty="0"/>
              <a:t>　</a:t>
            </a:r>
            <a:r>
              <a:rPr lang="zh-TW" altLang="en-US" dirty="0" smtClean="0"/>
              <a:t>地理和生態</a:t>
            </a:r>
            <a:r>
              <a:rPr lang="zh-TW" altLang="en-US" dirty="0"/>
              <a:t>隔離</a:t>
            </a:r>
          </a:p>
        </p:txBody>
      </p:sp>
      <p:sp>
        <p:nvSpPr>
          <p:cNvPr id="3" name="內容版面配置區 2"/>
          <p:cNvSpPr>
            <a:spLocks noGrp="1"/>
          </p:cNvSpPr>
          <p:nvPr>
            <p:ph idx="1"/>
          </p:nvPr>
        </p:nvSpPr>
        <p:spPr/>
        <p:txBody>
          <a:bodyPr/>
          <a:lstStyle/>
          <a:p>
            <a:r>
              <a:rPr lang="zh-TW" altLang="en-US" b="1" dirty="0"/>
              <a:t>地理</a:t>
            </a:r>
            <a:r>
              <a:rPr lang="zh-TW" altLang="en-US" b="1" dirty="0" smtClean="0"/>
              <a:t>隔離：</a:t>
            </a:r>
            <a:r>
              <a:rPr lang="zh-TW" altLang="en-US" dirty="0" smtClean="0"/>
              <a:t>生活在不同</a:t>
            </a:r>
            <a:r>
              <a:rPr lang="zh-TW" altLang="en-US" dirty="0"/>
              <a:t>區域的物種不能互相交配</a:t>
            </a:r>
            <a:r>
              <a:rPr lang="zh-TW" altLang="en-US" dirty="0" smtClean="0"/>
              <a:t>，且不能</a:t>
            </a:r>
            <a:r>
              <a:rPr lang="zh-TW" altLang="en-US" dirty="0"/>
              <a:t>互相</a:t>
            </a:r>
            <a:r>
              <a:rPr lang="zh-TW" altLang="en-US" dirty="0" smtClean="0"/>
              <a:t>交配</a:t>
            </a:r>
            <a:endParaRPr lang="en-US" altLang="zh-TW" dirty="0" smtClean="0"/>
          </a:p>
          <a:p>
            <a:endParaRPr lang="en-US" altLang="zh-TW" dirty="0" smtClean="0"/>
          </a:p>
          <a:p>
            <a:r>
              <a:rPr lang="zh-TW" altLang="en-US" b="1" dirty="0"/>
              <a:t>生態</a:t>
            </a:r>
            <a:r>
              <a:rPr lang="zh-TW" altLang="en-US" b="1" dirty="0" smtClean="0"/>
              <a:t>隔離：</a:t>
            </a:r>
            <a:r>
              <a:rPr lang="zh-TW" altLang="en-US" dirty="0" smtClean="0"/>
              <a:t>在</a:t>
            </a:r>
            <a:r>
              <a:rPr lang="zh-TW" altLang="en-US" dirty="0"/>
              <a:t>相同地區的兩物種</a:t>
            </a:r>
            <a:r>
              <a:rPr lang="zh-TW" altLang="en-US" dirty="0" smtClean="0"/>
              <a:t>，可能</a:t>
            </a:r>
            <a:r>
              <a:rPr lang="zh-TW" altLang="en-US" dirty="0"/>
              <a:t>利用環境中的不同區塊，所以不能交配</a:t>
            </a:r>
            <a:r>
              <a:rPr lang="zh-TW" altLang="en-US" dirty="0" smtClean="0"/>
              <a:t>，因為</a:t>
            </a:r>
            <a:r>
              <a:rPr lang="zh-TW" altLang="en-US" dirty="0"/>
              <a:t>它們不會相遇</a:t>
            </a:r>
          </a:p>
        </p:txBody>
      </p:sp>
      <p:sp>
        <p:nvSpPr>
          <p:cNvPr id="4" name="頁尾版面配置區 3"/>
          <p:cNvSpPr>
            <a:spLocks noGrp="1"/>
          </p:cNvSpPr>
          <p:nvPr>
            <p:ph type="ftr" sz="quarter" idx="11"/>
          </p:nvPr>
        </p:nvSpPr>
        <p:spPr/>
        <p:txBody>
          <a:bodyPr/>
          <a:lstStyle/>
          <a:p>
            <a:r>
              <a:rPr lang="zh-TW" altLang="en-US" smtClean="0"/>
              <a:t>普通生物學  </a:t>
            </a:r>
            <a:r>
              <a:rPr lang="en-US" altLang="zh-TW" smtClean="0"/>
              <a:t>Chapter 14 - </a:t>
            </a:r>
            <a:r>
              <a:rPr lang="zh-TW" altLang="en-US" smtClean="0"/>
              <a:t>演化與天擇 </a:t>
            </a:r>
            <a:endParaRPr lang="zh-TW" altLang="zh-TW" dirty="0"/>
          </a:p>
        </p:txBody>
      </p:sp>
      <p:sp>
        <p:nvSpPr>
          <p:cNvPr id="5" name="投影片編號版面配置區 4"/>
          <p:cNvSpPr>
            <a:spLocks noGrp="1"/>
          </p:cNvSpPr>
          <p:nvPr>
            <p:ph type="sldNum" sz="quarter" idx="12"/>
          </p:nvPr>
        </p:nvSpPr>
        <p:spPr/>
        <p:txBody>
          <a:bodyPr/>
          <a:lstStyle/>
          <a:p>
            <a:fld id="{C04386CD-F511-4EEB-A0ED-70801BDA50F0}" type="slidenum">
              <a:rPr lang="en-US" altLang="zh-TW" smtClean="0"/>
              <a:pPr/>
              <a:t>71</a:t>
            </a:fld>
            <a:endParaRPr lang="en-US" altLang="zh-TW"/>
          </a:p>
        </p:txBody>
      </p:sp>
    </p:spTree>
    <p:extLst>
      <p:ext uri="{BB962C8B-B14F-4D97-AF65-F5344CB8AC3E}">
        <p14:creationId xmlns:p14="http://schemas.microsoft.com/office/powerpoint/2010/main" val="268229081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z="2800" dirty="0">
                <a:latin typeface="+mj-ea"/>
              </a:rPr>
              <a:t>圖 </a:t>
            </a:r>
            <a:r>
              <a:rPr lang="en-US" altLang="zh-TW" sz="2800" dirty="0">
                <a:latin typeface="+mj-ea"/>
              </a:rPr>
              <a:t>14.28</a:t>
            </a:r>
            <a:r>
              <a:rPr lang="zh-TW" altLang="en-US" sz="2800" dirty="0">
                <a:latin typeface="+mj-ea"/>
              </a:rPr>
              <a:t>　獅子與老虎在生態上是隔離的獅子與老虎</a:t>
            </a:r>
            <a:endParaRPr lang="zh-TW" altLang="en-US" sz="2800" dirty="0"/>
          </a:p>
        </p:txBody>
      </p:sp>
      <p:sp>
        <p:nvSpPr>
          <p:cNvPr id="3" name="頁尾版面配置區 2"/>
          <p:cNvSpPr>
            <a:spLocks noGrp="1"/>
          </p:cNvSpPr>
          <p:nvPr>
            <p:ph type="ftr" sz="quarter" idx="11"/>
          </p:nvPr>
        </p:nvSpPr>
        <p:spPr/>
        <p:txBody>
          <a:bodyPr/>
          <a:lstStyle/>
          <a:p>
            <a:r>
              <a:rPr lang="zh-TW" altLang="en-US" smtClean="0"/>
              <a:t>普通生物學  </a:t>
            </a:r>
            <a:r>
              <a:rPr lang="en-US" altLang="zh-TW" smtClean="0"/>
              <a:t>Chapter 14 - </a:t>
            </a:r>
            <a:r>
              <a:rPr lang="zh-TW" altLang="en-US" smtClean="0"/>
              <a:t>演化與天擇 </a:t>
            </a:r>
            <a:endParaRPr lang="zh-TW" altLang="zh-TW"/>
          </a:p>
        </p:txBody>
      </p:sp>
      <p:sp>
        <p:nvSpPr>
          <p:cNvPr id="4" name="投影片編號版面配置區 3"/>
          <p:cNvSpPr>
            <a:spLocks noGrp="1"/>
          </p:cNvSpPr>
          <p:nvPr>
            <p:ph type="sldNum" sz="quarter" idx="12"/>
          </p:nvPr>
        </p:nvSpPr>
        <p:spPr/>
        <p:txBody>
          <a:bodyPr/>
          <a:lstStyle/>
          <a:p>
            <a:fld id="{6640B099-C29F-48AA-9EE1-94DFFD9F4D02}" type="slidenum">
              <a:rPr lang="en-US" altLang="zh-TW" smtClean="0"/>
              <a:pPr/>
              <a:t>72</a:t>
            </a:fld>
            <a:endParaRPr lang="en-US" altLang="zh-TW"/>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2405" y="1556792"/>
            <a:ext cx="2890677" cy="28159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3963" y="1556792"/>
            <a:ext cx="3958809" cy="22109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9992" y="4395223"/>
            <a:ext cx="3981216" cy="18225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矩形 7"/>
          <p:cNvSpPr/>
          <p:nvPr/>
        </p:nvSpPr>
        <p:spPr>
          <a:xfrm>
            <a:off x="683568" y="4740441"/>
            <a:ext cx="3600400" cy="1477328"/>
          </a:xfrm>
          <a:prstGeom prst="rect">
            <a:avLst/>
          </a:prstGeom>
        </p:spPr>
        <p:txBody>
          <a:bodyPr wrap="square">
            <a:spAutoFit/>
          </a:bodyPr>
          <a:lstStyle/>
          <a:p>
            <a:pPr marL="342900" indent="-342900">
              <a:buAutoNum type="alphaLcParenBoth"/>
            </a:pPr>
            <a:r>
              <a:rPr lang="zh-TW" altLang="en-US" dirty="0" smtClean="0"/>
              <a:t>老虎</a:t>
            </a:r>
            <a:r>
              <a:rPr lang="zh-TW" altLang="en-US" dirty="0"/>
              <a:t>獨居於樹林</a:t>
            </a:r>
            <a:r>
              <a:rPr lang="zh-TW" altLang="en-US" dirty="0" smtClean="0"/>
              <a:t>中</a:t>
            </a:r>
            <a:endParaRPr lang="en-US" altLang="zh-TW" dirty="0" smtClean="0"/>
          </a:p>
          <a:p>
            <a:pPr marL="342900" indent="-342900">
              <a:buAutoNum type="alphaLcParenBoth"/>
            </a:pPr>
            <a:r>
              <a:rPr lang="zh-TW" altLang="en-US" dirty="0" smtClean="0"/>
              <a:t>獅子</a:t>
            </a:r>
            <a:r>
              <a:rPr lang="zh-TW" altLang="en-US" dirty="0"/>
              <a:t>生活在開闊</a:t>
            </a:r>
            <a:r>
              <a:rPr lang="zh-TW" altLang="en-US" dirty="0" smtClean="0"/>
              <a:t>草原</a:t>
            </a:r>
            <a:endParaRPr lang="en-US" altLang="zh-TW" dirty="0" smtClean="0"/>
          </a:p>
          <a:p>
            <a:pPr marL="342900" indent="-342900">
              <a:buAutoNum type="alphaLcParenBoth"/>
            </a:pPr>
            <a:r>
              <a:rPr lang="zh-TW" altLang="en-US" dirty="0" smtClean="0"/>
              <a:t>獅</a:t>
            </a:r>
            <a:r>
              <a:rPr lang="zh-TW" altLang="en-US" dirty="0"/>
              <a:t>虎是在圈養下成功產生</a:t>
            </a:r>
            <a:r>
              <a:rPr lang="zh-TW" altLang="en-US" dirty="0" smtClean="0"/>
              <a:t>的雜交</a:t>
            </a:r>
            <a:r>
              <a:rPr lang="zh-TW" altLang="en-US" dirty="0"/>
              <a:t>子代，但此雜交不會發生在</a:t>
            </a:r>
            <a:r>
              <a:rPr lang="zh-TW" altLang="en-US" dirty="0" smtClean="0"/>
              <a:t>野外</a:t>
            </a:r>
            <a:endParaRPr lang="zh-TW" altLang="en-US" dirty="0"/>
          </a:p>
        </p:txBody>
      </p:sp>
    </p:spTree>
    <p:extLst>
      <p:ext uri="{BB962C8B-B14F-4D97-AF65-F5344CB8AC3E}">
        <p14:creationId xmlns:p14="http://schemas.microsoft.com/office/powerpoint/2010/main" val="96566413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14.14</a:t>
            </a:r>
            <a:r>
              <a:rPr lang="zh-TW" altLang="en-US" dirty="0"/>
              <a:t>　</a:t>
            </a:r>
            <a:r>
              <a:rPr lang="zh-TW" altLang="en-US" dirty="0" smtClean="0"/>
              <a:t>時間和行為隔離</a:t>
            </a:r>
            <a:endParaRPr lang="zh-TW" altLang="en-US" dirty="0"/>
          </a:p>
        </p:txBody>
      </p:sp>
      <p:sp>
        <p:nvSpPr>
          <p:cNvPr id="3" name="內容版面配置區 2"/>
          <p:cNvSpPr>
            <a:spLocks noGrp="1"/>
          </p:cNvSpPr>
          <p:nvPr>
            <p:ph idx="1"/>
          </p:nvPr>
        </p:nvSpPr>
        <p:spPr/>
        <p:txBody>
          <a:bodyPr/>
          <a:lstStyle/>
          <a:p>
            <a:r>
              <a:rPr lang="zh-TW" altLang="en-US" b="1" dirty="0"/>
              <a:t>時間</a:t>
            </a:r>
            <a:r>
              <a:rPr lang="zh-TW" altLang="en-US" b="1" dirty="0" smtClean="0"/>
              <a:t>隔</a:t>
            </a:r>
            <a:r>
              <a:rPr lang="zh-TW" altLang="en-US" dirty="0" smtClean="0"/>
              <a:t>離</a:t>
            </a:r>
            <a:r>
              <a:rPr lang="zh-TW" altLang="en-US" b="1" dirty="0" smtClean="0"/>
              <a:t>：</a:t>
            </a:r>
            <a:r>
              <a:rPr lang="zh-TW" altLang="en-US" dirty="0"/>
              <a:t>當這兩物種</a:t>
            </a:r>
            <a:r>
              <a:rPr lang="zh-TW" altLang="en-US" dirty="0" smtClean="0"/>
              <a:t>的開花</a:t>
            </a:r>
            <a:r>
              <a:rPr lang="zh-TW" altLang="en-US" dirty="0"/>
              <a:t>時間重疊時，其偶爾會發生，它們的確</a:t>
            </a:r>
            <a:r>
              <a:rPr lang="zh-TW" altLang="en-US" dirty="0" smtClean="0"/>
              <a:t>會形成</a:t>
            </a:r>
            <a:r>
              <a:rPr lang="zh-TW" altLang="en-US" dirty="0"/>
              <a:t>雜交子代，並在該區域占</a:t>
            </a:r>
            <a:r>
              <a:rPr lang="zh-TW" altLang="en-US" dirty="0" smtClean="0"/>
              <a:t>優勢</a:t>
            </a:r>
            <a:endParaRPr lang="en-US" altLang="zh-TW" dirty="0" smtClean="0"/>
          </a:p>
          <a:p>
            <a:endParaRPr lang="en-US" altLang="zh-TW" dirty="0"/>
          </a:p>
          <a:p>
            <a:r>
              <a:rPr lang="zh-TW" altLang="en-US" b="1" dirty="0"/>
              <a:t>行為</a:t>
            </a:r>
            <a:r>
              <a:rPr lang="zh-TW" altLang="en-US" b="1" dirty="0" smtClean="0"/>
              <a:t>隔離：</a:t>
            </a:r>
            <a:r>
              <a:rPr lang="zh-TW" altLang="en-US" dirty="0"/>
              <a:t>一些動物類</a:t>
            </a:r>
            <a:r>
              <a:rPr lang="zh-TW" altLang="en-US" dirty="0" smtClean="0"/>
              <a:t>群中</a:t>
            </a:r>
            <a:r>
              <a:rPr lang="zh-TW" altLang="en-US" dirty="0"/>
              <a:t>常見的求偶及交配儀式，即使生活在相同</a:t>
            </a:r>
            <a:r>
              <a:rPr lang="zh-TW" altLang="en-US" dirty="0" smtClean="0"/>
              <a:t>棲地</a:t>
            </a:r>
            <a:r>
              <a:rPr lang="zh-TW" altLang="en-US" dirty="0"/>
              <a:t>中，其傾向在自然界中維持物種獨特性</a:t>
            </a:r>
            <a:endParaRPr lang="zh-TW" altLang="en-US" dirty="0"/>
          </a:p>
        </p:txBody>
      </p:sp>
      <p:sp>
        <p:nvSpPr>
          <p:cNvPr id="4" name="頁尾版面配置區 3"/>
          <p:cNvSpPr>
            <a:spLocks noGrp="1"/>
          </p:cNvSpPr>
          <p:nvPr>
            <p:ph type="ftr" sz="quarter" idx="11"/>
          </p:nvPr>
        </p:nvSpPr>
        <p:spPr/>
        <p:txBody>
          <a:bodyPr/>
          <a:lstStyle/>
          <a:p>
            <a:r>
              <a:rPr lang="zh-TW" altLang="en-US" smtClean="0"/>
              <a:t>普通生物學  </a:t>
            </a:r>
            <a:r>
              <a:rPr lang="en-US" altLang="zh-TW" smtClean="0"/>
              <a:t>Chapter 14 - </a:t>
            </a:r>
            <a:r>
              <a:rPr lang="zh-TW" altLang="en-US" smtClean="0"/>
              <a:t>演化與天擇 </a:t>
            </a:r>
            <a:endParaRPr lang="zh-TW" altLang="zh-TW" dirty="0"/>
          </a:p>
        </p:txBody>
      </p:sp>
      <p:sp>
        <p:nvSpPr>
          <p:cNvPr id="5" name="投影片編號版面配置區 4"/>
          <p:cNvSpPr>
            <a:spLocks noGrp="1"/>
          </p:cNvSpPr>
          <p:nvPr>
            <p:ph type="sldNum" sz="quarter" idx="12"/>
          </p:nvPr>
        </p:nvSpPr>
        <p:spPr/>
        <p:txBody>
          <a:bodyPr/>
          <a:lstStyle/>
          <a:p>
            <a:fld id="{C04386CD-F511-4EEB-A0ED-70801BDA50F0}" type="slidenum">
              <a:rPr lang="en-US" altLang="zh-TW" smtClean="0"/>
              <a:pPr/>
              <a:t>73</a:t>
            </a:fld>
            <a:endParaRPr lang="en-US" altLang="zh-TW"/>
          </a:p>
        </p:txBody>
      </p:sp>
    </p:spTree>
    <p:extLst>
      <p:ext uri="{BB962C8B-B14F-4D97-AF65-F5344CB8AC3E}">
        <p14:creationId xmlns:p14="http://schemas.microsoft.com/office/powerpoint/2010/main" val="304247485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14.14</a:t>
            </a:r>
            <a:r>
              <a:rPr lang="zh-TW" altLang="en-US" dirty="0"/>
              <a:t>　</a:t>
            </a:r>
            <a:r>
              <a:rPr lang="zh-TW" altLang="en-US" dirty="0" smtClean="0"/>
              <a:t>機械性和避免</a:t>
            </a:r>
            <a:r>
              <a:rPr lang="zh-TW" altLang="en-US" dirty="0"/>
              <a:t>配子融合</a:t>
            </a:r>
          </a:p>
        </p:txBody>
      </p:sp>
      <p:sp>
        <p:nvSpPr>
          <p:cNvPr id="3" name="內容版面配置區 2"/>
          <p:cNvSpPr>
            <a:spLocks noGrp="1"/>
          </p:cNvSpPr>
          <p:nvPr>
            <p:ph idx="1"/>
          </p:nvPr>
        </p:nvSpPr>
        <p:spPr/>
        <p:txBody>
          <a:bodyPr/>
          <a:lstStyle/>
          <a:p>
            <a:r>
              <a:rPr lang="zh-TW" altLang="en-US" b="1" dirty="0"/>
              <a:t>機械性</a:t>
            </a:r>
            <a:r>
              <a:rPr lang="zh-TW" altLang="en-US" b="1" dirty="0" smtClean="0"/>
              <a:t>隔離</a:t>
            </a:r>
            <a:r>
              <a:rPr lang="zh-TW" altLang="en-US" dirty="0" smtClean="0"/>
              <a:t>：親緣</a:t>
            </a:r>
            <a:r>
              <a:rPr lang="zh-TW" altLang="en-US" dirty="0"/>
              <a:t>相近的動物及植物物種</a:t>
            </a:r>
            <a:r>
              <a:rPr lang="zh-TW" altLang="en-US" dirty="0" smtClean="0"/>
              <a:t>之間</a:t>
            </a:r>
            <a:r>
              <a:rPr lang="zh-TW" altLang="en-US" dirty="0"/>
              <a:t>，因為構造差異而避免交配的</a:t>
            </a:r>
            <a:r>
              <a:rPr lang="zh-TW" altLang="en-US" dirty="0" smtClean="0"/>
              <a:t>現象</a:t>
            </a:r>
            <a:endParaRPr lang="en-US" altLang="zh-TW" dirty="0" smtClean="0"/>
          </a:p>
          <a:p>
            <a:endParaRPr lang="en-US" altLang="zh-TW" dirty="0"/>
          </a:p>
          <a:p>
            <a:r>
              <a:rPr lang="zh-TW" altLang="en-US" b="1" dirty="0"/>
              <a:t>避免配子</a:t>
            </a:r>
            <a:r>
              <a:rPr lang="zh-TW" altLang="en-US" b="1" dirty="0" smtClean="0"/>
              <a:t>融合</a:t>
            </a:r>
            <a:r>
              <a:rPr lang="zh-TW" altLang="en-US" dirty="0"/>
              <a:t>：</a:t>
            </a:r>
            <a:r>
              <a:rPr lang="zh-TW" altLang="en-US" dirty="0" smtClean="0"/>
              <a:t>即使</a:t>
            </a:r>
            <a:r>
              <a:rPr lang="zh-TW" altLang="en-US" dirty="0"/>
              <a:t>交配已</a:t>
            </a:r>
            <a:r>
              <a:rPr lang="zh-TW" altLang="en-US" dirty="0" smtClean="0"/>
              <a:t>成功，隔離機制</a:t>
            </a:r>
            <a:r>
              <a:rPr lang="zh-TW" altLang="en-US" dirty="0"/>
              <a:t>運作可以避免配子的融合</a:t>
            </a:r>
            <a:endParaRPr lang="zh-TW" altLang="en-US" dirty="0"/>
          </a:p>
        </p:txBody>
      </p:sp>
      <p:sp>
        <p:nvSpPr>
          <p:cNvPr id="4" name="頁尾版面配置區 3"/>
          <p:cNvSpPr>
            <a:spLocks noGrp="1"/>
          </p:cNvSpPr>
          <p:nvPr>
            <p:ph type="ftr" sz="quarter" idx="11"/>
          </p:nvPr>
        </p:nvSpPr>
        <p:spPr/>
        <p:txBody>
          <a:bodyPr/>
          <a:lstStyle/>
          <a:p>
            <a:r>
              <a:rPr lang="zh-TW" altLang="en-US" smtClean="0"/>
              <a:t>普通生物學  </a:t>
            </a:r>
            <a:r>
              <a:rPr lang="en-US" altLang="zh-TW" smtClean="0"/>
              <a:t>Chapter 14 - </a:t>
            </a:r>
            <a:r>
              <a:rPr lang="zh-TW" altLang="en-US" smtClean="0"/>
              <a:t>演化與天擇 </a:t>
            </a:r>
            <a:endParaRPr lang="zh-TW" altLang="zh-TW" dirty="0"/>
          </a:p>
        </p:txBody>
      </p:sp>
      <p:sp>
        <p:nvSpPr>
          <p:cNvPr id="5" name="投影片編號版面配置區 4"/>
          <p:cNvSpPr>
            <a:spLocks noGrp="1"/>
          </p:cNvSpPr>
          <p:nvPr>
            <p:ph type="sldNum" sz="quarter" idx="12"/>
          </p:nvPr>
        </p:nvSpPr>
        <p:spPr/>
        <p:txBody>
          <a:bodyPr/>
          <a:lstStyle/>
          <a:p>
            <a:fld id="{C04386CD-F511-4EEB-A0ED-70801BDA50F0}" type="slidenum">
              <a:rPr lang="en-US" altLang="zh-TW" smtClean="0"/>
              <a:pPr/>
              <a:t>74</a:t>
            </a:fld>
            <a:endParaRPr lang="en-US" altLang="zh-TW"/>
          </a:p>
        </p:txBody>
      </p:sp>
    </p:spTree>
    <p:extLst>
      <p:ext uri="{BB962C8B-B14F-4D97-AF65-F5344CB8AC3E}">
        <p14:creationId xmlns:p14="http://schemas.microsoft.com/office/powerpoint/2010/main" val="369488782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14.14</a:t>
            </a:r>
            <a:r>
              <a:rPr lang="zh-TW" altLang="en-US" dirty="0"/>
              <a:t>　隔離機制</a:t>
            </a:r>
          </a:p>
        </p:txBody>
      </p:sp>
      <p:sp>
        <p:nvSpPr>
          <p:cNvPr id="5" name="內容版面配置區 4"/>
          <p:cNvSpPr>
            <a:spLocks noGrp="1"/>
          </p:cNvSpPr>
          <p:nvPr>
            <p:ph idx="1"/>
          </p:nvPr>
        </p:nvSpPr>
        <p:spPr/>
        <p:txBody>
          <a:bodyPr/>
          <a:lstStyle/>
          <a:p>
            <a:r>
              <a:rPr lang="zh-TW" altLang="en-US" dirty="0"/>
              <a:t>倘若雜交的交配已發生且已產生合子，</a:t>
            </a:r>
            <a:r>
              <a:rPr lang="zh-TW" altLang="en-US" dirty="0" smtClean="0"/>
              <a:t>仍有</a:t>
            </a:r>
            <a:r>
              <a:rPr lang="zh-TW" altLang="en-US" dirty="0"/>
              <a:t>許多因素可避免那些合子發育成功能運作</a:t>
            </a:r>
            <a:r>
              <a:rPr lang="zh-TW" altLang="en-US" dirty="0" smtClean="0"/>
              <a:t>正常</a:t>
            </a:r>
            <a:r>
              <a:rPr lang="zh-TW" altLang="en-US" dirty="0"/>
              <a:t>且有孕性的</a:t>
            </a:r>
            <a:r>
              <a:rPr lang="zh-TW" altLang="en-US" dirty="0" smtClean="0"/>
              <a:t>個體</a:t>
            </a:r>
            <a:endParaRPr lang="en-US" altLang="zh-TW" dirty="0" smtClean="0"/>
          </a:p>
          <a:p>
            <a:pPr lvl="1"/>
            <a:r>
              <a:rPr lang="zh-TW" altLang="en-US" dirty="0"/>
              <a:t>在雜交子代中，兩物種的遺傳</a:t>
            </a:r>
            <a:r>
              <a:rPr lang="zh-TW" altLang="en-US" dirty="0" smtClean="0"/>
              <a:t>互補性</a:t>
            </a:r>
            <a:r>
              <a:rPr lang="zh-TW" altLang="en-US" dirty="0"/>
              <a:t>可能很不相同，以致於不能在胚胎發育上</a:t>
            </a:r>
            <a:r>
              <a:rPr lang="zh-TW" altLang="en-US" dirty="0" smtClean="0"/>
              <a:t>共同</a:t>
            </a:r>
            <a:r>
              <a:rPr lang="zh-TW" altLang="en-US" dirty="0"/>
              <a:t>正常</a:t>
            </a:r>
            <a:r>
              <a:rPr lang="zh-TW" altLang="en-US" dirty="0" smtClean="0"/>
              <a:t>運作</a:t>
            </a:r>
            <a:endParaRPr lang="en-US" altLang="zh-TW" dirty="0" smtClean="0"/>
          </a:p>
          <a:p>
            <a:pPr lvl="1"/>
            <a:r>
              <a:rPr lang="zh-TW" altLang="en-US" dirty="0"/>
              <a:t>即使雜交子代可以在胚胎階段</a:t>
            </a:r>
            <a:r>
              <a:rPr lang="zh-TW" altLang="en-US" dirty="0" smtClean="0"/>
              <a:t>存活</a:t>
            </a:r>
            <a:r>
              <a:rPr lang="zh-TW" altLang="en-US" dirty="0"/>
              <a:t>，牠們可能無法正常</a:t>
            </a:r>
            <a:r>
              <a:rPr lang="zh-TW" altLang="en-US" dirty="0" smtClean="0"/>
              <a:t>發育</a:t>
            </a:r>
            <a:endParaRPr lang="en-US" altLang="zh-TW" dirty="0" smtClean="0"/>
          </a:p>
          <a:p>
            <a:pPr lvl="1"/>
            <a:r>
              <a:rPr lang="zh-TW" altLang="en-US" dirty="0"/>
              <a:t>雜交子代，牠們仍是</a:t>
            </a:r>
            <a:r>
              <a:rPr lang="zh-TW" altLang="en-US" dirty="0" smtClean="0"/>
              <a:t>不孕</a:t>
            </a:r>
            <a:endParaRPr lang="zh-TW" altLang="en-US" dirty="0"/>
          </a:p>
        </p:txBody>
      </p:sp>
      <p:sp>
        <p:nvSpPr>
          <p:cNvPr id="3" name="頁尾版面配置區 2"/>
          <p:cNvSpPr>
            <a:spLocks noGrp="1"/>
          </p:cNvSpPr>
          <p:nvPr>
            <p:ph type="ftr" sz="quarter" idx="11"/>
          </p:nvPr>
        </p:nvSpPr>
        <p:spPr/>
        <p:txBody>
          <a:bodyPr/>
          <a:lstStyle/>
          <a:p>
            <a:r>
              <a:rPr lang="zh-TW" altLang="en-US" smtClean="0"/>
              <a:t>普通生物學  </a:t>
            </a:r>
            <a:r>
              <a:rPr lang="en-US" altLang="zh-TW" smtClean="0"/>
              <a:t>Chapter 14 - </a:t>
            </a:r>
            <a:r>
              <a:rPr lang="zh-TW" altLang="en-US" smtClean="0"/>
              <a:t>演化與天擇 </a:t>
            </a:r>
            <a:endParaRPr lang="zh-TW" altLang="zh-TW"/>
          </a:p>
        </p:txBody>
      </p:sp>
      <p:sp>
        <p:nvSpPr>
          <p:cNvPr id="4" name="投影片編號版面配置區 3"/>
          <p:cNvSpPr>
            <a:spLocks noGrp="1"/>
          </p:cNvSpPr>
          <p:nvPr>
            <p:ph type="sldNum" sz="quarter" idx="12"/>
          </p:nvPr>
        </p:nvSpPr>
        <p:spPr/>
        <p:txBody>
          <a:bodyPr/>
          <a:lstStyle/>
          <a:p>
            <a:fld id="{6640B099-C29F-48AA-9EE1-94DFFD9F4D02}" type="slidenum">
              <a:rPr lang="en-US" altLang="zh-TW" smtClean="0"/>
              <a:pPr/>
              <a:t>75</a:t>
            </a:fld>
            <a:endParaRPr lang="en-US" altLang="zh-TW"/>
          </a:p>
        </p:txBody>
      </p:sp>
    </p:spTree>
    <p:extLst>
      <p:ext uri="{BB962C8B-B14F-4D97-AF65-F5344CB8AC3E}">
        <p14:creationId xmlns:p14="http://schemas.microsoft.com/office/powerpoint/2010/main" val="284339657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z="2800" dirty="0">
                <a:latin typeface="+mj-ea"/>
              </a:rPr>
              <a:t>圖 </a:t>
            </a:r>
            <a:r>
              <a:rPr lang="en-US" altLang="zh-TW" sz="2800" dirty="0">
                <a:latin typeface="+mj-ea"/>
              </a:rPr>
              <a:t>14.29</a:t>
            </a:r>
            <a:r>
              <a:rPr lang="zh-TW" altLang="en-US" sz="2800" dirty="0">
                <a:latin typeface="+mj-ea"/>
              </a:rPr>
              <a:t>　豹蛙的合子後</a:t>
            </a:r>
            <a:r>
              <a:rPr lang="zh-TW" altLang="en-US" sz="2800" dirty="0" smtClean="0">
                <a:latin typeface="+mj-ea"/>
              </a:rPr>
              <a:t>隔離</a:t>
            </a:r>
            <a:endParaRPr lang="zh-TW" altLang="en-US" sz="2800" dirty="0"/>
          </a:p>
        </p:txBody>
      </p:sp>
      <p:sp>
        <p:nvSpPr>
          <p:cNvPr id="3" name="頁尾版面配置區 2"/>
          <p:cNvSpPr>
            <a:spLocks noGrp="1"/>
          </p:cNvSpPr>
          <p:nvPr>
            <p:ph type="ftr" sz="quarter" idx="11"/>
          </p:nvPr>
        </p:nvSpPr>
        <p:spPr/>
        <p:txBody>
          <a:bodyPr/>
          <a:lstStyle/>
          <a:p>
            <a:r>
              <a:rPr lang="zh-TW" altLang="en-US" smtClean="0"/>
              <a:t>普通生物學  </a:t>
            </a:r>
            <a:r>
              <a:rPr lang="en-US" altLang="zh-TW" smtClean="0"/>
              <a:t>Chapter 14 - </a:t>
            </a:r>
            <a:r>
              <a:rPr lang="zh-TW" altLang="en-US" smtClean="0"/>
              <a:t>演化與天擇 </a:t>
            </a:r>
            <a:endParaRPr lang="zh-TW" altLang="zh-TW"/>
          </a:p>
        </p:txBody>
      </p:sp>
      <p:sp>
        <p:nvSpPr>
          <p:cNvPr id="4" name="投影片編號版面配置區 3"/>
          <p:cNvSpPr>
            <a:spLocks noGrp="1"/>
          </p:cNvSpPr>
          <p:nvPr>
            <p:ph type="sldNum" sz="quarter" idx="12"/>
          </p:nvPr>
        </p:nvSpPr>
        <p:spPr/>
        <p:txBody>
          <a:bodyPr/>
          <a:lstStyle/>
          <a:p>
            <a:fld id="{6640B099-C29F-48AA-9EE1-94DFFD9F4D02}" type="slidenum">
              <a:rPr lang="en-US" altLang="zh-TW" smtClean="0"/>
              <a:pPr/>
              <a:t>76</a:t>
            </a:fld>
            <a:endParaRPr lang="en-US" altLang="zh-TW"/>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1412776"/>
            <a:ext cx="4971417" cy="48812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2366944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zh-TW" dirty="0">
                <a:solidFill>
                  <a:schemeClr val="accent6">
                    <a:lumMod val="50000"/>
                  </a:schemeClr>
                </a:solidFill>
              </a:rPr>
              <a:t>質詢與分析</a:t>
            </a:r>
            <a:endParaRPr lang="zh-TW" altLang="en-US" dirty="0"/>
          </a:p>
        </p:txBody>
      </p:sp>
      <p:sp>
        <p:nvSpPr>
          <p:cNvPr id="3" name="內容版面配置區 2"/>
          <p:cNvSpPr>
            <a:spLocks noGrp="1"/>
          </p:cNvSpPr>
          <p:nvPr>
            <p:ph idx="1"/>
          </p:nvPr>
        </p:nvSpPr>
        <p:spPr>
          <a:solidFill>
            <a:srgbClr val="D9CEC2"/>
          </a:solidFill>
        </p:spPr>
        <p:txBody>
          <a:bodyPr/>
          <a:lstStyle/>
          <a:p>
            <a:pPr marL="0" indent="0">
              <a:buNone/>
            </a:pPr>
            <a:r>
              <a:rPr lang="zh-TW" altLang="zh-TW" dirty="0"/>
              <a:t>天擇是否作用在酵素的多型性</a:t>
            </a:r>
            <a:r>
              <a:rPr lang="en-US" altLang="zh-TW" dirty="0"/>
              <a:t>?</a:t>
            </a:r>
            <a:endParaRPr lang="zh-TW" altLang="zh-TW" dirty="0"/>
          </a:p>
          <a:p>
            <a:pPr marL="0" indent="0">
              <a:spcBef>
                <a:spcPts val="1800"/>
              </a:spcBef>
              <a:buNone/>
            </a:pPr>
            <a:r>
              <a:rPr lang="zh-TW" altLang="zh-TW" sz="2000" dirty="0"/>
              <a:t>在達爾文演化理論的精髓是：在自然界，選擇偏好某些基因勝過其他替代者。許多天擇的研究已注重在基因編碼的酵素，因為自然族群傾向擁有許多其酵素的替代等位基因，此現象稱為酵素多形性</a:t>
            </a:r>
            <a:r>
              <a:rPr lang="en-US" altLang="zh-TW" sz="2000" dirty="0"/>
              <a:t> (enzyme polymorphism)</a:t>
            </a:r>
            <a:r>
              <a:rPr lang="zh-TW" altLang="zh-TW" sz="2000" dirty="0"/>
              <a:t>。研究人員通常已經進一步檢視天氣是否影響哪種等位基因在自然族群中更為常見。有個特別好的實例說明一個在加拿大底鱂</a:t>
            </a:r>
            <a:r>
              <a:rPr lang="en-US" altLang="zh-TW" sz="2000" dirty="0"/>
              <a:t> (</a:t>
            </a:r>
            <a:r>
              <a:rPr lang="en-US" altLang="zh-TW" sz="2000" i="1" dirty="0" err="1"/>
              <a:t>Fundulus</a:t>
            </a:r>
            <a:r>
              <a:rPr lang="en-US" altLang="zh-TW" sz="2000" i="1" dirty="0"/>
              <a:t> </a:t>
            </a:r>
            <a:r>
              <a:rPr lang="en-US" altLang="zh-TW" sz="2000" i="1" dirty="0" err="1"/>
              <a:t>heteroclitus</a:t>
            </a:r>
            <a:r>
              <a:rPr lang="en-US" altLang="zh-TW" sz="2000" dirty="0"/>
              <a:t>) </a:t>
            </a:r>
            <a:r>
              <a:rPr lang="zh-TW" altLang="zh-TW" sz="2000" dirty="0"/>
              <a:t>的研究，此種魚分布在北美洲東海岸。研究人員探討其負責編碼乳酸去氫酶的基因之等位基因頻率，此酵素將丙酮酸催化轉為乳酸。如在第</a:t>
            </a:r>
            <a:r>
              <a:rPr lang="en-US" altLang="zh-TW" sz="2000" dirty="0"/>
              <a:t>7</a:t>
            </a:r>
            <a:r>
              <a:rPr lang="zh-TW" altLang="zh-TW" sz="2000" dirty="0"/>
              <a:t>章所述，此反應是能量代謝中的關鍵步驟，特別是在氧不足時。在這些魚族群中，有兩種常見的乳酸去氫酶的等位基因，在低溫下，等位基因</a:t>
            </a:r>
            <a:r>
              <a:rPr lang="en-US" altLang="zh-TW" sz="2000" i="1" dirty="0"/>
              <a:t>a</a:t>
            </a:r>
            <a:r>
              <a:rPr lang="zh-TW" altLang="zh-TW" sz="2000" dirty="0"/>
              <a:t>的催化能力比等位基因</a:t>
            </a:r>
            <a:r>
              <a:rPr lang="en-US" altLang="zh-TW" sz="2000" i="1" dirty="0"/>
              <a:t>b</a:t>
            </a:r>
            <a:r>
              <a:rPr lang="zh-TW" altLang="zh-TW" sz="2000" dirty="0"/>
              <a:t>更好</a:t>
            </a:r>
            <a:r>
              <a:rPr lang="zh-TW" altLang="zh-TW" sz="2000" dirty="0" smtClean="0"/>
              <a:t>。</a:t>
            </a:r>
            <a:endParaRPr lang="en-US" altLang="zh-TW" sz="2000" dirty="0" smtClean="0"/>
          </a:p>
          <a:p>
            <a:pPr marL="0" indent="0">
              <a:buNone/>
            </a:pPr>
            <a:r>
              <a:rPr lang="zh-TW" altLang="zh-TW" sz="2000" dirty="0"/>
              <a:t>在實驗中，研究人員在緯度超過</a:t>
            </a:r>
            <a:r>
              <a:rPr lang="en-US" altLang="zh-TW" sz="2000" dirty="0"/>
              <a:t>14</a:t>
            </a:r>
            <a:r>
              <a:rPr lang="zh-TW" altLang="zh-TW" sz="2000" dirty="0"/>
              <a:t>度的範圍內，從佛羅里達州的傑克森威爾</a:t>
            </a:r>
            <a:r>
              <a:rPr lang="en-US" altLang="zh-TW" sz="2000" dirty="0"/>
              <a:t> (</a:t>
            </a:r>
            <a:r>
              <a:rPr lang="zh-TW" altLang="zh-TW" sz="2000" dirty="0"/>
              <a:t>北緯</a:t>
            </a:r>
            <a:r>
              <a:rPr lang="en-US" altLang="zh-TW" sz="2000" dirty="0"/>
              <a:t>31</a:t>
            </a:r>
            <a:r>
              <a:rPr lang="zh-TW" altLang="zh-TW" sz="2000" dirty="0"/>
              <a:t>度</a:t>
            </a:r>
            <a:r>
              <a:rPr lang="en-US" altLang="zh-TW" sz="2000" dirty="0"/>
              <a:t>) </a:t>
            </a:r>
            <a:r>
              <a:rPr lang="zh-TW" altLang="zh-TW" sz="2000" dirty="0"/>
              <a:t>至緬因州的巴爾港</a:t>
            </a:r>
            <a:r>
              <a:rPr lang="en-US" altLang="zh-TW" sz="2000" dirty="0"/>
              <a:t> (</a:t>
            </a:r>
            <a:r>
              <a:rPr lang="zh-TW" altLang="zh-TW" sz="2000" dirty="0"/>
              <a:t>北緯</a:t>
            </a:r>
            <a:r>
              <a:rPr lang="en-US" altLang="zh-TW" sz="2000" dirty="0"/>
              <a:t>44</a:t>
            </a:r>
            <a:r>
              <a:rPr lang="zh-TW" altLang="zh-TW" sz="2000" dirty="0"/>
              <a:t>度</a:t>
            </a:r>
            <a:r>
              <a:rPr lang="en-US" altLang="zh-TW" sz="2000" dirty="0"/>
              <a:t>) </a:t>
            </a:r>
            <a:r>
              <a:rPr lang="zh-TW" altLang="zh-TW" sz="2000" dirty="0"/>
              <a:t>之間的</a:t>
            </a:r>
            <a:r>
              <a:rPr lang="en-US" altLang="zh-TW" sz="2000" dirty="0"/>
              <a:t>41</a:t>
            </a:r>
            <a:r>
              <a:rPr lang="zh-TW" altLang="zh-TW" sz="2000" dirty="0"/>
              <a:t>個魚族群中，取樣計算等位基因</a:t>
            </a:r>
            <a:r>
              <a:rPr lang="en-US" altLang="zh-TW" sz="2000" i="1" dirty="0"/>
              <a:t>a</a:t>
            </a:r>
            <a:r>
              <a:rPr lang="zh-TW" altLang="zh-TW" sz="2000" dirty="0"/>
              <a:t>的頻率</a:t>
            </a:r>
            <a:r>
              <a:rPr lang="zh-TW" altLang="zh-TW" sz="2000" dirty="0" smtClean="0"/>
              <a:t>。</a:t>
            </a:r>
            <a:endParaRPr lang="zh-TW" altLang="zh-TW" sz="2000" dirty="0"/>
          </a:p>
        </p:txBody>
      </p:sp>
      <p:sp>
        <p:nvSpPr>
          <p:cNvPr id="4" name="頁尾版面配置區 3"/>
          <p:cNvSpPr>
            <a:spLocks noGrp="1"/>
          </p:cNvSpPr>
          <p:nvPr>
            <p:ph type="ftr" sz="quarter" idx="11"/>
          </p:nvPr>
        </p:nvSpPr>
        <p:spPr/>
        <p:txBody>
          <a:bodyPr/>
          <a:lstStyle/>
          <a:p>
            <a:r>
              <a:rPr lang="zh-TW" altLang="en-US" smtClean="0"/>
              <a:t>普通生物學  </a:t>
            </a:r>
            <a:r>
              <a:rPr lang="en-US" altLang="zh-TW" smtClean="0"/>
              <a:t>Chapter 14 - </a:t>
            </a:r>
            <a:r>
              <a:rPr lang="zh-TW" altLang="en-US" smtClean="0"/>
              <a:t>演化與天擇 </a:t>
            </a:r>
            <a:endParaRPr lang="zh-TW" altLang="zh-TW" dirty="0"/>
          </a:p>
        </p:txBody>
      </p:sp>
      <p:sp>
        <p:nvSpPr>
          <p:cNvPr id="5" name="投影片編號版面配置區 4"/>
          <p:cNvSpPr>
            <a:spLocks noGrp="1"/>
          </p:cNvSpPr>
          <p:nvPr>
            <p:ph type="sldNum" sz="quarter" idx="12"/>
          </p:nvPr>
        </p:nvSpPr>
        <p:spPr/>
        <p:txBody>
          <a:bodyPr/>
          <a:lstStyle/>
          <a:p>
            <a:fld id="{C04386CD-F511-4EEB-A0ED-70801BDA50F0}" type="slidenum">
              <a:rPr lang="en-US" altLang="zh-TW" smtClean="0"/>
              <a:pPr/>
              <a:t>77</a:t>
            </a:fld>
            <a:endParaRPr lang="en-US" altLang="zh-TW"/>
          </a:p>
        </p:txBody>
      </p:sp>
    </p:spTree>
    <p:extLst>
      <p:ext uri="{BB962C8B-B14F-4D97-AF65-F5344CB8AC3E}">
        <p14:creationId xmlns:p14="http://schemas.microsoft.com/office/powerpoint/2010/main" val="250573678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zh-TW" dirty="0">
                <a:solidFill>
                  <a:schemeClr val="accent6">
                    <a:lumMod val="50000"/>
                  </a:schemeClr>
                </a:solidFill>
              </a:rPr>
              <a:t>質詢與分析</a:t>
            </a:r>
            <a:endParaRPr lang="zh-TW" altLang="en-US" dirty="0"/>
          </a:p>
        </p:txBody>
      </p:sp>
      <p:sp>
        <p:nvSpPr>
          <p:cNvPr id="3" name="內容版面配置區 2"/>
          <p:cNvSpPr>
            <a:spLocks noGrp="1"/>
          </p:cNvSpPr>
          <p:nvPr>
            <p:ph idx="1"/>
          </p:nvPr>
        </p:nvSpPr>
        <p:spPr>
          <a:solidFill>
            <a:srgbClr val="D9CEC2"/>
          </a:solidFill>
        </p:spPr>
        <p:txBody>
          <a:bodyPr/>
          <a:lstStyle/>
          <a:p>
            <a:pPr marL="0" indent="0">
              <a:buNone/>
            </a:pPr>
            <a:r>
              <a:rPr lang="zh-TW" altLang="zh-TW" sz="2000" dirty="0" smtClean="0"/>
              <a:t>緯度</a:t>
            </a:r>
            <a:r>
              <a:rPr lang="zh-TW" altLang="zh-TW" sz="2000" dirty="0"/>
              <a:t>每改變</a:t>
            </a:r>
            <a:r>
              <a:rPr lang="en-US" altLang="zh-TW" sz="2000" dirty="0"/>
              <a:t>1</a:t>
            </a:r>
            <a:r>
              <a:rPr lang="zh-TW" altLang="zh-TW" sz="2000" dirty="0"/>
              <a:t>度，年均水溫就會改變</a:t>
            </a:r>
            <a:r>
              <a:rPr lang="en-US" altLang="zh-TW" sz="2000" dirty="0"/>
              <a:t>1</a:t>
            </a:r>
            <a:r>
              <a:rPr lang="zh-TW" altLang="zh-TW" sz="2000" dirty="0"/>
              <a:t>℃。此調查是為了測試所預測的假說而設計，即天擇作用在此酵素的多形性。倘若是，那麼應可預期等位基因</a:t>
            </a:r>
            <a:r>
              <a:rPr lang="en-US" altLang="zh-TW" sz="2000" i="1" dirty="0"/>
              <a:t>a</a:t>
            </a:r>
            <a:r>
              <a:rPr lang="zh-TW" altLang="zh-TW" sz="2000" dirty="0"/>
              <a:t>產生較佳的「低溫」酵素，也應是在較北邊緯度的較冷水域中較常見者</a:t>
            </a:r>
            <a:r>
              <a:rPr lang="zh-TW" altLang="zh-TW" sz="2000" dirty="0" smtClean="0"/>
              <a:t>。</a:t>
            </a:r>
            <a:endParaRPr lang="en-US" altLang="zh-TW" sz="2000" dirty="0" smtClean="0"/>
          </a:p>
          <a:p>
            <a:pPr marL="0" indent="0">
              <a:buNone/>
            </a:pPr>
            <a:r>
              <a:rPr lang="zh-TW" altLang="zh-TW" sz="2000" dirty="0"/>
              <a:t>此調查的結果如圖所示。圖上的點是來自</a:t>
            </a:r>
            <a:r>
              <a:rPr lang="en-US" altLang="zh-TW" sz="2000" dirty="0"/>
              <a:t>20</a:t>
            </a:r>
            <a:r>
              <a:rPr lang="zh-TW" altLang="zh-TW" sz="2000" dirty="0"/>
              <a:t>族群的圓餅圖數據並將之標示在地圖上。</a:t>
            </a:r>
            <a:r>
              <a:rPr lang="en-US" altLang="zh-TW" sz="2000" dirty="0"/>
              <a:t>(</a:t>
            </a:r>
            <a:r>
              <a:rPr lang="zh-TW" altLang="zh-TW" sz="2000" dirty="0"/>
              <a:t>圓餅圖中的扇形代表每個變異，在整個圓形－即總數－中所佔的比例</a:t>
            </a:r>
            <a:r>
              <a:rPr lang="en-US" altLang="zh-TW" sz="2000" dirty="0"/>
              <a:t>)</a:t>
            </a:r>
            <a:r>
              <a:rPr lang="zh-TW" altLang="zh-TW" sz="2000" dirty="0"/>
              <a:t>。曲線圖上的藍色線條是最能符合這些數據的線</a:t>
            </a:r>
            <a:r>
              <a:rPr lang="en-US" altLang="zh-TW" sz="2000" dirty="0"/>
              <a:t> (</a:t>
            </a:r>
            <a:r>
              <a:rPr lang="zh-TW" altLang="zh-TW" sz="2000" dirty="0"/>
              <a:t>最符合的線，也稱為回歸線，是藉由回歸分析</a:t>
            </a:r>
            <a:r>
              <a:rPr lang="en-US" altLang="zh-TW" sz="2000" dirty="0"/>
              <a:t> (regression analysis) </a:t>
            </a:r>
            <a:r>
              <a:rPr lang="zh-TW" altLang="zh-TW" sz="2000" dirty="0"/>
              <a:t>來統計決定的</a:t>
            </a:r>
            <a:r>
              <a:rPr lang="en-US" altLang="zh-TW" sz="2000" dirty="0"/>
              <a:t>)</a:t>
            </a:r>
            <a:r>
              <a:rPr lang="zh-TW" altLang="zh-TW" sz="2000" dirty="0"/>
              <a:t>。</a:t>
            </a:r>
          </a:p>
        </p:txBody>
      </p:sp>
      <p:sp>
        <p:nvSpPr>
          <p:cNvPr id="4" name="頁尾版面配置區 3"/>
          <p:cNvSpPr>
            <a:spLocks noGrp="1"/>
          </p:cNvSpPr>
          <p:nvPr>
            <p:ph type="ftr" sz="quarter" idx="11"/>
          </p:nvPr>
        </p:nvSpPr>
        <p:spPr/>
        <p:txBody>
          <a:bodyPr/>
          <a:lstStyle/>
          <a:p>
            <a:r>
              <a:rPr lang="zh-TW" altLang="en-US" smtClean="0"/>
              <a:t>普通生物學  </a:t>
            </a:r>
            <a:r>
              <a:rPr lang="en-US" altLang="zh-TW" smtClean="0"/>
              <a:t>Chapter 14 - </a:t>
            </a:r>
            <a:r>
              <a:rPr lang="zh-TW" altLang="en-US" smtClean="0"/>
              <a:t>演化與天擇 </a:t>
            </a:r>
            <a:endParaRPr lang="zh-TW" altLang="zh-TW" dirty="0"/>
          </a:p>
        </p:txBody>
      </p:sp>
      <p:sp>
        <p:nvSpPr>
          <p:cNvPr id="5" name="投影片編號版面配置區 4"/>
          <p:cNvSpPr>
            <a:spLocks noGrp="1"/>
          </p:cNvSpPr>
          <p:nvPr>
            <p:ph type="sldNum" sz="quarter" idx="12"/>
          </p:nvPr>
        </p:nvSpPr>
        <p:spPr/>
        <p:txBody>
          <a:bodyPr/>
          <a:lstStyle/>
          <a:p>
            <a:fld id="{C04386CD-F511-4EEB-A0ED-70801BDA50F0}" type="slidenum">
              <a:rPr lang="en-US" altLang="zh-TW" smtClean="0"/>
              <a:pPr/>
              <a:t>78</a:t>
            </a:fld>
            <a:endParaRPr lang="en-US" altLang="zh-TW"/>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3800222"/>
            <a:ext cx="2578499" cy="2795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848" y="3800221"/>
            <a:ext cx="3223541" cy="2795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92153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14.3</a:t>
            </a:r>
            <a:r>
              <a:rPr lang="zh-TW" altLang="en-US" dirty="0"/>
              <a:t>　天</a:t>
            </a:r>
            <a:r>
              <a:rPr lang="zh-TW" altLang="en-US" dirty="0" smtClean="0"/>
              <a:t>擇</a:t>
            </a:r>
            <a:r>
              <a:rPr lang="zh-TW" altLang="en-US" dirty="0"/>
              <a:t>理論</a:t>
            </a:r>
          </a:p>
        </p:txBody>
      </p:sp>
      <p:sp>
        <p:nvSpPr>
          <p:cNvPr id="3" name="內容版面配置區 2"/>
          <p:cNvSpPr>
            <a:spLocks noGrp="1"/>
          </p:cNvSpPr>
          <p:nvPr>
            <p:ph idx="1"/>
          </p:nvPr>
        </p:nvSpPr>
        <p:spPr/>
        <p:txBody>
          <a:bodyPr/>
          <a:lstStyle/>
          <a:p>
            <a:r>
              <a:rPr lang="zh-TW" altLang="en-US" sz="2800" dirty="0"/>
              <a:t>能讓</a:t>
            </a:r>
            <a:r>
              <a:rPr lang="zh-TW" altLang="en-US" sz="2800" dirty="0" smtClean="0"/>
              <a:t>生物存活</a:t>
            </a:r>
            <a:r>
              <a:rPr lang="zh-TW" altLang="en-US" sz="2800" dirty="0"/>
              <a:t>以產生更多子代的性狀將會在未來的</a:t>
            </a:r>
            <a:r>
              <a:rPr lang="zh-TW" altLang="en-US" sz="2800" dirty="0" smtClean="0"/>
              <a:t>族群</a:t>
            </a:r>
            <a:r>
              <a:rPr lang="zh-TW" altLang="en-US" sz="2800" dirty="0"/>
              <a:t>中變得更加</a:t>
            </a:r>
            <a:r>
              <a:rPr lang="zh-TW" altLang="en-US" sz="2800" dirty="0" smtClean="0"/>
              <a:t>常見──此</a:t>
            </a:r>
            <a:r>
              <a:rPr lang="zh-TW" altLang="en-US" sz="2800" dirty="0"/>
              <a:t>過程稱為天</a:t>
            </a:r>
            <a:r>
              <a:rPr lang="zh-TW" altLang="en-US" sz="2800" dirty="0" smtClean="0"/>
              <a:t>擇</a:t>
            </a:r>
            <a:endParaRPr lang="en-US" altLang="zh-TW" sz="2800" dirty="0" smtClean="0"/>
          </a:p>
          <a:p>
            <a:pPr lvl="1"/>
            <a:r>
              <a:rPr lang="zh-TW" altLang="en-US" sz="2600" dirty="0"/>
              <a:t>特性可能被某環境所偏好，但</a:t>
            </a:r>
            <a:r>
              <a:rPr lang="zh-TW" altLang="en-US" sz="2600" dirty="0" smtClean="0"/>
              <a:t>卻是</a:t>
            </a:r>
            <a:r>
              <a:rPr lang="zh-TW" altLang="en-US" sz="2600" dirty="0"/>
              <a:t>在另一環境中較不利</a:t>
            </a:r>
            <a:r>
              <a:rPr lang="zh-TW" altLang="en-US" sz="2600" dirty="0" smtClean="0"/>
              <a:t>者</a:t>
            </a:r>
            <a:endParaRPr lang="en-US" altLang="zh-TW" sz="2600" dirty="0" smtClean="0"/>
          </a:p>
          <a:p>
            <a:pPr lvl="1">
              <a:spcBef>
                <a:spcPts val="1200"/>
              </a:spcBef>
            </a:pPr>
            <a:r>
              <a:rPr lang="zh-TW" altLang="en-US" sz="2600" dirty="0" smtClean="0"/>
              <a:t>「</a:t>
            </a:r>
            <a:r>
              <a:rPr lang="zh-TW" altLang="en-US" sz="2600" dirty="0"/>
              <a:t>最適應的」</a:t>
            </a:r>
            <a:r>
              <a:rPr lang="zh-TW" altLang="en-US" sz="2600" dirty="0" smtClean="0"/>
              <a:t>生物在</a:t>
            </a:r>
            <a:r>
              <a:rPr lang="zh-TW" altLang="en-US" sz="2600" dirty="0"/>
              <a:t>其特定環境中通常較易存活，因此比族群</a:t>
            </a:r>
            <a:r>
              <a:rPr lang="zh-TW" altLang="en-US" sz="2600" dirty="0" smtClean="0"/>
              <a:t>內的</a:t>
            </a:r>
            <a:r>
              <a:rPr lang="zh-TW" altLang="en-US" sz="2600" dirty="0"/>
              <a:t>其他個體較能產生更多</a:t>
            </a:r>
            <a:r>
              <a:rPr lang="zh-TW" altLang="en-US" sz="2600" dirty="0" smtClean="0"/>
              <a:t>子代</a:t>
            </a:r>
            <a:endParaRPr lang="en-US" altLang="zh-TW" sz="2600" dirty="0" smtClean="0"/>
          </a:p>
          <a:p>
            <a:pPr lvl="1">
              <a:spcBef>
                <a:spcPts val="1200"/>
              </a:spcBef>
            </a:pPr>
            <a:r>
              <a:rPr lang="zh-TW" altLang="en-US" sz="2600" dirty="0"/>
              <a:t>達爾文所界定的驅動力後來通常被指</a:t>
            </a:r>
            <a:r>
              <a:rPr lang="zh-TW" altLang="en-US" sz="2600" dirty="0" smtClean="0"/>
              <a:t>為</a:t>
            </a:r>
            <a:r>
              <a:rPr lang="zh-TW" altLang="en-US" sz="2600" b="1" dirty="0" smtClean="0"/>
              <a:t>最適者生存</a:t>
            </a:r>
            <a:endParaRPr lang="en-US" altLang="zh-TW" sz="2600" b="1" dirty="0" smtClean="0"/>
          </a:p>
          <a:p>
            <a:pPr lvl="1">
              <a:spcBef>
                <a:spcPts val="1200"/>
              </a:spcBef>
            </a:pPr>
            <a:r>
              <a:rPr lang="zh-TW" altLang="en-US" sz="2600" dirty="0"/>
              <a:t>棲地在其需求及機會上有所</a:t>
            </a:r>
            <a:r>
              <a:rPr lang="zh-TW" altLang="en-US" sz="2600" dirty="0" smtClean="0"/>
              <a:t>不同</a:t>
            </a:r>
            <a:r>
              <a:rPr lang="zh-TW" altLang="en-US" sz="2600" dirty="0"/>
              <a:t>，所以具有被區域環境偏好特徵的生物將</a:t>
            </a:r>
            <a:r>
              <a:rPr lang="zh-TW" altLang="en-US" sz="2600" dirty="0" smtClean="0"/>
              <a:t>會在</a:t>
            </a:r>
            <a:r>
              <a:rPr lang="zh-TW" altLang="en-US" sz="2600" dirty="0"/>
              <a:t>不同區域呈現出差異</a:t>
            </a:r>
          </a:p>
        </p:txBody>
      </p:sp>
      <p:sp>
        <p:nvSpPr>
          <p:cNvPr id="4" name="頁尾版面配置區 3"/>
          <p:cNvSpPr>
            <a:spLocks noGrp="1"/>
          </p:cNvSpPr>
          <p:nvPr>
            <p:ph type="ftr" sz="quarter" idx="11"/>
          </p:nvPr>
        </p:nvSpPr>
        <p:spPr/>
        <p:txBody>
          <a:bodyPr/>
          <a:lstStyle/>
          <a:p>
            <a:r>
              <a:rPr lang="zh-TW" altLang="en-US" smtClean="0"/>
              <a:t>普通生物學  </a:t>
            </a:r>
            <a:r>
              <a:rPr lang="en-US" altLang="zh-TW" smtClean="0"/>
              <a:t>Chapter 14 - </a:t>
            </a:r>
            <a:r>
              <a:rPr lang="zh-TW" altLang="en-US" smtClean="0"/>
              <a:t>演化與天擇 </a:t>
            </a:r>
            <a:endParaRPr lang="zh-TW" altLang="zh-TW" dirty="0"/>
          </a:p>
        </p:txBody>
      </p:sp>
      <p:sp>
        <p:nvSpPr>
          <p:cNvPr id="5" name="投影片編號版面配置區 4"/>
          <p:cNvSpPr>
            <a:spLocks noGrp="1"/>
          </p:cNvSpPr>
          <p:nvPr>
            <p:ph type="sldNum" sz="quarter" idx="12"/>
          </p:nvPr>
        </p:nvSpPr>
        <p:spPr/>
        <p:txBody>
          <a:bodyPr/>
          <a:lstStyle/>
          <a:p>
            <a:fld id="{C04386CD-F511-4EEB-A0ED-70801BDA50F0}" type="slidenum">
              <a:rPr lang="en-US" altLang="zh-TW" smtClean="0"/>
              <a:pPr/>
              <a:t>8</a:t>
            </a:fld>
            <a:endParaRPr lang="en-US" altLang="zh-TW"/>
          </a:p>
        </p:txBody>
      </p:sp>
    </p:spTree>
    <p:extLst>
      <p:ext uri="{BB962C8B-B14F-4D97-AF65-F5344CB8AC3E}">
        <p14:creationId xmlns:p14="http://schemas.microsoft.com/office/powerpoint/2010/main" val="39512724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z="2800" dirty="0"/>
              <a:t>圖 </a:t>
            </a:r>
            <a:r>
              <a:rPr lang="en-US" altLang="zh-TW" sz="2800" dirty="0"/>
              <a:t>14.5</a:t>
            </a:r>
            <a:r>
              <a:rPr lang="zh-TW" altLang="en-US" sz="2800" dirty="0"/>
              <a:t>　孵出的小海龜</a:t>
            </a:r>
          </a:p>
        </p:txBody>
      </p:sp>
      <p:sp>
        <p:nvSpPr>
          <p:cNvPr id="3" name="內容版面配置區 2"/>
          <p:cNvSpPr>
            <a:spLocks noGrp="1"/>
          </p:cNvSpPr>
          <p:nvPr>
            <p:ph idx="1"/>
          </p:nvPr>
        </p:nvSpPr>
        <p:spPr>
          <a:xfrm>
            <a:off x="306388" y="1412776"/>
            <a:ext cx="2465412" cy="5184576"/>
          </a:xfrm>
        </p:spPr>
        <p:txBody>
          <a:bodyPr/>
          <a:lstStyle/>
          <a:p>
            <a:r>
              <a:rPr lang="zh-TW" altLang="en-US" dirty="0"/>
              <a:t>海龜所產下的子代比實際存活至可</a:t>
            </a:r>
            <a:r>
              <a:rPr lang="zh-TW" altLang="en-US" dirty="0" smtClean="0"/>
              <a:t>繁殖</a:t>
            </a:r>
            <a:r>
              <a:rPr lang="zh-TW" altLang="en-US" dirty="0"/>
              <a:t>者還多</a:t>
            </a:r>
          </a:p>
        </p:txBody>
      </p:sp>
      <p:sp>
        <p:nvSpPr>
          <p:cNvPr id="4" name="頁尾版面配置區 3"/>
          <p:cNvSpPr>
            <a:spLocks noGrp="1"/>
          </p:cNvSpPr>
          <p:nvPr>
            <p:ph type="ftr" sz="quarter" idx="11"/>
          </p:nvPr>
        </p:nvSpPr>
        <p:spPr/>
        <p:txBody>
          <a:bodyPr/>
          <a:lstStyle/>
          <a:p>
            <a:r>
              <a:rPr lang="zh-TW" altLang="en-US" smtClean="0"/>
              <a:t>普通生物學  </a:t>
            </a:r>
            <a:r>
              <a:rPr lang="en-US" altLang="zh-TW" smtClean="0"/>
              <a:t>Chapter 14 - </a:t>
            </a:r>
            <a:r>
              <a:rPr lang="zh-TW" altLang="en-US" smtClean="0"/>
              <a:t>演化與天擇 </a:t>
            </a:r>
            <a:endParaRPr lang="zh-TW" altLang="zh-TW" dirty="0"/>
          </a:p>
        </p:txBody>
      </p:sp>
      <p:sp>
        <p:nvSpPr>
          <p:cNvPr id="5" name="投影片編號版面配置區 4"/>
          <p:cNvSpPr>
            <a:spLocks noGrp="1"/>
          </p:cNvSpPr>
          <p:nvPr>
            <p:ph type="sldNum" sz="quarter" idx="12"/>
          </p:nvPr>
        </p:nvSpPr>
        <p:spPr/>
        <p:txBody>
          <a:bodyPr/>
          <a:lstStyle/>
          <a:p>
            <a:fld id="{C04386CD-F511-4EEB-A0ED-70801BDA50F0}" type="slidenum">
              <a:rPr lang="en-US" altLang="zh-TW" smtClean="0"/>
              <a:pPr/>
              <a:t>9</a:t>
            </a:fld>
            <a:endParaRPr lang="en-US" altLang="zh-TW"/>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7824" y="1412776"/>
            <a:ext cx="5953125" cy="5172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1487860"/>
      </p:ext>
    </p:extLst>
  </p:cSld>
  <p:clrMapOvr>
    <a:masterClrMapping/>
  </p:clrMapOvr>
</p:sld>
</file>

<file path=ppt/theme/theme1.xml><?xml version="1.0" encoding="utf-8"?>
<a:theme xmlns:a="http://schemas.openxmlformats.org/drawingml/2006/main" name="科學的生物學">
  <a:themeElements>
    <a:clrScheme name="Custom 328">
      <a:dk1>
        <a:srgbClr val="000000"/>
      </a:dk1>
      <a:lt1>
        <a:srgbClr val="FFFFFF"/>
      </a:lt1>
      <a:dk2>
        <a:srgbClr val="CE56CE"/>
      </a:dk2>
      <a:lt2>
        <a:srgbClr val="969696"/>
      </a:lt2>
      <a:accent1>
        <a:srgbClr val="7C7FF0"/>
      </a:accent1>
      <a:accent2>
        <a:srgbClr val="FF7325"/>
      </a:accent2>
      <a:accent3>
        <a:srgbClr val="4BAFE1"/>
      </a:accent3>
      <a:accent4>
        <a:srgbClr val="2EB09A"/>
      </a:accent4>
      <a:accent5>
        <a:srgbClr val="FE9D4C"/>
      </a:accent5>
      <a:accent6>
        <a:srgbClr val="BBAB65"/>
      </a:accent6>
      <a:hlink>
        <a:srgbClr val="77BB33"/>
      </a:hlink>
      <a:folHlink>
        <a:srgbClr val="DDC223"/>
      </a:folHlink>
    </a:clrScheme>
    <a:fontScheme name="微標 century">
      <a:majorFont>
        <a:latin typeface="Century Gothic"/>
        <a:ea typeface="微軟正黑體"/>
        <a:cs typeface=""/>
      </a:majorFont>
      <a:minorFont>
        <a:latin typeface="Times New Roman"/>
        <a:ea typeface="標楷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6565F1"/>
        </a:dk2>
        <a:lt2>
          <a:srgbClr val="969696"/>
        </a:lt2>
        <a:accent1>
          <a:srgbClr val="FFCC00"/>
        </a:accent1>
        <a:accent2>
          <a:srgbClr val="FF7D25"/>
        </a:accent2>
        <a:accent3>
          <a:srgbClr val="FFFFFF"/>
        </a:accent3>
        <a:accent4>
          <a:srgbClr val="000000"/>
        </a:accent4>
        <a:accent5>
          <a:srgbClr val="FFE2AA"/>
        </a:accent5>
        <a:accent6>
          <a:srgbClr val="E77120"/>
        </a:accent6>
        <a:hlink>
          <a:srgbClr val="FF3399"/>
        </a:hlink>
        <a:folHlink>
          <a:srgbClr val="6BCB35"/>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CE56CE"/>
        </a:dk2>
        <a:lt2>
          <a:srgbClr val="969696"/>
        </a:lt2>
        <a:accent1>
          <a:srgbClr val="5AD4EC"/>
        </a:accent1>
        <a:accent2>
          <a:srgbClr val="62A7FA"/>
        </a:accent2>
        <a:accent3>
          <a:srgbClr val="FFFFFF"/>
        </a:accent3>
        <a:accent4>
          <a:srgbClr val="000000"/>
        </a:accent4>
        <a:accent5>
          <a:srgbClr val="B5E6F4"/>
        </a:accent5>
        <a:accent6>
          <a:srgbClr val="5897E3"/>
        </a:accent6>
        <a:hlink>
          <a:srgbClr val="54D09E"/>
        </a:hlink>
        <a:folHlink>
          <a:srgbClr val="E4D61C"/>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26AA8B"/>
        </a:dk2>
        <a:lt2>
          <a:srgbClr val="969696"/>
        </a:lt2>
        <a:accent1>
          <a:srgbClr val="A0DD4F"/>
        </a:accent1>
        <a:accent2>
          <a:srgbClr val="5BB9DB"/>
        </a:accent2>
        <a:accent3>
          <a:srgbClr val="FFFFFF"/>
        </a:accent3>
        <a:accent4>
          <a:srgbClr val="000000"/>
        </a:accent4>
        <a:accent5>
          <a:srgbClr val="CDEBB2"/>
        </a:accent5>
        <a:accent6>
          <a:srgbClr val="52A7C6"/>
        </a:accent6>
        <a:hlink>
          <a:srgbClr val="80A5F8"/>
        </a:hlink>
        <a:folHlink>
          <a:srgbClr val="DDD355"/>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3659C8"/>
        </a:dk2>
        <a:lt2>
          <a:srgbClr val="969696"/>
        </a:lt2>
        <a:accent1>
          <a:srgbClr val="FFCC00"/>
        </a:accent1>
        <a:accent2>
          <a:srgbClr val="2CB4F8"/>
        </a:accent2>
        <a:accent3>
          <a:srgbClr val="FFFFFF"/>
        </a:accent3>
        <a:accent4>
          <a:srgbClr val="000000"/>
        </a:accent4>
        <a:accent5>
          <a:srgbClr val="FFE2AA"/>
        </a:accent5>
        <a:accent6>
          <a:srgbClr val="27A3E1"/>
        </a:accent6>
        <a:hlink>
          <a:srgbClr val="FE7F00"/>
        </a:hlink>
        <a:folHlink>
          <a:srgbClr val="6BCB35"/>
        </a:folHlink>
      </a:clrScheme>
      <a:clrMap bg1="lt1" tx1="dk1" bg2="lt2" tx2="dk2" accent1="accent1" accent2="accent2" accent3="accent3" accent4="accent4" accent5="accent5" accent6="accent6" hlink="hlink" folHlink="folHlink"/>
    </a:extraClrScheme>
    <a:extraClrScheme>
      <a:clrScheme name="Default Design 1">
        <a:dk1>
          <a:srgbClr val="000000"/>
        </a:dk1>
        <a:lt1>
          <a:srgbClr val="FFFFFF"/>
        </a:lt1>
        <a:dk2>
          <a:srgbClr val="26AA8B"/>
        </a:dk2>
        <a:lt2>
          <a:srgbClr val="969696"/>
        </a:lt2>
        <a:accent1>
          <a:srgbClr val="A0DD4F"/>
        </a:accent1>
        <a:accent2>
          <a:srgbClr val="5BB9DB"/>
        </a:accent2>
        <a:accent3>
          <a:srgbClr val="FFFFFF"/>
        </a:accent3>
        <a:accent4>
          <a:srgbClr val="000000"/>
        </a:accent4>
        <a:accent5>
          <a:srgbClr val="CDEBB2"/>
        </a:accent5>
        <a:accent6>
          <a:srgbClr val="52A7C6"/>
        </a:accent6>
        <a:hlink>
          <a:srgbClr val="80A5F8"/>
        </a:hlink>
        <a:folHlink>
          <a:srgbClr val="DDD355"/>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3659C8"/>
        </a:dk2>
        <a:lt2>
          <a:srgbClr val="969696"/>
        </a:lt2>
        <a:accent1>
          <a:srgbClr val="FFCC00"/>
        </a:accent1>
        <a:accent2>
          <a:srgbClr val="2CB4F8"/>
        </a:accent2>
        <a:accent3>
          <a:srgbClr val="FFFFFF"/>
        </a:accent3>
        <a:accent4>
          <a:srgbClr val="000000"/>
        </a:accent4>
        <a:accent5>
          <a:srgbClr val="FFE2AA"/>
        </a:accent5>
        <a:accent6>
          <a:srgbClr val="27A3E1"/>
        </a:accent6>
        <a:hlink>
          <a:srgbClr val="FE7F00"/>
        </a:hlink>
        <a:folHlink>
          <a:srgbClr val="6BCB35"/>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CE56CE"/>
        </a:dk2>
        <a:lt2>
          <a:srgbClr val="969696"/>
        </a:lt2>
        <a:accent1>
          <a:srgbClr val="7C7FF0"/>
        </a:accent1>
        <a:accent2>
          <a:srgbClr val="FF7325"/>
        </a:accent2>
        <a:accent3>
          <a:srgbClr val="FFFFFF"/>
        </a:accent3>
        <a:accent4>
          <a:srgbClr val="000000"/>
        </a:accent4>
        <a:accent5>
          <a:srgbClr val="BFC0F6"/>
        </a:accent5>
        <a:accent6>
          <a:srgbClr val="E76820"/>
        </a:accent6>
        <a:hlink>
          <a:srgbClr val="77BB33"/>
        </a:hlink>
        <a:folHlink>
          <a:srgbClr val="DDC223"/>
        </a:folHlink>
      </a:clrScheme>
      <a:clrMap bg1="lt1" tx1="dk1" bg2="lt2" tx2="dk2" accent1="accent1" accent2="accent2" accent3="accent3" accent4="accent4" accent5="accent5" accent6="accent6" hlink="hlink" folHlink="folHlink"/>
    </a:extraClrScheme>
    <a:extraClrScheme>
      <a:clrScheme name="Default Design 1">
        <a:dk1>
          <a:srgbClr val="000000"/>
        </a:dk1>
        <a:lt1>
          <a:srgbClr val="FFFFFF"/>
        </a:lt1>
        <a:dk2>
          <a:srgbClr val="26AA8B"/>
        </a:dk2>
        <a:lt2>
          <a:srgbClr val="969696"/>
        </a:lt2>
        <a:accent1>
          <a:srgbClr val="A0DD4F"/>
        </a:accent1>
        <a:accent2>
          <a:srgbClr val="5BB9DB"/>
        </a:accent2>
        <a:accent3>
          <a:srgbClr val="FFFFFF"/>
        </a:accent3>
        <a:accent4>
          <a:srgbClr val="000000"/>
        </a:accent4>
        <a:accent5>
          <a:srgbClr val="CDEBB2"/>
        </a:accent5>
        <a:accent6>
          <a:srgbClr val="52A7C6"/>
        </a:accent6>
        <a:hlink>
          <a:srgbClr val="80A5F8"/>
        </a:hlink>
        <a:folHlink>
          <a:srgbClr val="DDD355"/>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3659C8"/>
        </a:dk2>
        <a:lt2>
          <a:srgbClr val="969696"/>
        </a:lt2>
        <a:accent1>
          <a:srgbClr val="FFCC00"/>
        </a:accent1>
        <a:accent2>
          <a:srgbClr val="2CB4F8"/>
        </a:accent2>
        <a:accent3>
          <a:srgbClr val="FFFFFF"/>
        </a:accent3>
        <a:accent4>
          <a:srgbClr val="000000"/>
        </a:accent4>
        <a:accent5>
          <a:srgbClr val="FFE2AA"/>
        </a:accent5>
        <a:accent6>
          <a:srgbClr val="27A3E1"/>
        </a:accent6>
        <a:hlink>
          <a:srgbClr val="FE7F00"/>
        </a:hlink>
        <a:folHlink>
          <a:srgbClr val="6BCB35"/>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CE56CE"/>
        </a:dk2>
        <a:lt2>
          <a:srgbClr val="969696"/>
        </a:lt2>
        <a:accent1>
          <a:srgbClr val="7C7FF0"/>
        </a:accent1>
        <a:accent2>
          <a:srgbClr val="FF7325"/>
        </a:accent2>
        <a:accent3>
          <a:srgbClr val="FFFFFF"/>
        </a:accent3>
        <a:accent4>
          <a:srgbClr val="000000"/>
        </a:accent4>
        <a:accent5>
          <a:srgbClr val="BFC0F6"/>
        </a:accent5>
        <a:accent6>
          <a:srgbClr val="E76820"/>
        </a:accent6>
        <a:hlink>
          <a:srgbClr val="77BB33"/>
        </a:hlink>
        <a:folHlink>
          <a:srgbClr val="DDC223"/>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科學的生物學</Template>
  <TotalTime>838</TotalTime>
  <Words>4738</Words>
  <Application>Microsoft Office PowerPoint</Application>
  <PresentationFormat>如螢幕大小 (4:3)</PresentationFormat>
  <Paragraphs>463</Paragraphs>
  <Slides>78</Slides>
  <Notes>0</Notes>
  <HiddenSlides>0</HiddenSlides>
  <MMClips>0</MMClips>
  <ScaleCrop>false</ScaleCrop>
  <HeadingPairs>
    <vt:vector size="4" baseType="variant">
      <vt:variant>
        <vt:lpstr>佈景主題</vt:lpstr>
      </vt:variant>
      <vt:variant>
        <vt:i4>1</vt:i4>
      </vt:variant>
      <vt:variant>
        <vt:lpstr>投影片標題</vt:lpstr>
      </vt:variant>
      <vt:variant>
        <vt:i4>78</vt:i4>
      </vt:variant>
    </vt:vector>
  </HeadingPairs>
  <TitlesOfParts>
    <vt:vector size="79" baseType="lpstr">
      <vt:lpstr>科學的生物學</vt:lpstr>
      <vt:lpstr>演化與天擇</vt:lpstr>
      <vt:lpstr>14.1　達爾文</vt:lpstr>
      <vt:lpstr>14.1　達爾文對演化的貢獻</vt:lpstr>
      <vt:lpstr>14.1　達爾文的小獵犬號航行</vt:lpstr>
      <vt:lpstr>14.2　達爾文觀察</vt:lpstr>
      <vt:lpstr>14.2　達爾文的觀察</vt:lpstr>
      <vt:lpstr>14.3　馬爾薩斯的影響力</vt:lpstr>
      <vt:lpstr>14.3　天擇理論</vt:lpstr>
      <vt:lpstr>圖 14.5　孵出的小海龜</vt:lpstr>
      <vt:lpstr>14.3　物種起源</vt:lpstr>
      <vt:lpstr>14.4　達爾文鷽雀的嘴喙</vt:lpstr>
      <vt:lpstr>圖 14.6　在單一島嶼的鷽雀多樣性</vt:lpstr>
      <vt:lpstr>14.4　格蘭夫婦進一步探究</vt:lpstr>
      <vt:lpstr>圖 14.8　天擇改變中地雀嘴喙大小的證據</vt:lpstr>
      <vt:lpstr>14.4　演化模式</vt:lpstr>
      <vt:lpstr>14.5　天擇如何產生多樣性</vt:lpstr>
      <vt:lpstr>圖 14.9　達爾文鷽雀的演化樹</vt:lpstr>
      <vt:lpstr>14.6　化石證據</vt:lpstr>
      <vt:lpstr>14.6　化石</vt:lpstr>
      <vt:lpstr>14.6　解剖紀錄</vt:lpstr>
      <vt:lpstr>14.6　同源與同功構造</vt:lpstr>
      <vt:lpstr>圖 14.13　脊椎動物前肢的同源性</vt:lpstr>
      <vt:lpstr>圖 14.14　趨同演化：走向同一目標的不同路徑</vt:lpstr>
      <vt:lpstr>14.6　分子紀錄</vt:lpstr>
      <vt:lpstr>14.6　分子時鐘</vt:lpstr>
      <vt:lpstr>14.7　演化的批評</vt:lpstr>
      <vt:lpstr>14.7　不可還原的複雜性</vt:lpstr>
      <vt:lpstr>圖 14.17　血液的凝集是如何演化而來</vt:lpstr>
      <vt:lpstr>14.8　哈溫平衡</vt:lpstr>
      <vt:lpstr>14.8　頻率</vt:lpstr>
      <vt:lpstr>4.8　等位基因的頻率</vt:lpstr>
      <vt:lpstr>圖 14.18　計算在哈溫平衡時的對偶基因頻率</vt:lpstr>
      <vt:lpstr>4.8　哈溫定律假設</vt:lpstr>
      <vt:lpstr>14.8　 族群中的遺傳變異</vt:lpstr>
      <vt:lpstr>14.9　演化的動力</vt:lpstr>
      <vt:lpstr>14.9　突變　</vt:lpstr>
      <vt:lpstr>14.9　非逢機交配　</vt:lpstr>
      <vt:lpstr>14.9　遺傳漂變　</vt:lpstr>
      <vt:lpstr>14.9　先驅者效應</vt:lpstr>
      <vt:lpstr>圖 14.19　先驅者效應</vt:lpstr>
      <vt:lpstr>14.9　瓶頸效應</vt:lpstr>
      <vt:lpstr>圖 14.20　遺傳漂變：瓶頸效應</vt:lpstr>
      <vt:lpstr>14.9　遷徙　</vt:lpstr>
      <vt:lpstr>14.9　天擇　</vt:lpstr>
      <vt:lpstr>圖 14.21　老鼠體色的選擇</vt:lpstr>
      <vt:lpstr>三種天擇類型</vt:lpstr>
      <vt:lpstr>14.9　穩定性天擇</vt:lpstr>
      <vt:lpstr>14.9　分歧性天擇</vt:lpstr>
      <vt:lpstr>14.9　方向性天擇</vt:lpstr>
      <vt:lpstr>14.10　鐮刀型細胞貧血症</vt:lpstr>
      <vt:lpstr>圖 14.22　為何鐮刀型細胞突變造成血紅素連結</vt:lpstr>
      <vt:lpstr>14.10　鐮刀型細胞異型合子</vt:lpstr>
      <vt:lpstr>14.10　鐮刀型細胞的發病率</vt:lpstr>
      <vt:lpstr>14.10　鐮刀型細胞貧血症異型合子優勢</vt:lpstr>
      <vt:lpstr>圖 14.23　穩定性天擇如何維持鐮刀型細胞貧血症</vt:lpstr>
      <vt:lpstr>14.11　胡椒蛾工業黑化現象</vt:lpstr>
      <vt:lpstr>圖 14.24　圖特的假說解釋了工業黑化現象</vt:lpstr>
      <vt:lpstr>14.11　排除黑化現象的天擇</vt:lpstr>
      <vt:lpstr>14.11　對沙漠鼠黑化現象的天擇</vt:lpstr>
      <vt:lpstr>14.12　魚體色的選擇</vt:lpstr>
      <vt:lpstr>14.12　瀑布上、下游</vt:lpstr>
      <vt:lpstr>圖 14.26　保護體色的演化</vt:lpstr>
      <vt:lpstr>14.12　實驗室實驗</vt:lpstr>
      <vt:lpstr>圖 14.27　色點數目的演化改變</vt:lpstr>
      <vt:lpstr>14.13　種化</vt:lpstr>
      <vt:lpstr>14.13　生物種的概念</vt:lpstr>
      <vt:lpstr>14.13　生殖隔離機制</vt:lpstr>
      <vt:lpstr>表 14.1  隔離機制</vt:lpstr>
      <vt:lpstr>14.14　合子前隔離機制</vt:lpstr>
      <vt:lpstr>14.14　合子後隔離機制</vt:lpstr>
      <vt:lpstr>14.14　地理和生態隔離</vt:lpstr>
      <vt:lpstr>圖 14.28　獅子與老虎在生態上是隔離的獅子與老虎</vt:lpstr>
      <vt:lpstr>14.14　時間和行為隔離</vt:lpstr>
      <vt:lpstr>14.14　機械性和避免配子融合</vt:lpstr>
      <vt:lpstr>14.14　隔離機制</vt:lpstr>
      <vt:lpstr>圖 14.29　豹蛙的合子後隔離</vt:lpstr>
      <vt:lpstr>質詢與分析</vt:lpstr>
      <vt:lpstr>質詢與分析</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演化與天擇</dc:title>
  <dc:subject>普通生物學</dc:subject>
  <dc:creator>Rachel</dc:creator>
  <cp:keywords>東華書局</cp:keywords>
  <cp:lastModifiedBy>Rachel</cp:lastModifiedBy>
  <cp:revision>82</cp:revision>
  <dcterms:created xsi:type="dcterms:W3CDTF">2019-09-06T09:01:05Z</dcterms:created>
  <dcterms:modified xsi:type="dcterms:W3CDTF">2019-09-10T06:06:51Z</dcterms:modified>
</cp:coreProperties>
</file>