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  <p:sldId id="319" r:id="rId55"/>
    <p:sldId id="320" r:id="rId56"/>
    <p:sldId id="321" r:id="rId57"/>
    <p:sldId id="322" r:id="rId58"/>
    <p:sldId id="323" r:id="rId59"/>
    <p:sldId id="324" r:id="rId60"/>
    <p:sldId id="325" r:id="rId61"/>
    <p:sldId id="326" r:id="rId62"/>
    <p:sldId id="327" r:id="rId63"/>
    <p:sldId id="328" r:id="rId64"/>
    <p:sldId id="329" r:id="rId65"/>
    <p:sldId id="267" r:id="rId66"/>
    <p:sldId id="330" r:id="rId6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76"/>
    <a:srgbClr val="FE7F00"/>
    <a:srgbClr val="003399"/>
    <a:srgbClr val="FFCC00"/>
    <a:srgbClr val="969696"/>
    <a:srgbClr val="7B18E8"/>
    <a:srgbClr val="FFFFBF"/>
    <a:srgbClr val="E4D61C"/>
    <a:srgbClr val="6BCB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0" d="100"/>
          <a:sy n="80" d="100"/>
        </p:scale>
        <p:origin x="-141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zh-TW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zh-TW" altLang="zh-TW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C88AEBE-BCF9-4DA0-8DE8-02ACD8386F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4172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4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683568" y="5373216"/>
            <a:ext cx="7772400" cy="132600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>
            <a:lvl1pPr algn="l">
              <a:defRPr sz="4400" smtClean="0">
                <a:solidFill>
                  <a:srgbClr val="002776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zh-TW" noProof="0" dirty="0" smtClean="0"/>
          </a:p>
        </p:txBody>
      </p:sp>
      <p:sp>
        <p:nvSpPr>
          <p:cNvPr id="42015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683568" y="4797152"/>
            <a:ext cx="7776864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l">
              <a:buFontTx/>
              <a:buNone/>
              <a:defRPr sz="3200" b="1" smtClean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zh-TW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51845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86CD-F511-4EEB-A0ED-70801BDA50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40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422" y="3573016"/>
            <a:ext cx="7772400" cy="1362075"/>
          </a:xfrm>
        </p:spPr>
        <p:txBody>
          <a:bodyPr anchor="t"/>
          <a:lstStyle>
            <a:lvl1pPr algn="ctr">
              <a:defRPr sz="44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0422" y="2072829"/>
            <a:ext cx="7772400" cy="1386383"/>
          </a:xfrm>
        </p:spPr>
        <p:txBody>
          <a:bodyPr anchor="b"/>
          <a:lstStyle>
            <a:lvl1pPr marL="0" indent="0" algn="ctr">
              <a:buNone/>
              <a:defRPr sz="3200">
                <a:solidFill>
                  <a:schemeClr val="accent4"/>
                </a:solidFill>
                <a:latin typeface="+mj-ea"/>
                <a:ea typeface="+mj-ea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B59008-BACC-4FA6-82AF-59785DE9F926}" type="slidenum">
              <a:rPr lang="en-US" altLang="zh-TW"/>
              <a:pPr/>
              <a:t>‹#›</a:t>
            </a:fld>
            <a:endParaRPr lang="en-US" altLang="zh-TW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783685" y="3531220"/>
            <a:ext cx="7776864" cy="0"/>
          </a:xfrm>
          <a:prstGeom prst="line">
            <a:avLst/>
          </a:prstGeom>
          <a:ln w="12700">
            <a:prstDash val="sys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509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864096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191000" cy="5136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3DB387-C46D-4DB0-AAE8-9007EA61FB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16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5803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247246-20E3-474B-AF10-F3E75A5B50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97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96944" cy="93610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40B099-C29F-48AA-9EE1-94DFFD9F4D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683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03D16C-4916-490F-8B03-2D3B31926D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29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8683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191000" cy="5064224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34A0A8-3CF8-4334-9BAB-82D4E79D0B0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8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6388" y="1340768"/>
            <a:ext cx="85344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0" y="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solidFill>
                  <a:schemeClr val="bg1"/>
                </a:solidFill>
                <a:latin typeface="Candara" panose="020E0502030303020204" pitchFamily="34" charset="0"/>
                <a:ea typeface="+mn-ea"/>
              </a:defRPr>
            </a:lvl1pPr>
          </a:lstStyle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04448" y="6554162"/>
            <a:ext cx="539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accent2">
                    <a:lumMod val="75000"/>
                  </a:schemeClr>
                </a:solidFill>
                <a:latin typeface="Candara" panose="020E0502030303020204" pitchFamily="34" charset="0"/>
                <a:ea typeface="新細明體" charset="-120"/>
              </a:defRPr>
            </a:lvl1pPr>
          </a:lstStyle>
          <a:p>
            <a:fld id="{3FA009EA-F44F-42DC-885F-968D90E96B0C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0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23528" y="260648"/>
            <a:ext cx="849694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6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3"/>
        </a:buClr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Char char="•"/>
        <a:defRPr sz="2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600" dirty="0">
                <a:latin typeface="+mj-ea"/>
              </a:rPr>
              <a:t>神經系統</a:t>
            </a:r>
            <a:endParaRPr lang="en-US" altLang="zh-TW" sz="5600" dirty="0">
              <a:latin typeface="+mj-ea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zh-TW" dirty="0"/>
              <a:t>Chapter </a:t>
            </a:r>
            <a:r>
              <a:rPr lang="en-US" altLang="zh-TW" dirty="0" smtClean="0"/>
              <a:t>28</a:t>
            </a:r>
            <a:endParaRPr lang="en-US" altLang="zh-TW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28.2</a:t>
            </a:r>
            <a:r>
              <a:rPr lang="zh-TW" altLang="en-US" dirty="0"/>
              <a:t>　神經元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所有神經元有基本</a:t>
            </a:r>
            <a:r>
              <a:rPr lang="zh-TW" altLang="en-US" dirty="0" smtClean="0"/>
              <a:t>結構：</a:t>
            </a:r>
            <a:r>
              <a:rPr lang="zh-TW" altLang="en-US" b="1" dirty="0"/>
              <a:t>細胞本體</a:t>
            </a:r>
            <a:r>
              <a:rPr lang="zh-TW" altLang="en-US" dirty="0"/>
              <a:t>、</a:t>
            </a:r>
            <a:r>
              <a:rPr lang="zh-TW" altLang="en-US" b="1" dirty="0" smtClean="0"/>
              <a:t>樹突</a:t>
            </a:r>
            <a:r>
              <a:rPr lang="zh-TW" altLang="en-US" dirty="0" smtClean="0"/>
              <a:t>、</a:t>
            </a:r>
            <a:r>
              <a:rPr lang="zh-TW" altLang="en-US" b="1" dirty="0"/>
              <a:t>軸</a:t>
            </a:r>
            <a:r>
              <a:rPr lang="zh-TW" altLang="en-US" b="1" dirty="0" smtClean="0"/>
              <a:t>突</a:t>
            </a:r>
            <a:endParaRPr lang="en-US" altLang="zh-TW" b="1" dirty="0" smtClean="0"/>
          </a:p>
          <a:p>
            <a:endParaRPr lang="en-US" altLang="zh-TW" dirty="0" smtClean="0"/>
          </a:p>
          <a:p>
            <a:r>
              <a:rPr lang="zh-TW" altLang="en-US" dirty="0"/>
              <a:t>大部分的</a:t>
            </a:r>
            <a:r>
              <a:rPr lang="zh-TW" altLang="en-US" dirty="0" smtClean="0"/>
              <a:t>神經元依賴</a:t>
            </a:r>
            <a:r>
              <a:rPr lang="zh-TW" altLang="en-US" b="1" dirty="0" smtClean="0"/>
              <a:t>神經</a:t>
            </a:r>
            <a:r>
              <a:rPr lang="zh-TW" altLang="en-US" b="1" dirty="0"/>
              <a:t>膠</a:t>
            </a:r>
            <a:r>
              <a:rPr lang="zh-TW" altLang="en-US" b="1" dirty="0" smtClean="0"/>
              <a:t>細胞</a:t>
            </a:r>
            <a:r>
              <a:rPr lang="zh-TW" altLang="en-US" dirty="0" smtClean="0"/>
              <a:t>的支持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許旺細胞</a:t>
            </a:r>
            <a:r>
              <a:rPr lang="zh-TW" altLang="en-US" dirty="0" smtClean="0"/>
              <a:t>及</a:t>
            </a:r>
            <a:r>
              <a:rPr lang="zh-TW" altLang="en-US" b="1" dirty="0" smtClean="0"/>
              <a:t>寡樹突神經膠細胞</a:t>
            </a:r>
            <a:r>
              <a:rPr lang="zh-TW" altLang="en-US" dirty="0" smtClean="0"/>
              <a:t>是由支持性的神經膠細胞</a:t>
            </a:r>
            <a:r>
              <a:rPr lang="zh-TW" altLang="en-US" dirty="0"/>
              <a:t>所</a:t>
            </a:r>
            <a:r>
              <a:rPr lang="zh-TW" altLang="en-US" dirty="0" smtClean="0"/>
              <a:t>組成</a:t>
            </a:r>
            <a:r>
              <a:rPr lang="zh-TW" altLang="en-US" dirty="0"/>
              <a:t>，</a:t>
            </a:r>
            <a:r>
              <a:rPr lang="zh-TW" altLang="en-US" dirty="0" smtClean="0"/>
              <a:t>以</a:t>
            </a:r>
            <a:r>
              <a:rPr lang="zh-TW" altLang="en-US" b="1" dirty="0" smtClean="0"/>
              <a:t>髓質</a:t>
            </a:r>
            <a:r>
              <a:rPr lang="zh-TW" altLang="en-US" dirty="0" smtClean="0"/>
              <a:t>的</a:t>
            </a:r>
            <a:r>
              <a:rPr lang="zh-TW" altLang="en-US" dirty="0"/>
              <a:t>鞘包覆許多神經元的軸突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髓質</a:t>
            </a:r>
            <a:r>
              <a:rPr lang="zh-TW" altLang="en-US" dirty="0" smtClean="0"/>
              <a:t>作為</a:t>
            </a:r>
            <a:r>
              <a:rPr lang="zh-TW" altLang="en-US" dirty="0"/>
              <a:t>電子隔絕</a:t>
            </a:r>
            <a:r>
              <a:rPr lang="zh-TW" altLang="en-US" dirty="0" smtClean="0"/>
              <a:t>器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5637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28.2</a:t>
            </a:r>
            <a:r>
              <a:rPr lang="zh-TW" altLang="en-US" dirty="0" smtClean="0"/>
              <a:t>　神經元</a:t>
            </a:r>
            <a:r>
              <a:rPr lang="zh-TW" altLang="en-US" dirty="0"/>
              <a:t>零件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許旺細</a:t>
            </a:r>
            <a:r>
              <a:rPr lang="zh-TW" altLang="en-US" dirty="0" smtClean="0"/>
              <a:t>胞</a:t>
            </a:r>
            <a:r>
              <a:rPr lang="zh-TW" altLang="en-US" dirty="0"/>
              <a:t>在</a:t>
            </a:r>
            <a:r>
              <a:rPr lang="en-US" altLang="zh-TW" dirty="0"/>
              <a:t>PNS</a:t>
            </a:r>
            <a:r>
              <a:rPr lang="zh-TW" altLang="en-US" dirty="0"/>
              <a:t>中產生</a:t>
            </a:r>
            <a:r>
              <a:rPr lang="zh-TW" altLang="en-US" dirty="0" smtClean="0"/>
              <a:t>髓脂</a:t>
            </a:r>
            <a:r>
              <a:rPr lang="zh-TW" altLang="en-US" dirty="0"/>
              <a:t>，</a:t>
            </a:r>
            <a:r>
              <a:rPr lang="zh-TW" altLang="en-US" dirty="0" smtClean="0"/>
              <a:t>而</a:t>
            </a:r>
            <a:r>
              <a:rPr lang="zh-TW" altLang="en-US" dirty="0"/>
              <a:t>寡樹突神經膠</a:t>
            </a:r>
            <a:r>
              <a:rPr lang="zh-TW" altLang="en-US" dirty="0" smtClean="0"/>
              <a:t>細胞</a:t>
            </a:r>
            <a:r>
              <a:rPr lang="zh-TW" altLang="en-US" dirty="0"/>
              <a:t>在中樞神經系統中產生</a:t>
            </a:r>
            <a:r>
              <a:rPr lang="zh-TW" altLang="en-US" dirty="0" smtClean="0"/>
              <a:t>髓脂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髓脂</a:t>
            </a:r>
            <a:r>
              <a:rPr lang="zh-TW" altLang="en-US" dirty="0"/>
              <a:t>纏繞在</a:t>
            </a:r>
            <a:r>
              <a:rPr lang="zh-TW" altLang="en-US" dirty="0" smtClean="0"/>
              <a:t>軸</a:t>
            </a:r>
            <a:r>
              <a:rPr lang="zh-TW" altLang="en-US" dirty="0"/>
              <a:t>突上，成為由多層組成的</a:t>
            </a:r>
            <a:r>
              <a:rPr lang="zh-TW" altLang="en-US" b="1" dirty="0"/>
              <a:t>髓</a:t>
            </a:r>
            <a:r>
              <a:rPr lang="zh-TW" altLang="en-US" b="1" dirty="0" smtClean="0"/>
              <a:t>鞘</a:t>
            </a:r>
            <a:endParaRPr lang="en-US" altLang="zh-TW" b="1" dirty="0" smtClean="0"/>
          </a:p>
          <a:p>
            <a:pPr lvl="1"/>
            <a:r>
              <a:rPr lang="zh-TW" altLang="en-US" dirty="0"/>
              <a:t>髓鞘是呈段狀的，</a:t>
            </a:r>
            <a:r>
              <a:rPr lang="zh-TW" altLang="en-US" dirty="0" smtClean="0"/>
              <a:t>沒有隔絕</a:t>
            </a:r>
            <a:r>
              <a:rPr lang="zh-TW" altLang="en-US" dirty="0"/>
              <a:t>的空隙稱為</a:t>
            </a:r>
            <a:r>
              <a:rPr lang="zh-TW" altLang="en-US" b="1" dirty="0"/>
              <a:t>蘭氏</a:t>
            </a:r>
            <a:r>
              <a:rPr lang="zh-TW" altLang="en-US" b="1" dirty="0" smtClean="0"/>
              <a:t>結</a:t>
            </a:r>
            <a:endParaRPr lang="en-US" altLang="zh-TW" b="1" dirty="0" smtClean="0"/>
          </a:p>
          <a:p>
            <a:pPr lvl="2"/>
            <a:r>
              <a:rPr lang="zh-TW" altLang="en-US" dirty="0"/>
              <a:t>神經</a:t>
            </a:r>
            <a:r>
              <a:rPr lang="zh-TW" altLang="en-US" dirty="0" smtClean="0"/>
              <a:t>衝動</a:t>
            </a:r>
            <a:r>
              <a:rPr lang="zh-TW" altLang="en-US" dirty="0"/>
              <a:t>在結與結間跳躍，加速其在軸突中向下</a:t>
            </a:r>
            <a:r>
              <a:rPr lang="zh-TW" altLang="en-US" dirty="0" smtClean="0"/>
              <a:t>移動</a:t>
            </a:r>
            <a:endParaRPr lang="en-US" altLang="zh-TW" dirty="0" smtClean="0"/>
          </a:p>
          <a:p>
            <a:pPr lvl="2"/>
            <a:r>
              <a:rPr lang="zh-TW" altLang="en-US" dirty="0"/>
              <a:t>許多硬化</a:t>
            </a:r>
            <a:r>
              <a:rPr lang="zh-TW" altLang="en-US" dirty="0" smtClean="0"/>
              <a:t>症是</a:t>
            </a:r>
            <a:r>
              <a:rPr lang="zh-TW" altLang="en-US" dirty="0"/>
              <a:t>致死性的</a:t>
            </a:r>
            <a:r>
              <a:rPr lang="zh-TW" altLang="en-US" dirty="0" smtClean="0"/>
              <a:t>臨床</a:t>
            </a:r>
            <a:r>
              <a:rPr lang="zh-TW" altLang="en-US" dirty="0"/>
              <a:t>疾病，其導因自髓鞘的退化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669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96944" cy="720080"/>
          </a:xfrm>
        </p:spPr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28.3</a:t>
            </a:r>
            <a:r>
              <a:rPr lang="zh-TW" altLang="en-US" sz="2800" dirty="0"/>
              <a:t>　典型神經元的構造及髓鞘的形成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12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91" y="1214421"/>
            <a:ext cx="5414676" cy="5469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20" y="2326595"/>
            <a:ext cx="2607965" cy="435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3756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28.2</a:t>
            </a:r>
            <a:r>
              <a:rPr lang="zh-TW" altLang="en-US" dirty="0"/>
              <a:t>　神經元產生神經衝動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當一個神經元在「休息</a:t>
            </a:r>
            <a:r>
              <a:rPr lang="zh-TW" altLang="en-US" dirty="0" smtClean="0"/>
              <a:t>」時</a:t>
            </a:r>
            <a:r>
              <a:rPr lang="zh-TW" altLang="en-US" dirty="0"/>
              <a:t>，在神經元原生質膜上的活化運輸</a:t>
            </a:r>
            <a:r>
              <a:rPr lang="zh-TW" altLang="en-US" dirty="0" smtClean="0"/>
              <a:t>蛋白會</a:t>
            </a:r>
            <a:r>
              <a:rPr lang="zh-TW" altLang="en-US" dirty="0"/>
              <a:t>將鈉</a:t>
            </a:r>
            <a:r>
              <a:rPr lang="zh-TW" altLang="en-US" dirty="0" smtClean="0"/>
              <a:t>離子 </a:t>
            </a:r>
            <a:r>
              <a:rPr lang="en-US" altLang="zh-TW" dirty="0" smtClean="0"/>
              <a:t>(Na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 </a:t>
            </a:r>
            <a:r>
              <a:rPr lang="zh-TW" altLang="en-US" dirty="0" smtClean="0"/>
              <a:t>送出</a:t>
            </a:r>
            <a:r>
              <a:rPr lang="zh-TW" altLang="en-US" dirty="0"/>
              <a:t>，並將鉀</a:t>
            </a:r>
            <a:r>
              <a:rPr lang="zh-TW" altLang="en-US" dirty="0" smtClean="0"/>
              <a:t>離子 </a:t>
            </a:r>
            <a:r>
              <a:rPr lang="en-US" altLang="zh-TW" dirty="0" smtClean="0"/>
              <a:t>(K</a:t>
            </a:r>
            <a:r>
              <a:rPr lang="en-US" altLang="zh-TW" baseline="30000" dirty="0" smtClean="0"/>
              <a:t>+</a:t>
            </a:r>
            <a:r>
              <a:rPr lang="en-US" altLang="zh-TW" dirty="0" smtClean="0"/>
              <a:t>) </a:t>
            </a:r>
            <a:r>
              <a:rPr lang="zh-TW" altLang="en-US" dirty="0" smtClean="0"/>
              <a:t>送進細胞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鈉離子被</a:t>
            </a:r>
            <a:r>
              <a:rPr lang="zh-TW" altLang="en-US" dirty="0"/>
              <a:t>送出細胞，便不易再回到細胞中</a:t>
            </a:r>
            <a:r>
              <a:rPr lang="zh-TW" altLang="en-US" dirty="0" smtClean="0"/>
              <a:t>，所以</a:t>
            </a:r>
            <a:r>
              <a:rPr lang="zh-TW" altLang="en-US" dirty="0"/>
              <a:t>細胞外的鈉離子濃度漸</a:t>
            </a:r>
            <a:r>
              <a:rPr lang="zh-TW" altLang="en-US" dirty="0" smtClean="0"/>
              <a:t>增</a:t>
            </a:r>
            <a:endParaRPr lang="en-US" altLang="zh-TW" dirty="0" smtClean="0"/>
          </a:p>
          <a:p>
            <a:pPr lvl="1"/>
            <a:r>
              <a:rPr lang="zh-TW" altLang="en-US" dirty="0"/>
              <a:t>鉀</a:t>
            </a:r>
            <a:r>
              <a:rPr lang="zh-TW" altLang="en-US" dirty="0" smtClean="0"/>
              <a:t>離子</a:t>
            </a:r>
            <a:r>
              <a:rPr lang="zh-TW" altLang="en-US" dirty="0"/>
              <a:t>在細胞內累積</a:t>
            </a:r>
            <a:r>
              <a:rPr lang="zh-TW" altLang="en-US" dirty="0" smtClean="0"/>
              <a:t>，但濃度不高，</a:t>
            </a:r>
            <a:r>
              <a:rPr lang="zh-TW" altLang="en-US" dirty="0"/>
              <a:t>因為許多鉀離子能經由開放的通道擴散</a:t>
            </a:r>
            <a:r>
              <a:rPr lang="zh-TW" altLang="en-US" dirty="0" smtClean="0"/>
              <a:t>出去</a:t>
            </a:r>
            <a:endParaRPr lang="en-US" altLang="zh-TW" dirty="0" smtClean="0"/>
          </a:p>
          <a:p>
            <a:pPr lvl="1"/>
            <a:r>
              <a:rPr lang="zh-TW" altLang="en-US" dirty="0"/>
              <a:t>結果使得神經元外側</a:t>
            </a:r>
            <a:r>
              <a:rPr lang="zh-TW" altLang="en-US" dirty="0" smtClean="0"/>
              <a:t>比內側</a:t>
            </a:r>
            <a:r>
              <a:rPr lang="zh-TW" altLang="en-US" dirty="0"/>
              <a:t>更呈現正電，即稱為</a:t>
            </a:r>
            <a:r>
              <a:rPr lang="zh-TW" altLang="en-US" b="1" dirty="0"/>
              <a:t>休息膜</a:t>
            </a:r>
            <a:r>
              <a:rPr lang="zh-TW" altLang="en-US" b="1" dirty="0" smtClean="0"/>
              <a:t>電位的</a:t>
            </a:r>
            <a:r>
              <a:rPr lang="zh-TW" altLang="en-US" b="1" dirty="0"/>
              <a:t>狀態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3875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28.2</a:t>
            </a:r>
            <a:r>
              <a:rPr lang="zh-TW" altLang="en-US" dirty="0" smtClean="0"/>
              <a:t>　神經</a:t>
            </a:r>
            <a:r>
              <a:rPr lang="zh-TW" altLang="en-US" dirty="0"/>
              <a:t>衝動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神經元會持續擴張能量以將鈉離子送出</a:t>
            </a:r>
            <a:r>
              <a:rPr lang="zh-TW" altLang="en-US" dirty="0" smtClean="0"/>
              <a:t>細胞</a:t>
            </a:r>
            <a:r>
              <a:rPr lang="zh-TW" altLang="en-US" dirty="0"/>
              <a:t>外，以便維持休息膜</a:t>
            </a:r>
            <a:r>
              <a:rPr lang="zh-TW" altLang="en-US" dirty="0" smtClean="0"/>
              <a:t>電位</a:t>
            </a:r>
            <a:endParaRPr lang="en-US" altLang="zh-TW" dirty="0" smtClean="0"/>
          </a:p>
          <a:p>
            <a:pPr lvl="1"/>
            <a:r>
              <a:rPr lang="zh-TW" altLang="en-US" dirty="0"/>
              <a:t>細胞內多數</a:t>
            </a:r>
            <a:r>
              <a:rPr lang="zh-TW" altLang="en-US" dirty="0" smtClean="0"/>
              <a:t>蛋白質</a:t>
            </a:r>
            <a:r>
              <a:rPr lang="zh-TW" altLang="en-US" dirty="0"/>
              <a:t>的淨負電荷也會加入此電位</a:t>
            </a:r>
            <a:r>
              <a:rPr lang="zh-TW" altLang="en-US" dirty="0" smtClean="0"/>
              <a:t>差異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神經元</a:t>
            </a:r>
            <a:r>
              <a:rPr lang="zh-TW" altLang="en-US" dirty="0"/>
              <a:t>內、外部的</a:t>
            </a:r>
            <a:r>
              <a:rPr lang="zh-TW" altLang="en-US" dirty="0" smtClean="0"/>
              <a:t>電位</a:t>
            </a:r>
            <a:r>
              <a:rPr lang="zh-TW" altLang="en-US" dirty="0"/>
              <a:t>差異為 </a:t>
            </a:r>
            <a:r>
              <a:rPr lang="en-US" altLang="zh-TW" dirty="0"/>
              <a:t>–70 </a:t>
            </a:r>
            <a:r>
              <a:rPr lang="zh-TW" altLang="en-US" dirty="0"/>
              <a:t>毫</a:t>
            </a:r>
            <a:r>
              <a:rPr lang="zh-TW" altLang="en-US" dirty="0" smtClean="0"/>
              <a:t>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休息</a:t>
            </a:r>
            <a:r>
              <a:rPr lang="zh-TW" altLang="en-US" dirty="0"/>
              <a:t>膜電位是神經</a:t>
            </a:r>
            <a:r>
              <a:rPr lang="zh-TW" altLang="en-US" dirty="0" smtClean="0"/>
              <a:t>衝動的</a:t>
            </a:r>
            <a:r>
              <a:rPr lang="zh-TW" altLang="en-US" dirty="0"/>
              <a:t>起始點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1410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28.2</a:t>
            </a:r>
            <a:r>
              <a:rPr lang="zh-TW" altLang="en-US" dirty="0"/>
              <a:t>　</a:t>
            </a:r>
            <a:r>
              <a:rPr lang="zh-TW" altLang="en-US" dirty="0" smtClean="0"/>
              <a:t>電壓</a:t>
            </a:r>
            <a:r>
              <a:rPr lang="zh-TW" altLang="en-US" dirty="0"/>
              <a:t>門控通道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神經衝動沿著軸突及樹突移動</a:t>
            </a:r>
            <a:r>
              <a:rPr lang="zh-TW" altLang="en-US" dirty="0" smtClean="0"/>
              <a:t>，經由</a:t>
            </a:r>
            <a:r>
              <a:rPr lang="zh-TW" altLang="en-US" b="1" dirty="0"/>
              <a:t>電壓門控</a:t>
            </a:r>
            <a:r>
              <a:rPr lang="zh-TW" altLang="en-US" b="1" dirty="0" smtClean="0"/>
              <a:t>通道</a:t>
            </a:r>
            <a:r>
              <a:rPr lang="zh-TW" altLang="en-US" dirty="0" smtClean="0"/>
              <a:t>進出神經元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即神經元膜上的蛋白質通道會因電壓而做出開與關的反應</a:t>
            </a:r>
            <a:endParaRPr lang="en-US" altLang="zh-TW" dirty="0" smtClean="0"/>
          </a:p>
          <a:p>
            <a:r>
              <a:rPr lang="zh-TW" altLang="en-US" dirty="0"/>
              <a:t>當壓力或其他</a:t>
            </a:r>
            <a:r>
              <a:rPr lang="zh-TW" altLang="en-US" dirty="0" smtClean="0"/>
              <a:t>感覺輸入</a:t>
            </a:r>
            <a:r>
              <a:rPr lang="zh-TW" altLang="en-US" dirty="0"/>
              <a:t>干擾了神經元的原生質膜時，造成在樹</a:t>
            </a:r>
            <a:r>
              <a:rPr lang="zh-TW" altLang="en-US" dirty="0" smtClean="0"/>
              <a:t>突上</a:t>
            </a:r>
            <a:r>
              <a:rPr lang="zh-TW" altLang="en-US" dirty="0"/>
              <a:t>的鈉離子通道</a:t>
            </a:r>
            <a:r>
              <a:rPr lang="zh-TW" altLang="en-US" dirty="0" smtClean="0"/>
              <a:t>打開，神經</a:t>
            </a:r>
            <a:r>
              <a:rPr lang="zh-TW" altLang="en-US" dirty="0"/>
              <a:t>衝動即</a:t>
            </a:r>
            <a:r>
              <a:rPr lang="zh-TW" altLang="en-US" dirty="0" smtClean="0"/>
              <a:t>開始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735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28.2</a:t>
            </a:r>
            <a:r>
              <a:rPr lang="zh-TW" altLang="en-US" dirty="0"/>
              <a:t>　</a:t>
            </a:r>
            <a:r>
              <a:rPr lang="zh-TW" altLang="en-US" dirty="0" smtClean="0"/>
              <a:t>動作</a:t>
            </a:r>
            <a:r>
              <a:rPr lang="zh-TW" altLang="en-US" dirty="0"/>
              <a:t>電位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鈉離子通道先打開，其</a:t>
            </a:r>
            <a:r>
              <a:rPr lang="zh-TW" altLang="en-US" dirty="0" smtClean="0"/>
              <a:t>起始</a:t>
            </a:r>
            <a:r>
              <a:rPr lang="zh-TW" altLang="en-US" dirty="0"/>
              <a:t>了一波去極化的過程向下移至</a:t>
            </a:r>
            <a:r>
              <a:rPr lang="zh-TW" altLang="en-US" dirty="0" smtClean="0"/>
              <a:t>神經元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此局部可逆的電壓</a:t>
            </a:r>
            <a:r>
              <a:rPr lang="zh-TW" altLang="en-US" dirty="0" smtClean="0"/>
              <a:t>沿著</a:t>
            </a:r>
            <a:r>
              <a:rPr lang="zh-TW" altLang="en-US" dirty="0"/>
              <a:t>軸突移動稱為</a:t>
            </a:r>
            <a:r>
              <a:rPr lang="zh-TW" altLang="en-US" b="1" dirty="0"/>
              <a:t>動作</a:t>
            </a:r>
            <a:r>
              <a:rPr lang="zh-TW" altLang="en-US" b="1" dirty="0" smtClean="0"/>
              <a:t>電位</a:t>
            </a:r>
            <a:endParaRPr lang="en-US" altLang="zh-TW" b="1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動作電位依循「全有全無」定律</a:t>
            </a:r>
            <a:r>
              <a:rPr lang="zh-TW" altLang="en-US" dirty="0" smtClean="0"/>
              <a:t>：一個</a:t>
            </a:r>
            <a:r>
              <a:rPr lang="zh-TW" altLang="en-US" dirty="0"/>
              <a:t>夠大</a:t>
            </a:r>
            <a:r>
              <a:rPr lang="zh-TW" altLang="en-US" dirty="0" smtClean="0"/>
              <a:t>的去</a:t>
            </a:r>
            <a:r>
              <a:rPr lang="zh-TW" altLang="en-US" dirty="0"/>
              <a:t>極化會產生不是完整的動作電位，就是</a:t>
            </a:r>
            <a:r>
              <a:rPr lang="zh-TW" altLang="en-US" dirty="0" smtClean="0"/>
              <a:t>完全沒有</a:t>
            </a:r>
            <a:r>
              <a:rPr lang="zh-TW" altLang="en-US" dirty="0"/>
              <a:t>，因為電壓門控的鈉離子通道完全打開</a:t>
            </a:r>
            <a:r>
              <a:rPr lang="zh-TW" altLang="en-US" dirty="0" smtClean="0"/>
              <a:t>或者</a:t>
            </a:r>
            <a:r>
              <a:rPr lang="zh-TW" altLang="en-US" dirty="0"/>
              <a:t>全不開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2875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28.2</a:t>
            </a:r>
            <a:r>
              <a:rPr lang="zh-TW" altLang="en-US" dirty="0"/>
              <a:t>　</a:t>
            </a:r>
            <a:r>
              <a:rPr lang="zh-TW" altLang="en-US" dirty="0" smtClean="0"/>
              <a:t>不</a:t>
            </a:r>
            <a:r>
              <a:rPr lang="zh-TW" altLang="en-US" dirty="0"/>
              <a:t>反應期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鉀</a:t>
            </a:r>
            <a:r>
              <a:rPr lang="zh-TW" altLang="en-US" dirty="0"/>
              <a:t>離子電壓門控</a:t>
            </a:r>
            <a:r>
              <a:rPr lang="zh-TW" altLang="en-US" dirty="0" smtClean="0"/>
              <a:t>通道打開</a:t>
            </a:r>
            <a:r>
              <a:rPr lang="zh-TW" altLang="en-US" dirty="0"/>
              <a:t>，且 </a:t>
            </a:r>
            <a:r>
              <a:rPr lang="en-US" altLang="zh-TW" dirty="0"/>
              <a:t>K</a:t>
            </a:r>
            <a:r>
              <a:rPr lang="en-US" altLang="zh-TW" baseline="30000" dirty="0"/>
              <a:t>+</a:t>
            </a:r>
            <a:r>
              <a:rPr lang="en-US" altLang="zh-TW" dirty="0"/>
              <a:t> </a:t>
            </a:r>
            <a:r>
              <a:rPr lang="zh-TW" altLang="en-US" dirty="0"/>
              <a:t>從細胞</a:t>
            </a:r>
            <a:r>
              <a:rPr lang="zh-TW" altLang="en-US" dirty="0" smtClean="0"/>
              <a:t>流出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使得</a:t>
            </a:r>
            <a:r>
              <a:rPr lang="zh-TW" altLang="en-US" dirty="0"/>
              <a:t>細胞內部更加帶</a:t>
            </a:r>
            <a:r>
              <a:rPr lang="zh-TW" altLang="en-US" dirty="0" smtClean="0"/>
              <a:t>負電，</a:t>
            </a:r>
            <a:r>
              <a:rPr lang="zh-TW" altLang="en-US" dirty="0"/>
              <a:t>造成電壓</a:t>
            </a:r>
            <a:r>
              <a:rPr lang="zh-TW" altLang="en-US" dirty="0" smtClean="0"/>
              <a:t>門控</a:t>
            </a:r>
            <a:r>
              <a:rPr lang="zh-TW" altLang="en-US" dirty="0"/>
              <a:t>的鈉離子通道再度</a:t>
            </a:r>
            <a:r>
              <a:rPr lang="zh-TW" altLang="en-US" dirty="0" smtClean="0"/>
              <a:t>關閉</a:t>
            </a:r>
            <a:endParaRPr lang="en-US" altLang="zh-TW" dirty="0" smtClean="0"/>
          </a:p>
          <a:p>
            <a:pPr marL="457200" lvl="1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動作電位已</a:t>
            </a:r>
            <a:r>
              <a:rPr lang="zh-TW" altLang="en-US" dirty="0" smtClean="0"/>
              <a:t>通過之後</a:t>
            </a:r>
            <a:r>
              <a:rPr lang="zh-TW" altLang="en-US" dirty="0"/>
              <a:t>且在休息膜電位被恢復之前的這段時間</a:t>
            </a:r>
            <a:r>
              <a:rPr lang="zh-TW" altLang="en-US" dirty="0" smtClean="0"/>
              <a:t>，稱為</a:t>
            </a:r>
            <a:r>
              <a:rPr lang="zh-TW" altLang="en-US" b="1" dirty="0"/>
              <a:t>不反應期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657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關鍵生物程序：神經衝動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18</a:t>
            </a:fld>
            <a:endParaRPr lang="en-US" altLang="zh-TW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012005" cy="493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229" y="1514475"/>
            <a:ext cx="4053366" cy="493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8192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突觸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軸突並沒有真的</a:t>
            </a:r>
            <a:r>
              <a:rPr lang="zh-TW" altLang="en-US" dirty="0" smtClean="0"/>
              <a:t>與其</a:t>
            </a:r>
            <a:r>
              <a:rPr lang="zh-TW" altLang="en-US" dirty="0"/>
              <a:t>他細胞直接</a:t>
            </a:r>
            <a:r>
              <a:rPr lang="zh-TW" altLang="en-US" dirty="0" smtClean="0"/>
              <a:t>接觸</a:t>
            </a:r>
            <a:endParaRPr lang="en-US" altLang="zh-TW" dirty="0" smtClean="0"/>
          </a:p>
          <a:p>
            <a:pPr lvl="1"/>
            <a:r>
              <a:rPr lang="zh-TW" altLang="en-US" dirty="0"/>
              <a:t>有一細縫約 </a:t>
            </a:r>
            <a:r>
              <a:rPr lang="en-US" altLang="zh-TW" dirty="0" smtClean="0"/>
              <a:t>10~20</a:t>
            </a:r>
            <a:r>
              <a:rPr lang="zh-TW" altLang="en-US" dirty="0" smtClean="0"/>
              <a:t>奈</a:t>
            </a:r>
            <a:r>
              <a:rPr lang="zh-TW" altLang="en-US" dirty="0"/>
              <a:t>米寬 </a:t>
            </a:r>
            <a:r>
              <a:rPr lang="en-US" altLang="zh-TW" dirty="0"/>
              <a:t>(</a:t>
            </a:r>
            <a:r>
              <a:rPr lang="zh-TW" altLang="en-US" dirty="0"/>
              <a:t>稱為</a:t>
            </a:r>
            <a:r>
              <a:rPr lang="zh-TW" altLang="en-US" b="1" dirty="0"/>
              <a:t>突觸間隙</a:t>
            </a:r>
            <a:r>
              <a:rPr lang="en-US" altLang="zh-TW" dirty="0"/>
              <a:t>) </a:t>
            </a:r>
            <a:r>
              <a:rPr lang="zh-TW" altLang="en-US" dirty="0"/>
              <a:t>分隔軸突末梢及</a:t>
            </a:r>
            <a:r>
              <a:rPr lang="zh-TW" altLang="en-US" dirty="0" smtClean="0"/>
              <a:t>目標細胞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軸</a:t>
            </a:r>
            <a:r>
              <a:rPr lang="zh-TW" altLang="en-US" dirty="0"/>
              <a:t>突與另一細胞的交接處</a:t>
            </a:r>
            <a:r>
              <a:rPr lang="zh-TW" altLang="en-US" dirty="0" smtClean="0"/>
              <a:t>稱為</a:t>
            </a:r>
            <a:r>
              <a:rPr lang="zh-TW" altLang="en-US" b="1" dirty="0" smtClean="0"/>
              <a:t>突</a:t>
            </a:r>
            <a:r>
              <a:rPr lang="zh-TW" altLang="en-US" b="1" dirty="0"/>
              <a:t>觸</a:t>
            </a:r>
            <a:r>
              <a:rPr lang="zh-TW" altLang="en-US" dirty="0"/>
              <a:t> 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突</a:t>
            </a:r>
            <a:r>
              <a:rPr lang="zh-TW" altLang="en-US" dirty="0"/>
              <a:t>觸的</a:t>
            </a:r>
            <a:r>
              <a:rPr lang="zh-TW" altLang="en-US" dirty="0" smtClean="0"/>
              <a:t>在軸</a:t>
            </a:r>
            <a:r>
              <a:rPr lang="zh-TW" altLang="en-US" dirty="0"/>
              <a:t>突一端的</a:t>
            </a:r>
            <a:r>
              <a:rPr lang="zh-TW" altLang="en-US" dirty="0" smtClean="0"/>
              <a:t>膜屬於</a:t>
            </a:r>
            <a:r>
              <a:rPr lang="zh-TW" altLang="en-US" b="1" dirty="0"/>
              <a:t>突觸前</a:t>
            </a:r>
            <a:r>
              <a:rPr lang="zh-TW" altLang="en-US" b="1" dirty="0" smtClean="0"/>
              <a:t>細胞</a:t>
            </a:r>
            <a:endParaRPr lang="en-US" altLang="zh-TW" b="1" dirty="0" smtClean="0"/>
          </a:p>
          <a:p>
            <a:pPr lvl="2"/>
            <a:r>
              <a:rPr lang="zh-TW" altLang="en-US" dirty="0" smtClean="0"/>
              <a:t>突</a:t>
            </a:r>
            <a:r>
              <a:rPr lang="zh-TW" altLang="en-US" dirty="0"/>
              <a:t>觸接收側 </a:t>
            </a:r>
            <a:r>
              <a:rPr lang="zh-TW" altLang="en-US" dirty="0" smtClean="0"/>
              <a:t>則</a:t>
            </a:r>
            <a:r>
              <a:rPr lang="zh-TW" altLang="en-US" dirty="0"/>
              <a:t>稱為</a:t>
            </a:r>
            <a:r>
              <a:rPr lang="zh-TW" altLang="en-US" b="1" dirty="0"/>
              <a:t>突觸後細胞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0235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28.1</a:t>
            </a:r>
            <a:r>
              <a:rPr lang="zh-TW" altLang="en-US" dirty="0"/>
              <a:t>　動物神經系統的演化</a:t>
            </a:r>
          </a:p>
        </p:txBody>
      </p:sp>
      <p:sp>
        <p:nvSpPr>
          <p:cNvPr id="13" name="內容版面配置區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神經系統是有</a:t>
            </a:r>
            <a:r>
              <a:rPr lang="zh-TW" altLang="en-US" dirty="0" smtClean="0"/>
              <a:t>神經元及</a:t>
            </a:r>
            <a:r>
              <a:rPr lang="zh-TW" altLang="en-US" dirty="0"/>
              <a:t>其支持細胞所</a:t>
            </a:r>
            <a:r>
              <a:rPr lang="zh-TW" altLang="en-US" dirty="0" smtClean="0"/>
              <a:t>組成</a:t>
            </a:r>
            <a:endParaRPr lang="en-US" altLang="zh-TW" dirty="0"/>
          </a:p>
          <a:p>
            <a:pPr lvl="1"/>
            <a:r>
              <a:rPr lang="zh-TW" altLang="en-US" dirty="0"/>
              <a:t>大部分</a:t>
            </a:r>
            <a:r>
              <a:rPr lang="zh-TW" altLang="en-US" dirty="0" smtClean="0"/>
              <a:t>無脊椎動物</a:t>
            </a:r>
            <a:r>
              <a:rPr lang="zh-TW" altLang="en-US" dirty="0"/>
              <a:t>和所有脊椎動物的神經系統中都</a:t>
            </a:r>
            <a:r>
              <a:rPr lang="zh-TW" altLang="en-US" dirty="0" smtClean="0"/>
              <a:t>存在</a:t>
            </a:r>
            <a:r>
              <a:rPr lang="zh-TW" altLang="en-US" b="1" dirty="0"/>
              <a:t>關聯</a:t>
            </a:r>
            <a:r>
              <a:rPr lang="zh-TW" altLang="en-US" b="1" dirty="0" smtClean="0"/>
              <a:t>神經元 </a:t>
            </a:r>
            <a:r>
              <a:rPr lang="en-US" altLang="zh-TW" dirty="0" smtClean="0"/>
              <a:t>(</a:t>
            </a:r>
            <a:r>
              <a:rPr lang="zh-TW" altLang="en-US" dirty="0" smtClean="0"/>
              <a:t>或</a:t>
            </a:r>
            <a:r>
              <a:rPr lang="zh-TW" altLang="en-US" b="1" dirty="0"/>
              <a:t>聯絡神經元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/>
              <a:t>這些</a:t>
            </a:r>
            <a:r>
              <a:rPr lang="zh-TW" altLang="en-US" dirty="0" smtClean="0"/>
              <a:t>神經元</a:t>
            </a:r>
            <a:r>
              <a:rPr lang="zh-TW" altLang="en-US" dirty="0"/>
              <a:t>位在脊椎動物的大腦及脊髓中，被統稱為</a:t>
            </a:r>
            <a:r>
              <a:rPr lang="zh-TW" altLang="en-US" b="1" dirty="0" smtClean="0"/>
              <a:t>中樞神經系統 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CNS</a:t>
            </a:r>
            <a:r>
              <a:rPr lang="en-US" altLang="zh-TW" dirty="0" smtClean="0"/>
              <a:t>)</a:t>
            </a:r>
          </a:p>
          <a:p>
            <a:pPr lvl="2"/>
            <a:r>
              <a:rPr lang="zh-TW" altLang="en-US" dirty="0"/>
              <a:t>它們協助提供</a:t>
            </a:r>
            <a:r>
              <a:rPr lang="zh-TW" altLang="en-US" dirty="0" smtClean="0"/>
              <a:t>更複雜</a:t>
            </a:r>
            <a:r>
              <a:rPr lang="zh-TW" altLang="en-US" dirty="0"/>
              <a:t>的反射以及更高的關聯功能</a:t>
            </a:r>
            <a:r>
              <a:rPr lang="zh-TW" altLang="en-US" dirty="0" smtClean="0"/>
              <a:t>，包括</a:t>
            </a:r>
            <a:r>
              <a:rPr lang="zh-TW" altLang="en-US" dirty="0"/>
              <a:t>學習及</a:t>
            </a:r>
            <a:r>
              <a:rPr lang="zh-TW" altLang="en-US" dirty="0" smtClean="0"/>
              <a:t>記憶</a:t>
            </a:r>
            <a:endParaRPr lang="en-US" altLang="zh-TW" dirty="0" smtClean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960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28.4</a:t>
            </a:r>
            <a:r>
              <a:rPr lang="zh-TW" altLang="en-US" sz="2800" dirty="0"/>
              <a:t>　突觸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20</a:t>
            </a:fld>
            <a:endParaRPr lang="en-US" altLang="zh-T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03598"/>
            <a:ext cx="5184576" cy="480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99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</a:t>
            </a:r>
            <a:r>
              <a:rPr lang="zh-TW" altLang="en-US" dirty="0" smtClean="0"/>
              <a:t>神經</a:t>
            </a:r>
            <a:r>
              <a:rPr lang="zh-TW" altLang="en-US" dirty="0"/>
              <a:t>傳遞物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當神經衝動到達軸突末端時，其訊息</a:t>
            </a:r>
            <a:r>
              <a:rPr lang="zh-TW" altLang="en-US" dirty="0" smtClean="0"/>
              <a:t>必須</a:t>
            </a:r>
            <a:r>
              <a:rPr lang="zh-TW" altLang="en-US" dirty="0"/>
              <a:t>通過突觸以繼續傳送</a:t>
            </a:r>
            <a:r>
              <a:rPr lang="zh-TW" altLang="en-US" dirty="0" smtClean="0"/>
              <a:t>。而是</a:t>
            </a:r>
            <a:r>
              <a:rPr lang="zh-TW" altLang="en-US" dirty="0"/>
              <a:t>藉由稱為</a:t>
            </a:r>
            <a:r>
              <a:rPr lang="zh-TW" altLang="en-US" b="1" dirty="0"/>
              <a:t>神經傳遞</a:t>
            </a:r>
            <a:r>
              <a:rPr lang="zh-TW" altLang="en-US" b="1" dirty="0" smtClean="0"/>
              <a:t>物</a:t>
            </a:r>
            <a:r>
              <a:rPr lang="zh-TW" altLang="en-US" dirty="0" smtClean="0"/>
              <a:t>的</a:t>
            </a:r>
            <a:r>
              <a:rPr lang="zh-TW" altLang="en-US" dirty="0"/>
              <a:t>化學訊息被攜帶</a:t>
            </a:r>
            <a:r>
              <a:rPr lang="zh-TW" altLang="en-US" dirty="0" smtClean="0"/>
              <a:t>通過</a:t>
            </a:r>
            <a:endParaRPr lang="en-US" altLang="zh-TW" dirty="0" smtClean="0"/>
          </a:p>
          <a:p>
            <a:pPr lvl="1"/>
            <a:r>
              <a:rPr lang="zh-TW" altLang="en-US" dirty="0"/>
              <a:t>這些化學</a:t>
            </a:r>
            <a:r>
              <a:rPr lang="zh-TW" altLang="en-US" dirty="0" smtClean="0"/>
              <a:t>物質</a:t>
            </a:r>
            <a:r>
              <a:rPr lang="zh-TW" altLang="en-US" dirty="0"/>
              <a:t>被包在軸突末梢的小囊 </a:t>
            </a:r>
            <a:r>
              <a:rPr lang="zh-TW" altLang="en-US" dirty="0" smtClean="0"/>
              <a:t>或</a:t>
            </a:r>
            <a:r>
              <a:rPr lang="zh-TW" altLang="en-US" dirty="0"/>
              <a:t>稱囊</a:t>
            </a:r>
            <a:r>
              <a:rPr lang="zh-TW" altLang="en-US" dirty="0" smtClean="0"/>
              <a:t>泡中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當神經</a:t>
            </a:r>
            <a:r>
              <a:rPr lang="zh-TW" altLang="en-US" dirty="0"/>
              <a:t>衝動抵達末梢</a:t>
            </a:r>
            <a:r>
              <a:rPr lang="zh-TW" altLang="en-US" dirty="0" smtClean="0"/>
              <a:t>，神經傳遞</a:t>
            </a:r>
            <a:r>
              <a:rPr lang="zh-TW" altLang="en-US" dirty="0"/>
              <a:t>物會擴散通過突觸</a:t>
            </a:r>
            <a:r>
              <a:rPr lang="zh-TW" altLang="en-US" dirty="0" smtClean="0"/>
              <a:t>間隙</a:t>
            </a:r>
            <a:endParaRPr lang="en-US" altLang="zh-TW" dirty="0" smtClean="0"/>
          </a:p>
          <a:p>
            <a:pPr lvl="2"/>
            <a:r>
              <a:rPr lang="zh-TW" altLang="en-US" dirty="0"/>
              <a:t>離子進入突觸後</a:t>
            </a:r>
            <a:r>
              <a:rPr lang="zh-TW" altLang="en-US" dirty="0" smtClean="0"/>
              <a:t>細胞</a:t>
            </a:r>
            <a:r>
              <a:rPr lang="zh-TW" altLang="en-US" dirty="0"/>
              <a:t>並造成其膜上的電位改變，訊息即能通過。因為這些通道受到</a:t>
            </a:r>
            <a:r>
              <a:rPr lang="zh-TW" altLang="en-US" dirty="0" smtClean="0"/>
              <a:t>化學</a:t>
            </a:r>
            <a:r>
              <a:rPr lang="zh-TW" altLang="en-US" dirty="0"/>
              <a:t>刺激而打開，故被稱為</a:t>
            </a:r>
            <a:r>
              <a:rPr lang="zh-TW" altLang="en-US" b="1" dirty="0"/>
              <a:t>化學門控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639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圖 </a:t>
            </a:r>
            <a:r>
              <a:rPr lang="en-US" altLang="zh-TW" dirty="0"/>
              <a:t>28.5</a:t>
            </a:r>
            <a:r>
              <a:rPr lang="zh-TW" altLang="en-US" dirty="0"/>
              <a:t>　在突觸發生的變化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22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5586"/>
            <a:ext cx="5514697" cy="30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40768"/>
            <a:ext cx="3003683" cy="3265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93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刺激性和抑制</a:t>
            </a:r>
            <a:r>
              <a:rPr lang="zh-TW" altLang="en-US" dirty="0" smtClean="0"/>
              <a:t>性突觸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脊椎動物神經系統利用數十種不同類型</a:t>
            </a:r>
            <a:r>
              <a:rPr lang="zh-TW" altLang="en-US" dirty="0" smtClean="0"/>
              <a:t>的</a:t>
            </a:r>
            <a:r>
              <a:rPr lang="zh-TW" altLang="en-US" dirty="0"/>
              <a:t>神經傳遞</a:t>
            </a:r>
            <a:r>
              <a:rPr lang="zh-TW" altLang="en-US" dirty="0" smtClean="0"/>
              <a:t>物</a:t>
            </a:r>
            <a:endParaRPr lang="en-US" altLang="zh-TW" dirty="0" smtClean="0"/>
          </a:p>
          <a:p>
            <a:pPr lvl="1"/>
            <a:r>
              <a:rPr lang="zh-TW" altLang="en-US" dirty="0"/>
              <a:t>通常屬於兩類，依其是否刺激</a:t>
            </a:r>
            <a:r>
              <a:rPr lang="zh-TW" altLang="en-US" dirty="0" smtClean="0"/>
              <a:t>或抑制</a:t>
            </a:r>
            <a:r>
              <a:rPr lang="zh-TW" altLang="en-US" dirty="0"/>
              <a:t>突觸後細胞而</a:t>
            </a:r>
            <a:r>
              <a:rPr lang="zh-TW" altLang="en-US" dirty="0" smtClean="0"/>
              <a:t>定</a:t>
            </a:r>
            <a:endParaRPr lang="en-US" altLang="zh-TW" dirty="0" smtClean="0"/>
          </a:p>
          <a:p>
            <a:pPr lvl="2"/>
            <a:r>
              <a:rPr lang="zh-TW" altLang="en-US" dirty="0"/>
              <a:t>在</a:t>
            </a:r>
            <a:r>
              <a:rPr lang="zh-TW" altLang="en-US" b="1" dirty="0"/>
              <a:t>刺激性突觸</a:t>
            </a:r>
            <a:r>
              <a:rPr lang="zh-TW" altLang="en-US" dirty="0"/>
              <a:t>中，受體蛋白通常是化</a:t>
            </a:r>
            <a:r>
              <a:rPr lang="zh-TW" altLang="en-US" dirty="0" smtClean="0"/>
              <a:t>學門控</a:t>
            </a:r>
            <a:r>
              <a:rPr lang="zh-TW" altLang="en-US" dirty="0"/>
              <a:t>鈉離子</a:t>
            </a:r>
            <a:r>
              <a:rPr lang="zh-TW" altLang="en-US" dirty="0" smtClean="0"/>
              <a:t>通道</a:t>
            </a:r>
            <a:endParaRPr lang="en-US" altLang="zh-TW" dirty="0" smtClean="0"/>
          </a:p>
          <a:p>
            <a:pPr lvl="3"/>
            <a:r>
              <a:rPr lang="zh-TW" altLang="en-US" sz="2400" dirty="0" smtClean="0">
                <a:ea typeface="+mn-ea"/>
              </a:rPr>
              <a:t>啟動</a:t>
            </a:r>
            <a:r>
              <a:rPr lang="zh-TW" altLang="en-US" sz="2400" dirty="0">
                <a:ea typeface="+mn-ea"/>
              </a:rPr>
              <a:t>動作</a:t>
            </a:r>
            <a:r>
              <a:rPr lang="zh-TW" altLang="en-US" sz="2400" dirty="0" smtClean="0">
                <a:ea typeface="+mn-ea"/>
              </a:rPr>
              <a:t>電位</a:t>
            </a:r>
            <a:endParaRPr lang="en-US" altLang="zh-TW" sz="2400" dirty="0" smtClean="0">
              <a:ea typeface="+mn-ea"/>
            </a:endParaRPr>
          </a:p>
          <a:p>
            <a:pPr lvl="2"/>
            <a:r>
              <a:rPr lang="zh-TW" altLang="en-US" dirty="0"/>
              <a:t>在</a:t>
            </a:r>
            <a:r>
              <a:rPr lang="zh-TW" altLang="en-US" b="1" dirty="0"/>
              <a:t>抑制性突觸</a:t>
            </a:r>
            <a:r>
              <a:rPr lang="zh-TW" altLang="en-US" dirty="0"/>
              <a:t>中，受體蛋白是化學門控</a:t>
            </a:r>
            <a:r>
              <a:rPr lang="zh-TW" altLang="en-US" dirty="0" smtClean="0"/>
              <a:t>鉀或</a:t>
            </a:r>
            <a:r>
              <a:rPr lang="zh-TW" altLang="en-US" dirty="0"/>
              <a:t>氯離子</a:t>
            </a:r>
            <a:r>
              <a:rPr lang="zh-TW" altLang="en-US" dirty="0" smtClean="0"/>
              <a:t>通道</a:t>
            </a:r>
            <a:endParaRPr lang="en-US" altLang="zh-TW" dirty="0" smtClean="0"/>
          </a:p>
          <a:p>
            <a:pPr lvl="3"/>
            <a:r>
              <a:rPr lang="zh-TW" altLang="en-US" sz="2400" dirty="0" smtClean="0">
                <a:ea typeface="+mn-ea"/>
              </a:rPr>
              <a:t>抑制動作</a:t>
            </a:r>
            <a:r>
              <a:rPr lang="zh-TW" altLang="en-US" sz="2400" dirty="0">
                <a:ea typeface="+mn-ea"/>
              </a:rPr>
              <a:t>電位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7627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</a:t>
            </a:r>
            <a:r>
              <a:rPr lang="zh-TW" altLang="en-US" dirty="0" smtClean="0"/>
              <a:t>整合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單一神經細胞可</a:t>
            </a:r>
            <a:r>
              <a:rPr lang="zh-TW" altLang="en-US" dirty="0" smtClean="0"/>
              <a:t>具有刺激性和</a:t>
            </a:r>
            <a:r>
              <a:rPr lang="zh-TW" altLang="en-US" dirty="0"/>
              <a:t>抑制性</a:t>
            </a:r>
            <a:r>
              <a:rPr lang="zh-TW" altLang="en-US" dirty="0" smtClean="0"/>
              <a:t>兩</a:t>
            </a:r>
            <a:r>
              <a:rPr lang="zh-TW" altLang="en-US" dirty="0"/>
              <a:t>種突</a:t>
            </a:r>
            <a:r>
              <a:rPr lang="zh-TW" altLang="en-US" dirty="0" smtClean="0"/>
              <a:t>觸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整合</a:t>
            </a:r>
            <a:r>
              <a:rPr lang="zh-TW" altLang="en-US" dirty="0"/>
              <a:t>的過程，</a:t>
            </a:r>
            <a:r>
              <a:rPr lang="zh-TW" altLang="en-US" dirty="0" smtClean="0"/>
              <a:t>其中</a:t>
            </a:r>
            <a:r>
              <a:rPr lang="zh-TW" altLang="en-US" dirty="0"/>
              <a:t>不同的刺激性及抑制性電子作用會互相</a:t>
            </a:r>
            <a:r>
              <a:rPr lang="zh-TW" altLang="en-US" dirty="0" smtClean="0"/>
              <a:t>抵消</a:t>
            </a:r>
            <a:r>
              <a:rPr lang="zh-TW" altLang="en-US" dirty="0"/>
              <a:t>或</a:t>
            </a:r>
            <a:r>
              <a:rPr lang="zh-TW" altLang="en-US" dirty="0" smtClean="0"/>
              <a:t>加強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在軸突基部的一個區域稱為</a:t>
            </a:r>
            <a:r>
              <a:rPr lang="zh-TW" altLang="en-US" b="1" dirty="0"/>
              <a:t>軸突</a:t>
            </a:r>
            <a:r>
              <a:rPr lang="zh-TW" altLang="en-US" b="1" dirty="0" smtClean="0"/>
              <a:t>丘</a:t>
            </a:r>
            <a:r>
              <a:rPr lang="zh-TW" altLang="en-US" dirty="0" smtClean="0"/>
              <a:t>，</a:t>
            </a:r>
            <a:r>
              <a:rPr lang="zh-TW" altLang="en-US" dirty="0"/>
              <a:t>是此整合過程的發生</a:t>
            </a:r>
            <a:r>
              <a:rPr lang="zh-TW" altLang="en-US" dirty="0" smtClean="0"/>
              <a:t>處</a:t>
            </a:r>
            <a:endParaRPr lang="en-US" altLang="zh-TW" dirty="0" smtClean="0"/>
          </a:p>
          <a:p>
            <a:pPr lvl="3">
              <a:spcBef>
                <a:spcPts val="1200"/>
              </a:spcBef>
            </a:pPr>
            <a:r>
              <a:rPr lang="zh-TW" altLang="en-US" sz="2400" dirty="0">
                <a:ea typeface="+mn-ea"/>
              </a:rPr>
              <a:t>整合的結果是夠大的去極化，則動作電位即</a:t>
            </a:r>
            <a:r>
              <a:rPr lang="zh-TW" altLang="en-US" sz="2400" dirty="0" smtClean="0">
                <a:ea typeface="+mn-ea"/>
              </a:rPr>
              <a:t>會啟動</a:t>
            </a:r>
            <a:endParaRPr lang="en-US" altLang="zh-TW" sz="2400" dirty="0" smtClean="0">
              <a:ea typeface="+mn-ea"/>
            </a:endParaRPr>
          </a:p>
          <a:p>
            <a:pPr lvl="1">
              <a:spcBef>
                <a:spcPts val="1200"/>
              </a:spcBef>
            </a:pP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551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28.6</a:t>
            </a:r>
            <a:r>
              <a:rPr lang="zh-TW" altLang="en-US" sz="2800" dirty="0"/>
              <a:t>　整合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25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1"/>
            <a:ext cx="4162858" cy="362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4032002" cy="264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11560" y="5301208"/>
            <a:ext cx="8280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脊髓中的</a:t>
            </a:r>
            <a:r>
              <a:rPr lang="zh-TW" altLang="en-US" dirty="0"/>
              <a:t>單一運動神經元上可有多達 </a:t>
            </a:r>
            <a:r>
              <a:rPr lang="en-US" altLang="zh-TW" dirty="0"/>
              <a:t>50,000 </a:t>
            </a:r>
            <a:r>
              <a:rPr lang="zh-TW" altLang="en-US" dirty="0"/>
              <a:t>個</a:t>
            </a:r>
            <a:r>
              <a:rPr lang="zh-TW" altLang="en-US" dirty="0" smtClean="0"/>
              <a:t>突觸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16091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</a:t>
            </a:r>
            <a:r>
              <a:rPr lang="zh-TW" altLang="en-US" dirty="0" smtClean="0"/>
              <a:t>神經</a:t>
            </a:r>
            <a:r>
              <a:rPr lang="zh-TW" altLang="en-US" dirty="0"/>
              <a:t>傳遞物的種類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乙醯膽鹼 </a:t>
            </a:r>
            <a:r>
              <a:rPr lang="en-US" altLang="zh-TW" dirty="0"/>
              <a:t>(</a:t>
            </a:r>
            <a:r>
              <a:rPr lang="en-US" altLang="zh-TW" dirty="0" err="1"/>
              <a:t>ACh</a:t>
            </a:r>
            <a:r>
              <a:rPr lang="en-US" altLang="zh-TW" dirty="0"/>
              <a:t>)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在神經元</a:t>
            </a:r>
            <a:r>
              <a:rPr lang="zh-TW" altLang="en-US" dirty="0"/>
              <a:t>及肌纖維之間形成的突</a:t>
            </a:r>
            <a:r>
              <a:rPr lang="zh-TW" altLang="en-US" dirty="0" smtClean="0"/>
              <a:t>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用於</a:t>
            </a:r>
            <a:r>
              <a:rPr lang="zh-TW" altLang="en-US" dirty="0"/>
              <a:t>骨骼肌</a:t>
            </a:r>
            <a:r>
              <a:rPr lang="zh-TW" altLang="en-US" dirty="0" smtClean="0"/>
              <a:t>的</a:t>
            </a:r>
            <a:r>
              <a:rPr lang="zh-TW" altLang="en-US" dirty="0"/>
              <a:t>刺激性</a:t>
            </a:r>
            <a:r>
              <a:rPr lang="zh-TW" altLang="en-US" dirty="0" smtClean="0"/>
              <a:t>突</a:t>
            </a:r>
            <a:r>
              <a:rPr lang="zh-TW" altLang="en-US" dirty="0"/>
              <a:t>觸和心肌的抑制性突觸</a:t>
            </a:r>
            <a:endParaRPr lang="en-US" altLang="zh-TW" dirty="0" smtClean="0"/>
          </a:p>
          <a:p>
            <a:r>
              <a:rPr lang="zh-TW" altLang="en-US" dirty="0" smtClean="0"/>
              <a:t>甘</a:t>
            </a:r>
            <a:r>
              <a:rPr lang="zh-TW" altLang="en-US" dirty="0"/>
              <a:t>胺酸及 </a:t>
            </a:r>
            <a:r>
              <a:rPr lang="en-US" altLang="zh-TW" dirty="0"/>
              <a:t>GABA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抑制</a:t>
            </a:r>
            <a:r>
              <a:rPr lang="zh-TW" altLang="en-US" dirty="0"/>
              <a:t>性神經傳遞</a:t>
            </a:r>
            <a:r>
              <a:rPr lang="zh-TW" altLang="en-US" dirty="0" smtClean="0"/>
              <a:t>物</a:t>
            </a:r>
            <a:endParaRPr lang="en-US" altLang="zh-TW" dirty="0" smtClean="0"/>
          </a:p>
          <a:p>
            <a:pPr lvl="1"/>
            <a:r>
              <a:rPr lang="zh-TW" altLang="en-US" dirty="0"/>
              <a:t>藥物煩靜</a:t>
            </a:r>
            <a:r>
              <a:rPr lang="zh-TW" altLang="en-US" dirty="0" smtClean="0"/>
              <a:t>錠可藉</a:t>
            </a:r>
            <a:r>
              <a:rPr lang="zh-TW" altLang="en-US" dirty="0"/>
              <a:t>由加強 </a:t>
            </a:r>
            <a:r>
              <a:rPr lang="en-US" altLang="zh-TW" dirty="0"/>
              <a:t>GABA </a:t>
            </a:r>
            <a:r>
              <a:rPr lang="zh-TW" altLang="en-US" dirty="0" smtClean="0"/>
              <a:t>達到</a:t>
            </a:r>
            <a:r>
              <a:rPr lang="zh-TW" altLang="en-US" dirty="0"/>
              <a:t>其</a:t>
            </a:r>
            <a:r>
              <a:rPr lang="zh-TW" altLang="en-US" dirty="0" smtClean="0"/>
              <a:t>鎮靜</a:t>
            </a:r>
            <a:r>
              <a:rPr lang="zh-TW" altLang="en-US" dirty="0"/>
              <a:t>及其他效用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73785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28.3</a:t>
            </a:r>
            <a:r>
              <a:rPr lang="zh-TW" altLang="en-US" dirty="0"/>
              <a:t>　</a:t>
            </a:r>
            <a:r>
              <a:rPr lang="zh-TW" altLang="en-US" dirty="0" smtClean="0"/>
              <a:t>神經</a:t>
            </a:r>
            <a:r>
              <a:rPr lang="zh-TW" altLang="en-US" dirty="0"/>
              <a:t>傳遞物的</a:t>
            </a:r>
            <a:r>
              <a:rPr lang="zh-TW" altLang="en-US" dirty="0" smtClean="0"/>
              <a:t>種類 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續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生物胺是一群神經傳遞</a:t>
            </a:r>
            <a:r>
              <a:rPr lang="zh-TW" altLang="en-US" dirty="0" smtClean="0"/>
              <a:t>物</a:t>
            </a:r>
            <a:endParaRPr lang="en-US" altLang="zh-TW" dirty="0" smtClean="0"/>
          </a:p>
          <a:p>
            <a:pPr lvl="1"/>
            <a:r>
              <a:rPr lang="zh-TW" altLang="en-US" b="1" dirty="0"/>
              <a:t>多巴胺</a:t>
            </a:r>
            <a:r>
              <a:rPr lang="zh-TW" altLang="en-US" dirty="0"/>
              <a:t>在控制身體活動很</a:t>
            </a:r>
            <a:r>
              <a:rPr lang="zh-TW" altLang="en-US" dirty="0" smtClean="0"/>
              <a:t>重要</a:t>
            </a:r>
            <a:endParaRPr lang="en-US" altLang="zh-TW" dirty="0" smtClean="0"/>
          </a:p>
          <a:p>
            <a:pPr lvl="1"/>
            <a:r>
              <a:rPr lang="zh-TW" altLang="en-US" b="1" dirty="0"/>
              <a:t>正</a:t>
            </a:r>
            <a:r>
              <a:rPr lang="zh-TW" altLang="en-US" b="1" dirty="0" smtClean="0"/>
              <a:t>腎上腺素</a:t>
            </a:r>
            <a:r>
              <a:rPr lang="zh-TW" altLang="en-US" dirty="0"/>
              <a:t>及</a:t>
            </a:r>
            <a:r>
              <a:rPr lang="zh-TW" altLang="en-US" b="1" dirty="0"/>
              <a:t>腎上腺素</a:t>
            </a:r>
            <a:r>
              <a:rPr lang="zh-TW" altLang="en-US" dirty="0"/>
              <a:t>參與自主神經系統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血清素</a:t>
            </a:r>
            <a:r>
              <a:rPr lang="zh-TW" altLang="en-US" dirty="0" smtClean="0"/>
              <a:t>則與睡眠調節及其他情緒狀態有關</a:t>
            </a:r>
            <a:endParaRPr lang="en-US" altLang="zh-TW" dirty="0" smtClean="0"/>
          </a:p>
          <a:p>
            <a:r>
              <a:rPr lang="zh-TW" altLang="en-US" dirty="0" smtClean="0"/>
              <a:t>藥物 </a:t>
            </a:r>
            <a:r>
              <a:rPr lang="en-US" altLang="zh-TW" dirty="0" smtClean="0"/>
              <a:t>PCP </a:t>
            </a:r>
            <a:r>
              <a:rPr lang="zh-TW" altLang="en-US" dirty="0" smtClean="0"/>
              <a:t>可藉由阻斷從突觸移除生物胺而引出其效用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3612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b="0" dirty="0"/>
              <a:t>　</a:t>
            </a:r>
            <a:r>
              <a:rPr lang="zh-TW" altLang="en-US" dirty="0"/>
              <a:t>神經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身體有時會故意延長訊息通過突觸的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這</a:t>
            </a:r>
            <a:r>
              <a:rPr lang="zh-TW" altLang="en-US" dirty="0"/>
              <a:t>是藉由在突觸中加入特殊且可久存的</a:t>
            </a:r>
            <a:r>
              <a:rPr lang="zh-TW" altLang="en-US" dirty="0" smtClean="0"/>
              <a:t>化學</a:t>
            </a:r>
            <a:r>
              <a:rPr lang="zh-TW" altLang="en-US" dirty="0"/>
              <a:t>物質，稱為</a:t>
            </a:r>
            <a:r>
              <a:rPr lang="zh-TW" altLang="en-US" b="1" dirty="0"/>
              <a:t>神經調節物 </a:t>
            </a:r>
            <a:endParaRPr lang="en-US" altLang="zh-TW" b="1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有些神經調節物可協助釋放神經傳遞</a:t>
            </a:r>
            <a:r>
              <a:rPr lang="zh-TW" altLang="en-US" dirty="0" smtClean="0"/>
              <a:t>物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延遲被再</a:t>
            </a:r>
            <a:r>
              <a:rPr lang="zh-TW" altLang="en-US" dirty="0" smtClean="0"/>
              <a:t>吸收之</a:t>
            </a:r>
            <a:r>
              <a:rPr lang="zh-TW" altLang="en-US" dirty="0"/>
              <a:t>神經傳遞物的瓦解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1389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dirty="0"/>
              <a:t>　</a:t>
            </a:r>
            <a:r>
              <a:rPr lang="zh-TW" altLang="en-US" dirty="0" smtClean="0"/>
              <a:t>易</a:t>
            </a:r>
            <a:r>
              <a:rPr lang="zh-TW" altLang="en-US" dirty="0"/>
              <a:t>成癮的藥物對</a:t>
            </a:r>
            <a:r>
              <a:rPr lang="zh-TW" altLang="en-US" dirty="0" smtClean="0"/>
              <a:t>化學突</a:t>
            </a:r>
            <a:r>
              <a:rPr lang="zh-TW" altLang="en-US" dirty="0"/>
              <a:t>觸的作用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心情、喜悅、傷痛及其他精神狀態可藉</a:t>
            </a:r>
            <a:r>
              <a:rPr lang="zh-TW" altLang="en-US" dirty="0" smtClean="0"/>
              <a:t>由偵測</a:t>
            </a:r>
            <a:r>
              <a:rPr lang="zh-TW" altLang="en-US" dirty="0"/>
              <a:t>大腦中特殊類群的神經元來</a:t>
            </a:r>
            <a:r>
              <a:rPr lang="zh-TW" altLang="en-US" dirty="0" smtClean="0"/>
              <a:t>判定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許多研究人員認為心情低落導因自缺乏</a:t>
            </a:r>
            <a:r>
              <a:rPr lang="zh-TW" altLang="en-US" dirty="0" smtClean="0"/>
              <a:t>血清素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 smtClean="0"/>
              <a:t>百</a:t>
            </a:r>
            <a:r>
              <a:rPr lang="zh-TW" altLang="en-US" b="1" dirty="0"/>
              <a:t>憂</a:t>
            </a:r>
            <a:r>
              <a:rPr lang="zh-TW" altLang="en-US" b="1" dirty="0" smtClean="0"/>
              <a:t>解</a:t>
            </a:r>
            <a:r>
              <a:rPr lang="zh-TW" altLang="en-US" dirty="0" smtClean="0"/>
              <a:t>是</a:t>
            </a:r>
            <a:r>
              <a:rPr lang="zh-TW" altLang="en-US" dirty="0"/>
              <a:t>全世界銷售最好的</a:t>
            </a:r>
            <a:r>
              <a:rPr lang="zh-TW" altLang="en-US" dirty="0" smtClean="0"/>
              <a:t>抗憂鬱</a:t>
            </a:r>
            <a:r>
              <a:rPr lang="zh-TW" altLang="en-US" dirty="0"/>
              <a:t>劑，它可抑制血清素的再吸收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778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28.1</a:t>
            </a:r>
            <a:r>
              <a:rPr lang="zh-TW" altLang="en-US" dirty="0" smtClean="0"/>
              <a:t>　神經元</a:t>
            </a:r>
            <a:r>
              <a:rPr lang="zh-TW" altLang="en-US" dirty="0"/>
              <a:t>的類型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除了關聯神經元外，</a:t>
            </a:r>
            <a:r>
              <a:rPr lang="zh-TW" altLang="en-US" dirty="0" smtClean="0"/>
              <a:t>還有其他</a:t>
            </a:r>
            <a:r>
              <a:rPr lang="zh-TW" altLang="en-US" dirty="0"/>
              <a:t>兩</a:t>
            </a:r>
            <a:r>
              <a:rPr lang="zh-TW" altLang="en-US" dirty="0" smtClean="0"/>
              <a:t>種神經元：</a:t>
            </a:r>
            <a:endParaRPr lang="en-US" altLang="zh-TW" dirty="0" smtClean="0"/>
          </a:p>
          <a:p>
            <a:pPr lvl="1"/>
            <a:r>
              <a:rPr lang="zh-TW" altLang="en-US" b="1" dirty="0"/>
              <a:t>感覺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或</a:t>
            </a:r>
            <a:r>
              <a:rPr lang="zh-TW" altLang="en-US" b="1" dirty="0"/>
              <a:t>輸入</a:t>
            </a:r>
            <a:r>
              <a:rPr lang="en-US" altLang="zh-TW" dirty="0"/>
              <a:t>) </a:t>
            </a:r>
            <a:r>
              <a:rPr lang="zh-TW" altLang="en-US" b="1" dirty="0" smtClean="0"/>
              <a:t>神經元</a:t>
            </a:r>
            <a:r>
              <a:rPr lang="zh-TW" altLang="en-US" dirty="0"/>
              <a:t>，</a:t>
            </a:r>
            <a:r>
              <a:rPr lang="zh-TW" altLang="en-US" dirty="0" smtClean="0"/>
              <a:t>攜帶</a:t>
            </a:r>
            <a:r>
              <a:rPr lang="zh-TW" altLang="en-US" dirty="0"/>
              <a:t>神經衝動從感覺受器送至 </a:t>
            </a:r>
            <a:r>
              <a:rPr lang="en-US" altLang="zh-TW" dirty="0" smtClean="0"/>
              <a:t>CNS</a:t>
            </a:r>
          </a:p>
          <a:p>
            <a:pPr lvl="1"/>
            <a:r>
              <a:rPr lang="zh-TW" altLang="en-US" b="1" dirty="0" smtClean="0"/>
              <a:t>運動</a:t>
            </a:r>
            <a:r>
              <a:rPr lang="zh-TW" altLang="en-US" dirty="0" smtClean="0"/>
              <a:t> </a:t>
            </a:r>
            <a:r>
              <a:rPr lang="en-US" altLang="zh-TW" dirty="0"/>
              <a:t>(</a:t>
            </a:r>
            <a:r>
              <a:rPr lang="zh-TW" altLang="en-US" dirty="0"/>
              <a:t>或</a:t>
            </a:r>
            <a:r>
              <a:rPr lang="zh-TW" altLang="en-US" b="1" dirty="0" smtClean="0"/>
              <a:t>輸出</a:t>
            </a:r>
            <a:r>
              <a:rPr lang="en-US" altLang="zh-TW" dirty="0"/>
              <a:t>) </a:t>
            </a:r>
            <a:r>
              <a:rPr lang="zh-TW" altLang="en-US" b="1" dirty="0" smtClean="0"/>
              <a:t>神經元</a:t>
            </a:r>
            <a:r>
              <a:rPr lang="zh-TW" altLang="en-US" dirty="0"/>
              <a:t>，</a:t>
            </a:r>
            <a:r>
              <a:rPr lang="zh-TW" altLang="en-US" dirty="0" smtClean="0"/>
              <a:t>將神經</a:t>
            </a:r>
            <a:r>
              <a:rPr lang="zh-TW" altLang="en-US" dirty="0"/>
              <a:t>衝動從 </a:t>
            </a:r>
            <a:r>
              <a:rPr lang="en-US" altLang="zh-TW" dirty="0"/>
              <a:t>CNS </a:t>
            </a:r>
            <a:r>
              <a:rPr lang="zh-TW" altLang="en-US" dirty="0"/>
              <a:t>攜出，送至動</a:t>
            </a:r>
            <a:r>
              <a:rPr lang="zh-TW" altLang="en-US" dirty="0" smtClean="0"/>
              <a:t>器 </a:t>
            </a:r>
            <a:r>
              <a:rPr lang="en-US" altLang="zh-TW" dirty="0" smtClean="0"/>
              <a:t>(</a:t>
            </a:r>
            <a:r>
              <a:rPr lang="zh-TW" altLang="en-US" dirty="0" smtClean="0"/>
              <a:t>肌肉</a:t>
            </a:r>
            <a:r>
              <a:rPr lang="zh-TW" altLang="en-US" dirty="0"/>
              <a:t>及</a:t>
            </a:r>
            <a:r>
              <a:rPr lang="zh-TW" altLang="en-US" dirty="0" smtClean="0"/>
              <a:t>腺體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運動</a:t>
            </a:r>
            <a:r>
              <a:rPr lang="zh-TW" altLang="en-US" dirty="0"/>
              <a:t>和感覺神經元共同</a:t>
            </a:r>
            <a:r>
              <a:rPr lang="zh-TW" altLang="en-US" dirty="0" smtClean="0"/>
              <a:t>構成脊椎動物的</a:t>
            </a:r>
            <a:r>
              <a:rPr lang="zh-TW" altLang="en-US" b="1" dirty="0"/>
              <a:t>周邊</a:t>
            </a:r>
            <a:r>
              <a:rPr lang="zh-TW" altLang="en-US" b="1" dirty="0" smtClean="0"/>
              <a:t>神經系統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PNS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2562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28.7</a:t>
            </a:r>
            <a:r>
              <a:rPr lang="zh-TW" altLang="en-US" sz="2800" dirty="0"/>
              <a:t>　藥物改變神經衝動通過突觸的方式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30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556792"/>
            <a:ext cx="50006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61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dirty="0"/>
              <a:t>　</a:t>
            </a:r>
            <a:r>
              <a:rPr lang="zh-TW" altLang="en-US" dirty="0" smtClean="0"/>
              <a:t>失</a:t>
            </a:r>
            <a:r>
              <a:rPr lang="zh-TW" altLang="en-US" dirty="0"/>
              <a:t>去</a:t>
            </a:r>
            <a:r>
              <a:rPr lang="zh-TW" altLang="en-US" dirty="0" smtClean="0"/>
              <a:t>敏感度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/>
              <a:t>當身體的細胞暴露在化學訊息中一段</a:t>
            </a:r>
            <a:r>
              <a:rPr lang="zh-TW" altLang="en-US" dirty="0" smtClean="0"/>
              <a:t>時間後，</a:t>
            </a:r>
            <a:r>
              <a:rPr lang="zh-TW" altLang="en-US" dirty="0"/>
              <a:t>神經細胞特別易於喪失此</a:t>
            </a:r>
            <a:r>
              <a:rPr lang="zh-TW" altLang="en-US" dirty="0" smtClean="0"/>
              <a:t>敏感度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/>
              <a:t>若突觸中的受體蛋白長時間暴露在高含量的神經</a:t>
            </a:r>
            <a:r>
              <a:rPr lang="zh-TW" altLang="en-US" dirty="0" smtClean="0"/>
              <a:t>傳遞</a:t>
            </a:r>
            <a:r>
              <a:rPr lang="zh-TW" altLang="en-US" dirty="0"/>
              <a:t>物分子中，神經細胞通常會反映此狀況而</a:t>
            </a:r>
            <a:r>
              <a:rPr lang="zh-TW" altLang="en-US" dirty="0" smtClean="0"/>
              <a:t>加入</a:t>
            </a:r>
            <a:r>
              <a:rPr lang="zh-TW" altLang="en-US" dirty="0"/>
              <a:t>較少量的受體蛋白在膜上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706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dirty="0"/>
              <a:t>　</a:t>
            </a:r>
            <a:r>
              <a:rPr lang="zh-TW" altLang="en-US" dirty="0" smtClean="0"/>
              <a:t>古柯鹼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古柯鹼</a:t>
            </a:r>
            <a:r>
              <a:rPr lang="zh-TW" altLang="en-US" dirty="0"/>
              <a:t>是一種神經傳遞物</a:t>
            </a:r>
            <a:r>
              <a:rPr lang="zh-TW" altLang="en-US" dirty="0" smtClean="0"/>
              <a:t>，能造成</a:t>
            </a:r>
            <a:r>
              <a:rPr lang="zh-TW" altLang="en-US" dirty="0"/>
              <a:t>大量神經傳遞物不正常地長時間留在突</a:t>
            </a:r>
            <a:r>
              <a:rPr lang="zh-TW" altLang="en-US" dirty="0" smtClean="0"/>
              <a:t>觸中</a:t>
            </a:r>
            <a:endParaRPr lang="en-US" altLang="zh-TW" dirty="0" smtClean="0"/>
          </a:p>
          <a:p>
            <a:pPr lvl="1"/>
            <a:r>
              <a:rPr lang="zh-TW" altLang="en-US" dirty="0"/>
              <a:t>會影響大腦內喜悅</a:t>
            </a:r>
            <a:r>
              <a:rPr lang="zh-TW" altLang="en-US" dirty="0" smtClean="0"/>
              <a:t>路徑</a:t>
            </a:r>
            <a:endParaRPr lang="en-US" altLang="zh-TW" dirty="0" smtClean="0"/>
          </a:p>
          <a:p>
            <a:pPr lvl="2"/>
            <a:r>
              <a:rPr lang="zh-TW" altLang="en-US" dirty="0"/>
              <a:t>這些細胞利用神經傳遞物多巴</a:t>
            </a:r>
            <a:r>
              <a:rPr lang="zh-TW" altLang="en-US" dirty="0" smtClean="0"/>
              <a:t>胺來</a:t>
            </a:r>
            <a:r>
              <a:rPr lang="zh-TW" altLang="en-US" dirty="0"/>
              <a:t>傳遞喜悅</a:t>
            </a:r>
            <a:r>
              <a:rPr lang="zh-TW" altLang="en-US" dirty="0" smtClean="0"/>
              <a:t>訊息</a:t>
            </a:r>
            <a:endParaRPr lang="en-US" altLang="zh-TW" dirty="0" smtClean="0"/>
          </a:p>
          <a:p>
            <a:pPr lvl="1"/>
            <a:r>
              <a:rPr lang="zh-TW" altLang="en-US" dirty="0"/>
              <a:t>利用放射線標定古柯鹼分子</a:t>
            </a:r>
            <a:r>
              <a:rPr lang="zh-TW" altLang="en-US" dirty="0" smtClean="0"/>
              <a:t>，發現</a:t>
            </a:r>
            <a:r>
              <a:rPr lang="zh-TW" altLang="en-US" dirty="0"/>
              <a:t>其會緊密連接在突觸前細胞的運輸蛋白上，最終</a:t>
            </a:r>
            <a:r>
              <a:rPr lang="zh-TW" altLang="en-US" dirty="0" smtClean="0"/>
              <a:t>就沒</a:t>
            </a:r>
            <a:r>
              <a:rPr lang="zh-TW" altLang="en-US" dirty="0"/>
              <a:t>有空的運輸蛋白可被多巴胺分子所</a:t>
            </a:r>
            <a:r>
              <a:rPr lang="zh-TW" altLang="en-US" dirty="0" smtClean="0"/>
              <a:t>利用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所以</a:t>
            </a:r>
            <a:r>
              <a:rPr lang="zh-TW" altLang="en-US" dirty="0"/>
              <a:t>多巴胺留在突觸中，不斷地開啟受體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1335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dirty="0"/>
              <a:t>　</a:t>
            </a:r>
            <a:r>
              <a:rPr lang="zh-TW" altLang="en-US" dirty="0" smtClean="0"/>
              <a:t>上癮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當邊緣神經系統神經細胞上的受體蛋白</a:t>
            </a:r>
            <a:r>
              <a:rPr lang="zh-TW" altLang="en-US" dirty="0" smtClean="0"/>
              <a:t>長時間</a:t>
            </a:r>
            <a:r>
              <a:rPr lang="zh-TW" altLang="en-US" dirty="0"/>
              <a:t>暴露在高含量的多巴胺神經傳遞物</a:t>
            </a:r>
            <a:r>
              <a:rPr lang="zh-TW" altLang="en-US" dirty="0" smtClean="0"/>
              <a:t>分子中</a:t>
            </a:r>
            <a:r>
              <a:rPr lang="zh-TW" altLang="en-US" dirty="0"/>
              <a:t>，神經細胞會藉由減少在表面的受體蛋白</a:t>
            </a:r>
            <a:r>
              <a:rPr lang="zh-TW" altLang="en-US" dirty="0" smtClean="0"/>
              <a:t>數量</a:t>
            </a:r>
            <a:r>
              <a:rPr lang="zh-TW" altLang="en-US" dirty="0"/>
              <a:t>來「降低訊息的音量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由於</a:t>
            </a:r>
            <a:r>
              <a:rPr lang="zh-TW" altLang="en-US" dirty="0"/>
              <a:t>受體稀少</a:t>
            </a:r>
            <a:r>
              <a:rPr lang="zh-TW" altLang="en-US" dirty="0" smtClean="0"/>
              <a:t>，吸食</a:t>
            </a:r>
            <a:r>
              <a:rPr lang="zh-TW" altLang="en-US" dirty="0"/>
              <a:t>者需要更多藥物以維持</a:t>
            </a:r>
            <a:r>
              <a:rPr lang="zh-TW" altLang="en-US" dirty="0" smtClean="0"/>
              <a:t>甚至</a:t>
            </a:r>
            <a:r>
              <a:rPr lang="zh-TW" altLang="en-US" dirty="0"/>
              <a:t>正常的邊緣系統之</a:t>
            </a:r>
            <a:r>
              <a:rPr lang="zh-TW" altLang="en-US" dirty="0" smtClean="0"/>
              <a:t>活動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這是</a:t>
            </a:r>
            <a:r>
              <a:rPr lang="zh-TW" altLang="en-US" b="1" dirty="0" smtClean="0"/>
              <a:t>成癮</a:t>
            </a:r>
            <a:r>
              <a:rPr lang="zh-TW" altLang="en-US" dirty="0"/>
              <a:t>，</a:t>
            </a:r>
            <a:r>
              <a:rPr lang="zh-TW" altLang="en-US" dirty="0" smtClean="0"/>
              <a:t>長期暴露</a:t>
            </a:r>
            <a:r>
              <a:rPr lang="zh-TW" altLang="en-US" dirty="0"/>
              <a:t>在藥物中所引發的神經系統之生理適應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628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關鍵生物程序：藥物成癮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34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61548" cy="415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9368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28.4</a:t>
            </a:r>
            <a:r>
              <a:rPr lang="zh-TW" altLang="en-US" dirty="0"/>
              <a:t>　尼古丁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尼古丁也是一種成癮性藥物</a:t>
            </a:r>
            <a:r>
              <a:rPr lang="zh-TW" altLang="en-US" dirty="0" smtClean="0"/>
              <a:t>，尼古丁忽略突觸前</a:t>
            </a:r>
            <a:r>
              <a:rPr lang="zh-TW" altLang="en-US" dirty="0"/>
              <a:t>細胞膜上的蛋白，而直接連上一個在突觸</a:t>
            </a:r>
            <a:r>
              <a:rPr lang="zh-TW" altLang="en-US" dirty="0" smtClean="0"/>
              <a:t>後細胞</a:t>
            </a:r>
            <a:r>
              <a:rPr lang="zh-TW" altLang="en-US" dirty="0"/>
              <a:t>上的特殊受</a:t>
            </a:r>
            <a:r>
              <a:rPr lang="zh-TW" altLang="en-US" dirty="0" smtClean="0"/>
              <a:t>體</a:t>
            </a:r>
            <a:endParaRPr lang="en-US" altLang="zh-TW" dirty="0" smtClean="0"/>
          </a:p>
          <a:p>
            <a:r>
              <a:rPr lang="zh-TW" altLang="en-US" dirty="0"/>
              <a:t>跨越</a:t>
            </a:r>
            <a:r>
              <a:rPr lang="zh-TW" altLang="en-US" dirty="0" smtClean="0"/>
              <a:t>大腦</a:t>
            </a:r>
            <a:endParaRPr lang="en-US" altLang="zh-TW" dirty="0" smtClean="0"/>
          </a:p>
          <a:p>
            <a:pPr lvl="1"/>
            <a:r>
              <a:rPr lang="zh-TW" altLang="en-US" dirty="0"/>
              <a:t>產生較少量尼古丁能連接的受體；</a:t>
            </a:r>
          </a:p>
          <a:p>
            <a:pPr lvl="1"/>
            <a:r>
              <a:rPr lang="zh-TW" altLang="en-US" dirty="0" smtClean="0"/>
              <a:t>改變</a:t>
            </a:r>
            <a:r>
              <a:rPr lang="zh-TW" altLang="en-US" dirty="0"/>
              <a:t>啟動尼古丁受體的模式 </a:t>
            </a:r>
            <a:r>
              <a:rPr lang="en-US" altLang="zh-TW" dirty="0"/>
              <a:t>(</a:t>
            </a:r>
            <a:r>
              <a:rPr lang="zh-TW" altLang="en-US" dirty="0"/>
              <a:t>亦即</a:t>
            </a:r>
            <a:r>
              <a:rPr lang="zh-TW" altLang="en-US" dirty="0" smtClean="0"/>
              <a:t>其對</a:t>
            </a:r>
            <a:r>
              <a:rPr lang="zh-TW" altLang="en-US" dirty="0"/>
              <a:t>神經傳遞物的敏感度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會</a:t>
            </a:r>
            <a:r>
              <a:rPr lang="zh-TW" altLang="en-US" dirty="0" smtClean="0"/>
              <a:t>發生成癮</a:t>
            </a:r>
            <a:r>
              <a:rPr lang="zh-TW" altLang="en-US" dirty="0"/>
              <a:t>是因為大腦藉由產生</a:t>
            </a:r>
            <a:r>
              <a:rPr lang="zh-TW" altLang="en-US" dirty="0" smtClean="0"/>
              <a:t>許多</a:t>
            </a:r>
            <a:r>
              <a:rPr lang="zh-TW" altLang="en-US" dirty="0"/>
              <a:t>改變，以</a:t>
            </a:r>
            <a:r>
              <a:rPr lang="zh-TW" altLang="en-US" dirty="0" smtClean="0"/>
              <a:t>補償所</a:t>
            </a:r>
            <a:r>
              <a:rPr lang="zh-TW" altLang="en-US" dirty="0"/>
              <a:t>誘發的變異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6147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28.5</a:t>
            </a:r>
            <a:r>
              <a:rPr lang="zh-TW" altLang="en-US" dirty="0"/>
              <a:t>　脊椎動物腦的演化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3833564" cy="2808312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zh-TW" altLang="en-US" dirty="0" smtClean="0"/>
              <a:t>大腦</a:t>
            </a:r>
            <a:r>
              <a:rPr lang="zh-TW" altLang="en-US" dirty="0"/>
              <a:t>是脊椎動物所演化出最複雜的器官</a:t>
            </a:r>
            <a:r>
              <a:rPr lang="zh-TW" altLang="en-US" dirty="0" smtClean="0"/>
              <a:t>，且</a:t>
            </a:r>
            <a:r>
              <a:rPr lang="zh-TW" altLang="en-US" dirty="0"/>
              <a:t>其能執行無數複雜的功能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36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37320"/>
            <a:ext cx="43815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85520" y="6181854"/>
            <a:ext cx="369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圖 </a:t>
            </a:r>
            <a:r>
              <a:rPr lang="en-US" altLang="zh-TW" b="1" dirty="0">
                <a:solidFill>
                  <a:srgbClr val="002060"/>
                </a:solidFill>
                <a:latin typeface="+mj-ea"/>
                <a:ea typeface="+mj-ea"/>
              </a:rPr>
              <a:t>28.8</a:t>
            </a:r>
            <a:r>
              <a:rPr lang="zh-TW" altLang="en-US" b="1" dirty="0">
                <a:solidFill>
                  <a:srgbClr val="002060"/>
                </a:solidFill>
                <a:latin typeface="+mj-ea"/>
                <a:ea typeface="+mj-ea"/>
              </a:rPr>
              <a:t>　需要練習才有好聽的叫聲</a:t>
            </a:r>
          </a:p>
        </p:txBody>
      </p:sp>
    </p:spTree>
    <p:extLst>
      <p:ext uri="{BB962C8B-B14F-4D97-AF65-F5344CB8AC3E}">
        <p14:creationId xmlns:p14="http://schemas.microsoft.com/office/powerpoint/2010/main" val="2008890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28.5</a:t>
            </a:r>
            <a:r>
              <a:rPr lang="zh-TW" altLang="en-US" dirty="0"/>
              <a:t>　</a:t>
            </a:r>
            <a:r>
              <a:rPr lang="zh-TW" altLang="en-US" dirty="0" smtClean="0"/>
              <a:t>原始</a:t>
            </a:r>
            <a:r>
              <a:rPr lang="zh-TW" altLang="en-US" dirty="0"/>
              <a:t>魚種</a:t>
            </a:r>
            <a:r>
              <a:rPr lang="zh-TW" altLang="en-US" dirty="0" smtClean="0"/>
              <a:t>的大腦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6388" y="1412776"/>
            <a:ext cx="8534400" cy="1224136"/>
          </a:xfrm>
        </p:spPr>
        <p:txBody>
          <a:bodyPr/>
          <a:lstStyle/>
          <a:p>
            <a:r>
              <a:rPr lang="zh-TW" altLang="en-US" dirty="0"/>
              <a:t>在原始</a:t>
            </a:r>
            <a:r>
              <a:rPr lang="zh-TW" altLang="en-US" dirty="0" smtClean="0"/>
              <a:t>魚</a:t>
            </a:r>
            <a:r>
              <a:rPr lang="zh-TW" altLang="en-US" dirty="0"/>
              <a:t>種的的腦殼</a:t>
            </a:r>
            <a:r>
              <a:rPr lang="zh-TW" altLang="en-US" dirty="0" smtClean="0"/>
              <a:t>內部顯示</a:t>
            </a:r>
            <a:r>
              <a:rPr lang="zh-TW" altLang="en-US" dirty="0"/>
              <a:t>許多有關脊椎動物腦的早期演化階段之</a:t>
            </a:r>
            <a:r>
              <a:rPr lang="zh-TW" altLang="en-US" dirty="0" smtClean="0"/>
              <a:t>資訊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37</a:t>
            </a:fld>
            <a:endParaRPr lang="en-US" altLang="zh-TW"/>
          </a:p>
        </p:txBody>
      </p:sp>
      <p:grpSp>
        <p:nvGrpSpPr>
          <p:cNvPr id="7" name="群組 6"/>
          <p:cNvGrpSpPr/>
          <p:nvPr/>
        </p:nvGrpSpPr>
        <p:grpSpPr>
          <a:xfrm>
            <a:off x="1979712" y="2636912"/>
            <a:ext cx="4924425" cy="3549605"/>
            <a:chOff x="1979712" y="2636912"/>
            <a:chExt cx="4924425" cy="354960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636912"/>
              <a:ext cx="4924425" cy="304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3169781" y="5817185"/>
              <a:ext cx="2544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b="1" dirty="0">
                  <a:solidFill>
                    <a:srgbClr val="002060"/>
                  </a:solidFill>
                  <a:latin typeface="+mj-ea"/>
                  <a:ea typeface="+mj-ea"/>
                </a:rPr>
                <a:t>圖 </a:t>
              </a:r>
              <a:r>
                <a:rPr lang="en-US" altLang="zh-TW" b="1" dirty="0">
                  <a:solidFill>
                    <a:srgbClr val="002060"/>
                  </a:solidFill>
                  <a:latin typeface="+mj-ea"/>
                  <a:ea typeface="+mj-ea"/>
                </a:rPr>
                <a:t>28.9</a:t>
              </a:r>
              <a:r>
                <a:rPr lang="zh-TW" altLang="en-US" b="1" dirty="0">
                  <a:solidFill>
                    <a:srgbClr val="002060"/>
                  </a:solidFill>
                  <a:latin typeface="+mj-ea"/>
                  <a:ea typeface="+mj-ea"/>
                </a:rPr>
                <a:t>　原始魚種的腦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14491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28.5</a:t>
            </a:r>
            <a:r>
              <a:rPr lang="zh-TW" altLang="en-US" dirty="0"/>
              <a:t>　</a:t>
            </a:r>
            <a:r>
              <a:rPr lang="zh-TW" altLang="en-US" dirty="0" smtClean="0"/>
              <a:t>三</a:t>
            </a:r>
            <a:r>
              <a:rPr lang="zh-TW" altLang="en-US" dirty="0"/>
              <a:t>個基本部位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被區分為三個區域，其在所有脊椎動物所占比例</a:t>
            </a:r>
            <a:r>
              <a:rPr lang="zh-TW" altLang="en-US" dirty="0" smtClean="0"/>
              <a:t>不同：</a:t>
            </a:r>
            <a:endParaRPr lang="en-US" altLang="zh-TW" dirty="0" smtClean="0"/>
          </a:p>
          <a:p>
            <a:pPr lvl="1"/>
            <a:r>
              <a:rPr lang="en-US" altLang="zh-TW" dirty="0"/>
              <a:t>(1) </a:t>
            </a:r>
            <a:r>
              <a:rPr lang="zh-TW" altLang="en-US" dirty="0" smtClean="0"/>
              <a:t>後腦或</a:t>
            </a:r>
            <a:r>
              <a:rPr lang="zh-TW" altLang="en-US" dirty="0"/>
              <a:t>稱為菱腦 </a:t>
            </a:r>
            <a:endParaRPr lang="en-US" altLang="zh-TW" dirty="0" smtClean="0"/>
          </a:p>
          <a:p>
            <a:pPr lvl="2"/>
            <a:r>
              <a:rPr lang="zh-TW" altLang="en-US" dirty="0"/>
              <a:t>在魚類是最大的部位</a:t>
            </a:r>
          </a:p>
          <a:p>
            <a:pPr lvl="1"/>
            <a:r>
              <a:rPr lang="en-US" altLang="zh-TW" dirty="0"/>
              <a:t>(2) </a:t>
            </a:r>
            <a:r>
              <a:rPr lang="zh-TW" altLang="en-US" dirty="0"/>
              <a:t>中腦 </a:t>
            </a:r>
            <a:endParaRPr lang="en-US" altLang="zh-TW" dirty="0" smtClean="0"/>
          </a:p>
          <a:p>
            <a:pPr lvl="2"/>
            <a:r>
              <a:rPr lang="zh-TW" altLang="en-US" dirty="0"/>
              <a:t>在魚類</a:t>
            </a:r>
            <a:r>
              <a:rPr lang="zh-TW" altLang="en-US" dirty="0" smtClean="0"/>
              <a:t>主要負責</a:t>
            </a:r>
            <a:r>
              <a:rPr lang="zh-TW" altLang="en-US" dirty="0"/>
              <a:t>處理視覺資訊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(</a:t>
            </a:r>
            <a:r>
              <a:rPr lang="en-US" altLang="zh-TW" dirty="0"/>
              <a:t>3) </a:t>
            </a:r>
            <a:r>
              <a:rPr lang="zh-TW" altLang="en-US" dirty="0" smtClean="0"/>
              <a:t>前腦 </a:t>
            </a:r>
            <a:endParaRPr lang="en-US" altLang="zh-TW" dirty="0" smtClean="0"/>
          </a:p>
          <a:p>
            <a:pPr lvl="2"/>
            <a:r>
              <a:rPr lang="zh-TW" altLang="en-US" dirty="0"/>
              <a:t>負責處理嗅覺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 lvl="2"/>
            <a:r>
              <a:rPr lang="zh-TW" altLang="en-US" dirty="0"/>
              <a:t>在陸生脊椎動物中，相較於在魚類中，前腦在</a:t>
            </a:r>
            <a:r>
              <a:rPr lang="zh-TW" altLang="en-US" dirty="0" smtClean="0"/>
              <a:t>神經</a:t>
            </a:r>
            <a:r>
              <a:rPr lang="zh-TW" altLang="en-US" dirty="0"/>
              <a:t>處理上扮演更重要的角色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65845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28.10</a:t>
            </a:r>
            <a:r>
              <a:rPr lang="zh-TW" altLang="en-US" sz="2800" dirty="0"/>
              <a:t>　脊椎動物腦的演化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39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53876"/>
            <a:ext cx="8428806" cy="5239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8799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07942" y="332656"/>
            <a:ext cx="3612529" cy="2880320"/>
          </a:xfrm>
        </p:spPr>
        <p:txBody>
          <a:bodyPr/>
          <a:lstStyle/>
          <a:p>
            <a:r>
              <a:rPr lang="zh-TW" altLang="en-US" sz="2800" dirty="0" smtClean="0"/>
              <a:t>圖 </a:t>
            </a:r>
            <a:r>
              <a:rPr lang="en-US" altLang="zh-TW" sz="2800" dirty="0" smtClean="0"/>
              <a:t>28.1</a:t>
            </a:r>
            <a:r>
              <a:rPr lang="zh-TW" altLang="en-US" sz="2800" dirty="0" smtClean="0"/>
              <a:t> 三種神經元</a:t>
            </a:r>
            <a:endParaRPr lang="zh-TW" altLang="en-US" sz="2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73"/>
            <a:ext cx="45243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7245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28.5</a:t>
            </a:r>
            <a:r>
              <a:rPr lang="zh-TW" altLang="en-US" dirty="0"/>
              <a:t>　魚類、兩棲類及爬蟲類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/>
              <a:t>在鯊魚及其他魚類，後腦占優勢，而腦的其他部分主要負責處理感覺</a:t>
            </a:r>
            <a:r>
              <a:rPr lang="zh-TW" altLang="en-US" dirty="0" smtClean="0"/>
              <a:t>資訊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在</a:t>
            </a:r>
            <a:r>
              <a:rPr lang="zh-TW" altLang="en-US" dirty="0"/>
              <a:t>兩棲及爬蟲類，前腦更加變大</a:t>
            </a:r>
            <a:r>
              <a:rPr lang="zh-TW" altLang="en-US" dirty="0" smtClean="0"/>
              <a:t>，其</a:t>
            </a:r>
            <a:r>
              <a:rPr lang="zh-TW" altLang="en-US" dirty="0"/>
              <a:t>包含較大的大腦負責關聯活動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793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28.5</a:t>
            </a:r>
            <a:r>
              <a:rPr lang="zh-TW" altLang="en-US" dirty="0"/>
              <a:t>　</a:t>
            </a:r>
            <a:r>
              <a:rPr lang="zh-TW" altLang="en-US" dirty="0" smtClean="0"/>
              <a:t>鳥類和</a:t>
            </a:r>
            <a:r>
              <a:rPr lang="zh-TW" altLang="en-US" dirty="0"/>
              <a:t>哺乳類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zh-TW" altLang="en-US" dirty="0"/>
              <a:t>在鳥類，其演化自爬蟲類，大腦變得更占</a:t>
            </a:r>
            <a:r>
              <a:rPr lang="zh-TW" altLang="en-US" dirty="0" smtClean="0"/>
              <a:t>優勢</a:t>
            </a:r>
            <a:endParaRPr lang="en-US" altLang="zh-TW" dirty="0" smtClean="0"/>
          </a:p>
          <a:p>
            <a:pPr>
              <a:spcBef>
                <a:spcPts val="1800"/>
              </a:spcBef>
            </a:pPr>
            <a:r>
              <a:rPr lang="zh-TW" altLang="en-US" dirty="0" smtClean="0"/>
              <a:t>在</a:t>
            </a:r>
            <a:r>
              <a:rPr lang="zh-TW" altLang="en-US" dirty="0"/>
              <a:t>哺乳類，大腦包住視蓋</a:t>
            </a:r>
            <a:r>
              <a:rPr lang="zh-TW" altLang="en-US" dirty="0" smtClean="0"/>
              <a:t>，且</a:t>
            </a:r>
            <a:r>
              <a:rPr lang="zh-TW" altLang="en-US" dirty="0"/>
              <a:t>是腦的最大</a:t>
            </a:r>
            <a:r>
              <a:rPr lang="zh-TW" altLang="en-US" dirty="0" smtClean="0"/>
              <a:t>部位</a:t>
            </a:r>
            <a:endParaRPr lang="en-US" altLang="zh-TW" dirty="0" smtClean="0"/>
          </a:p>
          <a:p>
            <a:pPr lvl="1">
              <a:spcBef>
                <a:spcPts val="1800"/>
              </a:spcBef>
            </a:pPr>
            <a:r>
              <a:rPr lang="zh-TW" altLang="en-US" dirty="0" smtClean="0"/>
              <a:t>大腦</a:t>
            </a:r>
            <a:r>
              <a:rPr lang="zh-TW" altLang="en-US" dirty="0"/>
              <a:t>的占優勢在人類達到最大，其幾乎包住腦的其他部位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905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腦的運作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大腦是</a:t>
            </a:r>
            <a:r>
              <a:rPr lang="zh-TW" altLang="en-US" dirty="0"/>
              <a:t>哺乳類的相關、聯想及學習</a:t>
            </a:r>
            <a:r>
              <a:rPr lang="zh-TW" altLang="en-US" dirty="0" smtClean="0"/>
              <a:t>中心</a:t>
            </a:r>
            <a:r>
              <a:rPr lang="zh-TW" altLang="en-US" dirty="0"/>
              <a:t>，</a:t>
            </a:r>
            <a:r>
              <a:rPr lang="zh-TW" altLang="en-US" dirty="0" smtClean="0"/>
              <a:t>約</a:t>
            </a:r>
            <a:r>
              <a:rPr lang="zh-TW" altLang="en-US" dirty="0"/>
              <a:t>有 </a:t>
            </a:r>
            <a:r>
              <a:rPr lang="en-US" altLang="zh-TW" dirty="0"/>
              <a:t>85</a:t>
            </a:r>
            <a:r>
              <a:rPr lang="en-US" altLang="zh-TW" dirty="0" smtClean="0"/>
              <a:t>%</a:t>
            </a:r>
            <a:r>
              <a:rPr lang="zh-TW" altLang="en-US" dirty="0" smtClean="0"/>
              <a:t>的</a:t>
            </a:r>
            <a:r>
              <a:rPr lang="zh-TW" altLang="en-US" dirty="0"/>
              <a:t>重量是由大腦</a:t>
            </a:r>
            <a:r>
              <a:rPr lang="zh-TW" altLang="en-US" dirty="0" smtClean="0"/>
              <a:t>組成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大腦分隔</a:t>
            </a:r>
            <a:r>
              <a:rPr lang="zh-TW" altLang="en-US" dirty="0"/>
              <a:t>成左右兩半，稱為大腦</a:t>
            </a:r>
            <a:r>
              <a:rPr lang="zh-TW" altLang="en-US" dirty="0" smtClean="0"/>
              <a:t>半球</a:t>
            </a:r>
            <a:endParaRPr lang="en-US" altLang="zh-TW" dirty="0"/>
          </a:p>
          <a:p>
            <a:pPr lvl="1"/>
            <a:r>
              <a:rPr lang="zh-TW" altLang="en-US" dirty="0"/>
              <a:t>大部分的大腦</a:t>
            </a:r>
            <a:r>
              <a:rPr lang="zh-TW" altLang="en-US" dirty="0" smtClean="0"/>
              <a:t>神經</a:t>
            </a:r>
            <a:r>
              <a:rPr lang="zh-TW" altLang="en-US" dirty="0"/>
              <a:t>活動發生在薄且呈灰色的外層，其僅數毫米厚，稱為</a:t>
            </a:r>
            <a:r>
              <a:rPr lang="zh-TW" altLang="en-US" b="1" dirty="0"/>
              <a:t>大腦皮質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8958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28.11</a:t>
            </a:r>
            <a:r>
              <a:rPr lang="zh-TW" altLang="en-US" sz="2800" dirty="0"/>
              <a:t>　人類大腦的剖面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49815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974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大腦</a:t>
            </a:r>
            <a:r>
              <a:rPr lang="zh-TW" altLang="en-US" dirty="0"/>
              <a:t>皮質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大腦皮質呈現灰色是因為其密集的</a:t>
            </a:r>
            <a:r>
              <a:rPr lang="zh-TW" altLang="en-US" dirty="0" smtClean="0"/>
              <a:t>神經細胞本體</a:t>
            </a:r>
            <a:endParaRPr lang="en-US" altLang="zh-TW" dirty="0" smtClean="0"/>
          </a:p>
          <a:p>
            <a:pPr lvl="1"/>
            <a:r>
              <a:rPr lang="zh-TW" altLang="en-US" dirty="0"/>
              <a:t>大腦</a:t>
            </a:r>
            <a:r>
              <a:rPr lang="zh-TW" altLang="en-US" dirty="0" smtClean="0"/>
              <a:t>皮質</a:t>
            </a:r>
            <a:r>
              <a:rPr lang="zh-TW" altLang="en-US" dirty="0"/>
              <a:t>的皺褶增加其表面積 </a:t>
            </a:r>
            <a:r>
              <a:rPr lang="en-US" altLang="zh-TW" dirty="0"/>
              <a:t>(</a:t>
            </a:r>
            <a:r>
              <a:rPr lang="zh-TW" altLang="en-US" dirty="0"/>
              <a:t>及細胞本體數量</a:t>
            </a:r>
            <a:r>
              <a:rPr lang="en-US" altLang="zh-TW" dirty="0"/>
              <a:t>) </a:t>
            </a:r>
            <a:r>
              <a:rPr lang="zh-TW" altLang="en-US" dirty="0" smtClean="0"/>
              <a:t>高達 </a:t>
            </a:r>
            <a:r>
              <a:rPr lang="en-US" altLang="zh-TW" dirty="0" smtClean="0"/>
              <a:t>3</a:t>
            </a:r>
            <a:r>
              <a:rPr lang="zh-TW" altLang="en-US" dirty="0" smtClean="0"/>
              <a:t> 倍</a:t>
            </a:r>
            <a:endParaRPr lang="en-US" altLang="zh-TW" dirty="0" smtClean="0"/>
          </a:p>
          <a:p>
            <a:r>
              <a:rPr lang="zh-TW" altLang="en-US" dirty="0"/>
              <a:t>大腦皮質的特殊區域與身體的不同部位及功能</a:t>
            </a:r>
            <a:r>
              <a:rPr lang="zh-TW" altLang="en-US" dirty="0" smtClean="0"/>
              <a:t>有關</a:t>
            </a:r>
            <a:endParaRPr lang="en-US" altLang="zh-TW" dirty="0" smtClean="0"/>
          </a:p>
          <a:p>
            <a:r>
              <a:rPr lang="zh-TW" altLang="en-US" dirty="0"/>
              <a:t>在皮質下層是實心的白色區域，</a:t>
            </a:r>
            <a:r>
              <a:rPr lang="zh-TW" altLang="en-US" dirty="0" smtClean="0"/>
              <a:t>充滿具</a:t>
            </a:r>
            <a:r>
              <a:rPr lang="zh-TW" altLang="en-US" dirty="0"/>
              <a:t>髓鞘的神經纖維，其負責在皮質及腦的</a:t>
            </a:r>
            <a:r>
              <a:rPr lang="zh-TW" altLang="en-US" dirty="0" smtClean="0"/>
              <a:t>其他部位</a:t>
            </a:r>
            <a:r>
              <a:rPr lang="zh-TW" altLang="en-US" dirty="0"/>
              <a:t>之間傳達訊息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85745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28.12</a:t>
            </a:r>
            <a:r>
              <a:rPr lang="zh-TW" altLang="en-US" sz="2800" dirty="0"/>
              <a:t>　人類大腦的主要功能區域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45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200800" cy="542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310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神經</a:t>
            </a:r>
            <a:r>
              <a:rPr lang="zh-TW" altLang="en-US" dirty="0"/>
              <a:t>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左、右大腦半球藉由成束的神經元連結</a:t>
            </a:r>
            <a:r>
              <a:rPr lang="zh-TW" altLang="en-US" dirty="0" smtClean="0"/>
              <a:t>，稱為</a:t>
            </a:r>
            <a:r>
              <a:rPr lang="zh-TW" altLang="en-US" b="1" dirty="0"/>
              <a:t>神經</a:t>
            </a:r>
            <a:r>
              <a:rPr lang="zh-TW" altLang="en-US" b="1" dirty="0" smtClean="0"/>
              <a:t>束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這些神經束如同訊息</a:t>
            </a:r>
            <a:r>
              <a:rPr lang="zh-TW" altLang="en-US" dirty="0" smtClean="0"/>
              <a:t>快速</a:t>
            </a:r>
            <a:r>
              <a:rPr lang="zh-TW" altLang="en-US" dirty="0"/>
              <a:t>道路，將腦的個別半球之運作情況通知</a:t>
            </a:r>
            <a:r>
              <a:rPr lang="zh-TW" altLang="en-US" dirty="0" smtClean="0"/>
              <a:t>另一半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由於</a:t>
            </a:r>
            <a:r>
              <a:rPr lang="zh-TW" altLang="en-US" dirty="0"/>
              <a:t>這些神經束在腦的胼胝</a:t>
            </a:r>
            <a:r>
              <a:rPr lang="zh-TW" altLang="en-US" dirty="0" smtClean="0"/>
              <a:t>體交叉</a:t>
            </a:r>
            <a:r>
              <a:rPr lang="zh-TW" altLang="en-US" dirty="0"/>
              <a:t>跨越，</a:t>
            </a:r>
            <a:r>
              <a:rPr lang="zh-TW" altLang="en-US" dirty="0" smtClean="0"/>
              <a:t>每個</a:t>
            </a:r>
            <a:r>
              <a:rPr lang="zh-TW" altLang="en-US" dirty="0"/>
              <a:t>腦半球控制身體相對一側的肌肉及腺體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00248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視</a:t>
            </a:r>
            <a:r>
              <a:rPr lang="zh-TW" altLang="en-US" dirty="0"/>
              <a:t>丘及下視丘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在大腦的</a:t>
            </a:r>
            <a:r>
              <a:rPr lang="zh-TW" altLang="en-US" dirty="0" smtClean="0"/>
              <a:t>下方為視</a:t>
            </a:r>
            <a:r>
              <a:rPr lang="zh-TW" altLang="en-US" dirty="0"/>
              <a:t>丘及下視</a:t>
            </a:r>
            <a:r>
              <a:rPr lang="zh-TW" altLang="en-US" dirty="0" smtClean="0"/>
              <a:t>丘</a:t>
            </a:r>
            <a:endParaRPr lang="en-US" altLang="zh-TW" dirty="0" smtClean="0"/>
          </a:p>
          <a:p>
            <a:pPr lvl="1"/>
            <a:r>
              <a:rPr lang="zh-TW" altLang="en-US" b="1" dirty="0"/>
              <a:t>視丘</a:t>
            </a:r>
            <a:r>
              <a:rPr lang="zh-TW" altLang="en-US" dirty="0"/>
              <a:t>是腦內感覺處理的主要</a:t>
            </a:r>
            <a:r>
              <a:rPr lang="zh-TW" altLang="en-US" dirty="0" smtClean="0"/>
              <a:t>位置</a:t>
            </a:r>
            <a:endParaRPr lang="en-US" altLang="zh-TW" dirty="0" smtClean="0"/>
          </a:p>
          <a:p>
            <a:pPr lvl="2"/>
            <a:r>
              <a:rPr lang="zh-TW" altLang="en-US" dirty="0"/>
              <a:t>聽覺、視覺及其他來自感覺受器的訊息</a:t>
            </a:r>
            <a:r>
              <a:rPr lang="zh-TW" altLang="en-US" dirty="0" smtClean="0"/>
              <a:t>會進入</a:t>
            </a:r>
            <a:r>
              <a:rPr lang="zh-TW" altLang="en-US" dirty="0"/>
              <a:t>視</a:t>
            </a:r>
            <a:r>
              <a:rPr lang="zh-TW" altLang="en-US" dirty="0" smtClean="0"/>
              <a:t>丘</a:t>
            </a:r>
            <a:endParaRPr lang="en-US" altLang="zh-TW" dirty="0" smtClean="0"/>
          </a:p>
          <a:p>
            <a:pPr lvl="1"/>
            <a:r>
              <a:rPr lang="zh-TW" altLang="en-US" b="1" dirty="0"/>
              <a:t>下視丘</a:t>
            </a:r>
            <a:r>
              <a:rPr lang="zh-TW" altLang="en-US" dirty="0"/>
              <a:t>整合所有身體內部的</a:t>
            </a:r>
            <a:r>
              <a:rPr lang="zh-TW" altLang="en-US" dirty="0" smtClean="0"/>
              <a:t>活動</a:t>
            </a:r>
            <a:endParaRPr lang="en-US" altLang="zh-TW" dirty="0" smtClean="0"/>
          </a:p>
          <a:p>
            <a:pPr lvl="2"/>
            <a:r>
              <a:rPr lang="zh-TW" altLang="en-US" dirty="0"/>
              <a:t>它</a:t>
            </a:r>
            <a:r>
              <a:rPr lang="zh-TW" altLang="en-US" dirty="0" smtClean="0"/>
              <a:t>控制腦</a:t>
            </a:r>
            <a:r>
              <a:rPr lang="zh-TW" altLang="en-US" dirty="0"/>
              <a:t>幹內的所有中心，進而調控體溫、血壓</a:t>
            </a:r>
            <a:r>
              <a:rPr lang="zh-TW" altLang="en-US" dirty="0" smtClean="0"/>
              <a:t>、呼吸</a:t>
            </a:r>
            <a:r>
              <a:rPr lang="zh-TW" altLang="en-US" dirty="0"/>
              <a:t>以及</a:t>
            </a:r>
            <a:r>
              <a:rPr lang="zh-TW" altLang="en-US" dirty="0" smtClean="0"/>
              <a:t>心跳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它</a:t>
            </a:r>
            <a:r>
              <a:rPr lang="zh-TW" altLang="en-US" dirty="0"/>
              <a:t>也指揮腦中主要產生</a:t>
            </a:r>
            <a:r>
              <a:rPr lang="zh-TW" altLang="en-US" dirty="0" smtClean="0"/>
              <a:t>激素的</a:t>
            </a:r>
            <a:r>
              <a:rPr lang="zh-TW" altLang="en-US" dirty="0"/>
              <a:t>腺體腦垂體的分泌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36510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邊緣</a:t>
            </a:r>
            <a:r>
              <a:rPr lang="zh-TW" altLang="en-US" dirty="0"/>
              <a:t>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下視丘藉由密集的</a:t>
            </a:r>
            <a:r>
              <a:rPr lang="zh-TW" altLang="en-US" dirty="0" smtClean="0"/>
              <a:t>神經元</a:t>
            </a:r>
            <a:r>
              <a:rPr lang="zh-TW" altLang="en-US" dirty="0"/>
              <a:t>網絡連結至大腦皮質的部分</a:t>
            </a:r>
            <a:r>
              <a:rPr lang="zh-TW" altLang="en-US" dirty="0" smtClean="0"/>
              <a:t>區域</a:t>
            </a:r>
            <a:endParaRPr lang="en-US" altLang="zh-TW" dirty="0" smtClean="0"/>
          </a:p>
          <a:p>
            <a:pPr lvl="1"/>
            <a:r>
              <a:rPr lang="zh-TW" altLang="en-US" dirty="0"/>
              <a:t>此</a:t>
            </a:r>
            <a:r>
              <a:rPr lang="zh-TW" altLang="en-US" dirty="0" smtClean="0"/>
              <a:t>網絡</a:t>
            </a:r>
            <a:r>
              <a:rPr lang="zh-TW" altLang="en-US" dirty="0"/>
              <a:t>與下視丘的某些部位以及腦內稱為</a:t>
            </a:r>
            <a:r>
              <a:rPr lang="zh-TW" altLang="en-US" b="1" dirty="0"/>
              <a:t>海馬</a:t>
            </a:r>
            <a:r>
              <a:rPr lang="zh-TW" altLang="en-US" b="1" dirty="0" smtClean="0"/>
              <a:t>迴</a:t>
            </a:r>
            <a:r>
              <a:rPr lang="zh-TW" altLang="en-US" dirty="0" smtClean="0"/>
              <a:t>和</a:t>
            </a:r>
            <a:r>
              <a:rPr lang="zh-TW" altLang="en-US" b="1" dirty="0" smtClean="0"/>
              <a:t>杏仁</a:t>
            </a:r>
            <a:r>
              <a:rPr lang="zh-TW" altLang="en-US" dirty="0" smtClean="0"/>
              <a:t>的</a:t>
            </a:r>
            <a:r>
              <a:rPr lang="zh-TW" altLang="en-US" dirty="0"/>
              <a:t>區域</a:t>
            </a:r>
            <a:r>
              <a:rPr lang="zh-TW" altLang="en-US" dirty="0" smtClean="0"/>
              <a:t>共同</a:t>
            </a:r>
            <a:r>
              <a:rPr lang="zh-TW" altLang="en-US" dirty="0"/>
              <a:t>組成邊緣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/>
              <a:t>邊緣</a:t>
            </a:r>
            <a:r>
              <a:rPr lang="zh-TW" altLang="en-US" dirty="0" smtClean="0"/>
              <a:t>系統的</a:t>
            </a:r>
            <a:r>
              <a:rPr lang="zh-TW" altLang="en-US" dirty="0"/>
              <a:t>運作與脊椎動物的許多最深層的驅動器及情緒有關，</a:t>
            </a:r>
            <a:r>
              <a:rPr lang="zh-TW" altLang="en-US" dirty="0" smtClean="0"/>
              <a:t>包括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痛苦</a:t>
            </a:r>
            <a:r>
              <a:rPr lang="zh-TW" altLang="en-US" dirty="0"/>
              <a:t>、憤怒、性愛、飢餓、</a:t>
            </a:r>
            <a:r>
              <a:rPr lang="zh-TW" altLang="en-US" dirty="0" smtClean="0"/>
              <a:t>口渴及喜悅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701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28.13</a:t>
            </a:r>
            <a:r>
              <a:rPr lang="zh-TW" altLang="en-US" sz="2800" dirty="0"/>
              <a:t>　邊緣系統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49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52563"/>
            <a:ext cx="5706963" cy="478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63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28.2</a:t>
            </a:r>
            <a:r>
              <a:rPr lang="zh-TW" altLang="en-US" sz="2800" dirty="0"/>
              <a:t>　脊椎動物神經系統的組成架構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49" y="1340768"/>
            <a:ext cx="5544616" cy="491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554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小腦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/>
              <a:t>從腦的基部延伸出的構造是</a:t>
            </a:r>
            <a:r>
              <a:rPr lang="zh-TW" altLang="en-US" b="1" dirty="0" smtClean="0"/>
              <a:t>小腦</a:t>
            </a:r>
            <a:endParaRPr lang="en-US" altLang="zh-TW" b="1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控制平衡、姿勢以及</a:t>
            </a:r>
            <a:r>
              <a:rPr lang="zh-TW" altLang="en-US" dirty="0" smtClean="0"/>
              <a:t>肌肉協調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在鳥類甚至發育得更好。鳥類可表現出比人類更</a:t>
            </a:r>
            <a:r>
              <a:rPr lang="zh-TW" altLang="en-US" dirty="0" smtClean="0"/>
              <a:t>複雜</a:t>
            </a:r>
            <a:r>
              <a:rPr lang="zh-TW" altLang="en-US" dirty="0"/>
              <a:t>的平衡及協調性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22635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腦</a:t>
            </a:r>
            <a:r>
              <a:rPr lang="zh-TW" altLang="en-US" dirty="0"/>
              <a:t>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/>
              <a:t>腦</a:t>
            </a:r>
            <a:r>
              <a:rPr lang="zh-TW" altLang="en-US" b="1" dirty="0" smtClean="0"/>
              <a:t>幹</a:t>
            </a:r>
            <a:r>
              <a:rPr lang="zh-TW" altLang="en-US" dirty="0" smtClean="0"/>
              <a:t>將</a:t>
            </a:r>
            <a:r>
              <a:rPr lang="zh-TW" altLang="en-US" dirty="0"/>
              <a:t>腦的其他部位連接至</a:t>
            </a:r>
            <a:r>
              <a:rPr lang="zh-TW" altLang="en-US" dirty="0"/>
              <a:t>脊髓，包括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中腦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橋腦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延髓</a:t>
            </a:r>
            <a:endParaRPr lang="en-US" altLang="zh-TW" b="1" dirty="0" smtClean="0"/>
          </a:p>
          <a:p>
            <a:r>
              <a:rPr lang="zh-TW" altLang="en-US" dirty="0"/>
              <a:t>腦幹</a:t>
            </a:r>
            <a:r>
              <a:rPr lang="zh-TW" altLang="en-US" dirty="0" smtClean="0"/>
              <a:t>含有</a:t>
            </a:r>
            <a:r>
              <a:rPr lang="zh-TW" altLang="en-US" dirty="0"/>
              <a:t>控制呼吸、</a:t>
            </a:r>
            <a:r>
              <a:rPr lang="zh-TW" altLang="en-US" dirty="0" smtClean="0"/>
              <a:t>吞嚥</a:t>
            </a:r>
            <a:r>
              <a:rPr lang="zh-TW" altLang="en-US" dirty="0"/>
              <a:t>、</a:t>
            </a:r>
            <a:r>
              <a:rPr lang="zh-TW" altLang="en-US" dirty="0" smtClean="0"/>
              <a:t>消化、心跳</a:t>
            </a:r>
            <a:r>
              <a:rPr lang="zh-TW" altLang="en-US" dirty="0"/>
              <a:t>及</a:t>
            </a:r>
            <a:r>
              <a:rPr lang="zh-TW" altLang="en-US" dirty="0" smtClean="0"/>
              <a:t>血管口徑大小等神經元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065660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網狀</a:t>
            </a:r>
            <a:r>
              <a:rPr lang="zh-TW" altLang="en-US" dirty="0"/>
              <a:t>結構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腦</a:t>
            </a:r>
            <a:r>
              <a:rPr lang="zh-TW" altLang="en-US" dirty="0" smtClean="0"/>
              <a:t>幹經由</a:t>
            </a:r>
            <a:r>
              <a:rPr lang="zh-TW" altLang="en-US" dirty="0"/>
              <a:t>一個稱為</a:t>
            </a:r>
            <a:r>
              <a:rPr lang="zh-TW" altLang="en-US" b="1" dirty="0"/>
              <a:t>網狀</a:t>
            </a:r>
            <a:r>
              <a:rPr lang="zh-TW" altLang="en-US" b="1" dirty="0" smtClean="0"/>
              <a:t>結構</a:t>
            </a:r>
            <a:r>
              <a:rPr lang="zh-TW" altLang="en-US" dirty="0" smtClean="0"/>
              <a:t>的神經</a:t>
            </a:r>
            <a:r>
              <a:rPr lang="zh-TW" altLang="en-US" dirty="0"/>
              <a:t>網絡連接至腦的其他</a:t>
            </a:r>
            <a:r>
              <a:rPr lang="zh-TW" altLang="en-US" dirty="0" smtClean="0"/>
              <a:t>部位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廣布的</a:t>
            </a:r>
            <a:r>
              <a:rPr lang="zh-TW" altLang="en-US" dirty="0" smtClean="0"/>
              <a:t>連接使得</a:t>
            </a:r>
            <a:r>
              <a:rPr lang="zh-TW" altLang="en-US" dirty="0"/>
              <a:t>這些神經在意識、感知及睡眠上不可</a:t>
            </a:r>
            <a:r>
              <a:rPr lang="zh-TW" altLang="en-US" dirty="0" smtClean="0"/>
              <a:t>或缺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網狀結構會過濾感覺輸入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09220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28.6</a:t>
            </a:r>
            <a:r>
              <a:rPr lang="zh-TW" altLang="en-US" dirty="0"/>
              <a:t>　</a:t>
            </a:r>
            <a:r>
              <a:rPr lang="zh-TW" altLang="en-US" dirty="0" smtClean="0"/>
              <a:t>兩</a:t>
            </a:r>
            <a:r>
              <a:rPr lang="zh-TW" altLang="en-US" dirty="0"/>
              <a:t>個半球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大腦的兩個半球負責不同的</a:t>
            </a:r>
            <a:r>
              <a:rPr lang="zh-TW" altLang="en-US" dirty="0" smtClean="0"/>
              <a:t>活動</a:t>
            </a:r>
            <a:endParaRPr lang="en-US" altLang="zh-TW" dirty="0" smtClean="0"/>
          </a:p>
          <a:p>
            <a:pPr lvl="1"/>
            <a:r>
              <a:rPr lang="zh-TW" altLang="en-US" dirty="0"/>
              <a:t>大腦左半球是語言</a:t>
            </a:r>
            <a:r>
              <a:rPr lang="zh-TW" altLang="en-US" dirty="0" smtClean="0"/>
              <a:t>的優勢半球</a:t>
            </a:r>
            <a:endParaRPr lang="en-US" altLang="zh-TW" dirty="0" smtClean="0"/>
          </a:p>
          <a:p>
            <a:pPr lvl="1"/>
            <a:r>
              <a:rPr lang="zh-TW" altLang="en-US" dirty="0"/>
              <a:t>不同語言活動確定在腦的不同部位</a:t>
            </a:r>
            <a:r>
              <a:rPr lang="zh-TW" altLang="en-US" dirty="0" smtClean="0"/>
              <a:t>進行</a:t>
            </a:r>
            <a:endParaRPr lang="en-US" altLang="zh-TW" dirty="0" smtClean="0"/>
          </a:p>
          <a:p>
            <a:pPr lvl="1"/>
            <a:r>
              <a:rPr lang="zh-TW" altLang="en-US" dirty="0"/>
              <a:t>非優勢</a:t>
            </a:r>
            <a:r>
              <a:rPr lang="zh-TW" altLang="en-US" dirty="0" smtClean="0"/>
              <a:t>半球 </a:t>
            </a:r>
            <a:r>
              <a:rPr lang="en-US" altLang="zh-TW" dirty="0" smtClean="0"/>
              <a:t>(</a:t>
            </a:r>
            <a:r>
              <a:rPr lang="zh-TW" altLang="en-US" dirty="0"/>
              <a:t>大多數人是在右半球</a:t>
            </a:r>
            <a:r>
              <a:rPr lang="en-US" altLang="zh-TW" dirty="0" smtClean="0"/>
              <a:t>)</a:t>
            </a:r>
            <a:r>
              <a:rPr lang="zh-TW" altLang="en-US" dirty="0" smtClean="0"/>
              <a:t> 善於</a:t>
            </a:r>
            <a:r>
              <a:rPr lang="zh-TW" altLang="en-US" dirty="0"/>
              <a:t>空間的合理解釋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8861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28.14</a:t>
            </a:r>
            <a:r>
              <a:rPr lang="zh-TW" altLang="en-US" sz="2800" dirty="0"/>
              <a:t>　大腦不同區域控制多種不同的活動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60483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0732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28.7</a:t>
            </a:r>
            <a:r>
              <a:rPr lang="zh-TW" altLang="en-US" dirty="0"/>
              <a:t>　脊髓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b="1" dirty="0" smtClean="0"/>
              <a:t>脊髓</a:t>
            </a:r>
            <a:r>
              <a:rPr lang="zh-TW" altLang="en-US" dirty="0" smtClean="0"/>
              <a:t>是</a:t>
            </a:r>
            <a:r>
              <a:rPr lang="zh-TW" altLang="en-US" dirty="0"/>
              <a:t>一整束神經元從腦</a:t>
            </a:r>
            <a:r>
              <a:rPr lang="zh-TW" altLang="en-US" dirty="0" smtClean="0"/>
              <a:t>向下</a:t>
            </a:r>
            <a:r>
              <a:rPr lang="zh-TW" altLang="en-US" dirty="0"/>
              <a:t>延伸經過背</a:t>
            </a:r>
            <a:r>
              <a:rPr lang="zh-TW" altLang="en-US" dirty="0" smtClean="0"/>
              <a:t>骨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脊髓被一列脊</a:t>
            </a:r>
            <a:r>
              <a:rPr lang="zh-TW" altLang="en-US" b="1" dirty="0"/>
              <a:t>椎骨</a:t>
            </a:r>
            <a:r>
              <a:rPr lang="zh-TW" altLang="en-US" dirty="0" smtClean="0"/>
              <a:t>所包圍</a:t>
            </a:r>
            <a:r>
              <a:rPr lang="zh-TW" altLang="en-US" dirty="0"/>
              <a:t>並</a:t>
            </a:r>
            <a:r>
              <a:rPr lang="zh-TW" altLang="en-US" dirty="0" smtClean="0"/>
              <a:t>保護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b="1" dirty="0" smtClean="0"/>
              <a:t>脊髓</a:t>
            </a:r>
            <a:r>
              <a:rPr lang="zh-TW" altLang="en-US" b="1" dirty="0"/>
              <a:t>神經</a:t>
            </a:r>
            <a:r>
              <a:rPr lang="zh-TW" altLang="en-US" dirty="0"/>
              <a:t>從每塊脊椎骨之間</a:t>
            </a:r>
            <a:r>
              <a:rPr lang="zh-TW" altLang="en-US" dirty="0" smtClean="0"/>
              <a:t>傳出至</a:t>
            </a:r>
            <a:r>
              <a:rPr lang="zh-TW" altLang="en-US" dirty="0"/>
              <a:t>身體各</a:t>
            </a:r>
            <a:r>
              <a:rPr lang="zh-TW" altLang="en-US" dirty="0" smtClean="0"/>
              <a:t>部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在每段脊髓中，運動神經從脊髓延伸至</a:t>
            </a:r>
            <a:r>
              <a:rPr lang="zh-TW" altLang="en-US" dirty="0" smtClean="0"/>
              <a:t>肌肉</a:t>
            </a:r>
            <a:endParaRPr lang="en-US" altLang="zh-TW" dirty="0" smtClean="0"/>
          </a:p>
          <a:p>
            <a:pPr lvl="2">
              <a:spcBef>
                <a:spcPts val="1200"/>
              </a:spcBef>
            </a:pPr>
            <a:r>
              <a:rPr lang="zh-TW" altLang="en-US" dirty="0"/>
              <a:t>脊髓受傷通常</a:t>
            </a:r>
            <a:r>
              <a:rPr lang="zh-TW" altLang="en-US" dirty="0" smtClean="0"/>
              <a:t>會出現</a:t>
            </a:r>
            <a:r>
              <a:rPr lang="zh-TW" altLang="en-US" dirty="0"/>
              <a:t>下半身</a:t>
            </a:r>
            <a:r>
              <a:rPr lang="zh-TW" altLang="en-US" dirty="0" smtClean="0"/>
              <a:t>麻痺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21133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28.15</a:t>
            </a:r>
            <a:r>
              <a:rPr lang="zh-TW" altLang="en-US" sz="2800" dirty="0"/>
              <a:t>　向下俯視人類脊髓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56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00199"/>
            <a:ext cx="7236668" cy="440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7622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28.16</a:t>
            </a:r>
            <a:r>
              <a:rPr lang="zh-TW" altLang="en-US" sz="2800" dirty="0"/>
              <a:t>　脊椎動物的神經系統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57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2381"/>
            <a:ext cx="8352928" cy="408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7432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28.8</a:t>
            </a:r>
            <a:r>
              <a:rPr lang="zh-TW" altLang="en-US" dirty="0"/>
              <a:t>　隨意及自主神經系統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脊椎動物周邊神經系統的</a:t>
            </a:r>
            <a:r>
              <a:rPr lang="zh-TW" altLang="en-US" dirty="0" smtClean="0"/>
              <a:t>運動</a:t>
            </a:r>
            <a:r>
              <a:rPr lang="zh-TW" altLang="en-US" dirty="0"/>
              <a:t>路徑可進一步區分</a:t>
            </a:r>
            <a:r>
              <a:rPr lang="zh-TW" altLang="en-US" dirty="0" smtClean="0"/>
              <a:t>為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軀體 </a:t>
            </a:r>
            <a:r>
              <a:rPr lang="en-US" altLang="zh-TW" b="1" dirty="0"/>
              <a:t>(</a:t>
            </a:r>
            <a:r>
              <a:rPr lang="zh-TW" altLang="en-US" b="1" dirty="0"/>
              <a:t>隨意</a:t>
            </a:r>
            <a:r>
              <a:rPr lang="en-US" altLang="zh-TW" b="1" dirty="0"/>
              <a:t>) </a:t>
            </a:r>
            <a:r>
              <a:rPr lang="zh-TW" altLang="en-US" dirty="0" smtClean="0"/>
              <a:t>神經系統</a:t>
            </a:r>
            <a:endParaRPr lang="en-US" altLang="zh-TW" dirty="0" smtClean="0"/>
          </a:p>
          <a:p>
            <a:pPr lvl="2"/>
            <a:r>
              <a:rPr lang="zh-TW" altLang="en-US" dirty="0"/>
              <a:t>負責</a:t>
            </a:r>
            <a:r>
              <a:rPr lang="zh-TW" altLang="en-US" dirty="0" smtClean="0"/>
              <a:t>傳達指令</a:t>
            </a:r>
            <a:r>
              <a:rPr lang="zh-TW" altLang="en-US" dirty="0"/>
              <a:t>至</a:t>
            </a:r>
            <a:r>
              <a:rPr lang="zh-TW" altLang="en-US" dirty="0" smtClean="0"/>
              <a:t>骨骼肌</a:t>
            </a:r>
            <a:endParaRPr lang="en-US" altLang="zh-TW" dirty="0" smtClean="0"/>
          </a:p>
          <a:p>
            <a:pPr lvl="1"/>
            <a:r>
              <a:rPr lang="zh-TW" altLang="en-US" b="1" dirty="0" smtClean="0"/>
              <a:t>自主 </a:t>
            </a:r>
            <a:r>
              <a:rPr lang="en-US" altLang="zh-TW" b="1" dirty="0"/>
              <a:t>(</a:t>
            </a:r>
            <a:r>
              <a:rPr lang="zh-TW" altLang="en-US" b="1" dirty="0"/>
              <a:t>不隨意</a:t>
            </a:r>
            <a:r>
              <a:rPr lang="en-US" altLang="zh-TW" b="1" dirty="0"/>
              <a:t>) </a:t>
            </a:r>
            <a:r>
              <a:rPr lang="zh-TW" altLang="en-US" dirty="0" smtClean="0"/>
              <a:t>神經系統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負責刺激</a:t>
            </a:r>
            <a:r>
              <a:rPr lang="zh-TW" altLang="en-US" dirty="0"/>
              <a:t>腺體及傳達指令至身體的</a:t>
            </a:r>
            <a:r>
              <a:rPr lang="zh-TW" altLang="en-US" dirty="0" smtClean="0"/>
              <a:t>平滑肌和心肌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00694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28.17</a:t>
            </a:r>
            <a:r>
              <a:rPr lang="zh-TW" altLang="en-US" sz="2800" dirty="0"/>
              <a:t>　脊椎動物神經系統的分區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59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16" y="1412776"/>
            <a:ext cx="60198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74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28.1</a:t>
            </a:r>
            <a:r>
              <a:rPr lang="zh-TW" altLang="en-US" dirty="0" smtClean="0"/>
              <a:t>　最</a:t>
            </a:r>
            <a:r>
              <a:rPr lang="zh-TW" altLang="en-US" dirty="0"/>
              <a:t>簡單的神經系統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海綿是主要多細胞動物門中唯一</a:t>
            </a:r>
            <a:r>
              <a:rPr lang="zh-TW" altLang="en-US" dirty="0" smtClean="0"/>
              <a:t>缺乏神經者</a:t>
            </a:r>
            <a:endParaRPr lang="en-US" altLang="zh-TW" dirty="0" smtClean="0"/>
          </a:p>
          <a:p>
            <a:pPr lvl="1"/>
            <a:r>
              <a:rPr lang="zh-TW" altLang="en-US" dirty="0"/>
              <a:t>海綿對刺激的反應很小</a:t>
            </a:r>
            <a:r>
              <a:rPr lang="zh-TW" altLang="en-US" dirty="0" smtClean="0"/>
              <a:t>，</a:t>
            </a:r>
            <a:r>
              <a:rPr lang="zh-TW" altLang="en-US" dirty="0"/>
              <a:t>沒有訊息會從身體的一部分傳向另一</a:t>
            </a:r>
            <a:r>
              <a:rPr lang="zh-TW" altLang="en-US" dirty="0" smtClean="0"/>
              <a:t>部分</a:t>
            </a:r>
            <a:endParaRPr lang="en-US" altLang="zh-TW" dirty="0" smtClean="0"/>
          </a:p>
          <a:p>
            <a:r>
              <a:rPr lang="zh-TW" altLang="en-US" dirty="0" smtClean="0"/>
              <a:t>最</a:t>
            </a:r>
            <a:r>
              <a:rPr lang="zh-TW" altLang="en-US" dirty="0"/>
              <a:t>簡單的</a:t>
            </a:r>
            <a:r>
              <a:rPr lang="zh-TW" altLang="en-US" dirty="0" smtClean="0"/>
              <a:t>神經系統</a:t>
            </a:r>
            <a:r>
              <a:rPr lang="zh-TW" altLang="en-US" dirty="0"/>
              <a:t>出現在刺絲胞動物</a:t>
            </a:r>
            <a:r>
              <a:rPr lang="zh-TW" altLang="en-US" dirty="0" smtClean="0"/>
              <a:t>中</a:t>
            </a:r>
            <a:endParaRPr lang="en-US" altLang="zh-TW" dirty="0" smtClean="0"/>
          </a:p>
          <a:p>
            <a:pPr lvl="1"/>
            <a:r>
              <a:rPr lang="zh-TW" altLang="en-US" dirty="0"/>
              <a:t>神經元彼此相連成網散布</a:t>
            </a:r>
            <a:r>
              <a:rPr lang="zh-TW" altLang="en-US" dirty="0" smtClean="0"/>
              <a:t>全身</a:t>
            </a:r>
            <a:r>
              <a:rPr lang="zh-TW" altLang="en-US" dirty="0"/>
              <a:t>或稱</a:t>
            </a:r>
            <a:r>
              <a:rPr lang="zh-TW" altLang="en-US" b="1" dirty="0"/>
              <a:t>神經網絡</a:t>
            </a:r>
            <a:endParaRPr lang="en-US" altLang="zh-TW" b="1" dirty="0" smtClean="0"/>
          </a:p>
          <a:p>
            <a:pPr lvl="1"/>
            <a:r>
              <a:rPr lang="zh-TW" altLang="en-US" dirty="0"/>
              <a:t>缺乏關聯</a:t>
            </a:r>
            <a:r>
              <a:rPr lang="zh-TW" altLang="en-US" dirty="0" smtClean="0"/>
              <a:t>的活動，幾乎</a:t>
            </a:r>
            <a:r>
              <a:rPr lang="zh-TW" altLang="en-US" dirty="0"/>
              <a:t>沒有</a:t>
            </a:r>
            <a:r>
              <a:rPr lang="zh-TW" altLang="en-US" dirty="0" smtClean="0"/>
              <a:t>協調</a:t>
            </a:r>
            <a:endParaRPr lang="en-US" altLang="zh-TW" dirty="0" smtClean="0"/>
          </a:p>
          <a:p>
            <a:pPr lvl="1"/>
            <a:r>
              <a:rPr lang="zh-TW" altLang="en-US" dirty="0"/>
              <a:t>所有的動作都是</a:t>
            </a:r>
            <a:r>
              <a:rPr lang="zh-TW" altLang="en-US" b="1" dirty="0" smtClean="0"/>
              <a:t>反射</a:t>
            </a:r>
            <a:r>
              <a:rPr lang="zh-TW" altLang="en-US" dirty="0" smtClean="0"/>
              <a:t>的</a:t>
            </a:r>
            <a:r>
              <a:rPr lang="zh-TW" altLang="en-US" dirty="0"/>
              <a:t>結果，</a:t>
            </a:r>
            <a:r>
              <a:rPr lang="zh-TW" altLang="en-US" dirty="0" smtClean="0"/>
              <a:t>因為</a:t>
            </a:r>
            <a:r>
              <a:rPr lang="zh-TW" altLang="en-US" dirty="0"/>
              <a:t>它是神經受刺激後自動產生的後果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13210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28.8</a:t>
            </a:r>
            <a:r>
              <a:rPr lang="zh-TW" altLang="en-US" dirty="0"/>
              <a:t>　</a:t>
            </a:r>
            <a:r>
              <a:rPr lang="zh-TW" altLang="en-US" dirty="0" smtClean="0"/>
              <a:t>隨意</a:t>
            </a:r>
            <a:r>
              <a:rPr lang="zh-TW" altLang="en-US" dirty="0"/>
              <a:t>神經系統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隨意神經系統的運動神經元刺激骨骼肌</a:t>
            </a:r>
            <a:r>
              <a:rPr lang="zh-TW" altLang="en-US" dirty="0" smtClean="0"/>
              <a:t>以兩</a:t>
            </a:r>
            <a:r>
              <a:rPr lang="zh-TW" altLang="en-US" dirty="0"/>
              <a:t>種方式</a:t>
            </a:r>
            <a:r>
              <a:rPr lang="zh-TW" altLang="en-US" dirty="0" smtClean="0"/>
              <a:t>收縮</a:t>
            </a:r>
            <a:endParaRPr lang="en-US" altLang="zh-TW" dirty="0" smtClean="0"/>
          </a:p>
          <a:p>
            <a:pPr marL="809625" lvl="1" indent="-352425">
              <a:buFont typeface="+mj-lt"/>
              <a:buAutoNum type="arabicPeriod"/>
            </a:pPr>
            <a:r>
              <a:rPr lang="zh-TW" altLang="en-US" dirty="0" smtClean="0"/>
              <a:t>運動</a:t>
            </a:r>
            <a:r>
              <a:rPr lang="zh-TW" altLang="en-US" dirty="0"/>
              <a:t>神經元可刺激</a:t>
            </a:r>
            <a:r>
              <a:rPr lang="zh-TW" altLang="en-US" dirty="0" smtClean="0"/>
              <a:t>身體的</a:t>
            </a:r>
            <a:r>
              <a:rPr lang="zh-TW" altLang="en-US" dirty="0"/>
              <a:t>骨骼肌依意識指令而啟動收縮</a:t>
            </a:r>
            <a:r>
              <a:rPr lang="zh-TW" altLang="en-US" dirty="0" smtClean="0"/>
              <a:t>反應</a:t>
            </a:r>
            <a:endParaRPr lang="en-US" altLang="zh-TW" dirty="0"/>
          </a:p>
          <a:p>
            <a:pPr marL="809625" lvl="1" indent="-352425">
              <a:buFont typeface="+mj-lt"/>
              <a:buAutoNum type="arabicPeriod"/>
            </a:pPr>
            <a:r>
              <a:rPr lang="zh-TW" altLang="en-US" dirty="0" smtClean="0"/>
              <a:t>骨骼肌</a:t>
            </a:r>
            <a:r>
              <a:rPr lang="zh-TW" altLang="en-US" dirty="0"/>
              <a:t>也可被刺激而表現出</a:t>
            </a:r>
            <a:r>
              <a:rPr lang="zh-TW" altLang="en-US" b="1" dirty="0"/>
              <a:t>反射</a:t>
            </a:r>
            <a:r>
              <a:rPr lang="zh-TW" altLang="en-US" dirty="0"/>
              <a:t>動作，其不需</a:t>
            </a:r>
            <a:r>
              <a:rPr lang="zh-TW" altLang="en-US" dirty="0" smtClean="0"/>
              <a:t>意識</a:t>
            </a:r>
            <a:r>
              <a:rPr lang="zh-TW" altLang="en-US" dirty="0"/>
              <a:t>的控制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60666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28.8</a:t>
            </a:r>
            <a:r>
              <a:rPr lang="zh-TW" altLang="en-US" dirty="0"/>
              <a:t>　反射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zh-TW" altLang="en-US" dirty="0" smtClean="0"/>
              <a:t>反射可</a:t>
            </a:r>
            <a:r>
              <a:rPr lang="zh-TW" altLang="en-US" dirty="0"/>
              <a:t>對刺激產生快速的運動反應，</a:t>
            </a:r>
            <a:r>
              <a:rPr lang="zh-TW" altLang="en-US" dirty="0" smtClean="0"/>
              <a:t>因為感覺</a:t>
            </a:r>
            <a:r>
              <a:rPr lang="zh-TW" altLang="en-US" dirty="0"/>
              <a:t>神經元直接將</a:t>
            </a:r>
            <a:r>
              <a:rPr lang="zh-TW" altLang="en-US" dirty="0" smtClean="0"/>
              <a:t>訊息傳</a:t>
            </a:r>
            <a:r>
              <a:rPr lang="zh-TW" altLang="en-US" dirty="0"/>
              <a:t>給運動</a:t>
            </a:r>
            <a:r>
              <a:rPr lang="zh-TW" altLang="en-US" dirty="0" smtClean="0"/>
              <a:t>神經元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 smtClean="0"/>
              <a:t>有助於</a:t>
            </a:r>
            <a:r>
              <a:rPr lang="zh-TW" altLang="en-US" dirty="0"/>
              <a:t>身體在發生危險時迅速做出</a:t>
            </a:r>
            <a:r>
              <a:rPr lang="zh-TW" altLang="en-US" dirty="0" smtClean="0"/>
              <a:t>反應</a:t>
            </a:r>
            <a:endParaRPr lang="en-US" altLang="zh-TW" dirty="0" smtClean="0"/>
          </a:p>
          <a:p>
            <a:pPr lvl="1">
              <a:spcBef>
                <a:spcPts val="1200"/>
              </a:spcBef>
            </a:pPr>
            <a:r>
              <a:rPr lang="zh-TW" altLang="en-US" dirty="0"/>
              <a:t>許多反射從未到達大腦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9198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2800" dirty="0"/>
              <a:t>圖 </a:t>
            </a:r>
            <a:r>
              <a:rPr lang="en-US" altLang="zh-TW" sz="2800" dirty="0"/>
              <a:t>28.18</a:t>
            </a:r>
            <a:r>
              <a:rPr lang="zh-TW" altLang="en-US" sz="2800" dirty="0"/>
              <a:t>　膝跳反射</a:t>
            </a: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62</a:t>
            </a:fld>
            <a:endParaRPr lang="en-US" altLang="zh-TW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4618831" cy="529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2056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28.8</a:t>
            </a:r>
            <a:r>
              <a:rPr lang="zh-TW" altLang="en-US" dirty="0"/>
              <a:t>　</a:t>
            </a:r>
            <a:r>
              <a:rPr lang="zh-TW" altLang="en-US" dirty="0" smtClean="0"/>
              <a:t>自主神經</a:t>
            </a:r>
            <a:r>
              <a:rPr lang="zh-TW" altLang="en-US" dirty="0"/>
              <a:t>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自主神經</a:t>
            </a:r>
            <a:r>
              <a:rPr lang="zh-TW" altLang="en-US" dirty="0" smtClean="0"/>
              <a:t>系統從 </a:t>
            </a:r>
            <a:r>
              <a:rPr lang="en-US" altLang="zh-TW" dirty="0" smtClean="0"/>
              <a:t>CNS </a:t>
            </a:r>
            <a:r>
              <a:rPr lang="zh-TW" altLang="en-US" dirty="0" smtClean="0"/>
              <a:t>攜帶</a:t>
            </a:r>
            <a:r>
              <a:rPr lang="zh-TW" altLang="en-US" dirty="0"/>
              <a:t>訊息，以維持身體活動，即使身體本身</a:t>
            </a:r>
            <a:r>
              <a:rPr lang="zh-TW" altLang="en-US" dirty="0" smtClean="0"/>
              <a:t>並不</a:t>
            </a:r>
            <a:r>
              <a:rPr lang="zh-TW" altLang="en-US" dirty="0"/>
              <a:t>活躍。這些神經元組成自主神經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是 </a:t>
            </a:r>
            <a:r>
              <a:rPr lang="en-US" altLang="zh-TW" dirty="0" smtClean="0"/>
              <a:t>CNS </a:t>
            </a:r>
            <a:r>
              <a:rPr lang="zh-TW" altLang="en-US" dirty="0" smtClean="0"/>
              <a:t>用以</a:t>
            </a:r>
            <a:r>
              <a:rPr lang="zh-TW" altLang="en-US" dirty="0"/>
              <a:t>維持身體</a:t>
            </a:r>
            <a:r>
              <a:rPr lang="zh-TW" altLang="en-US" dirty="0" smtClean="0"/>
              <a:t>恆定性</a:t>
            </a:r>
            <a:r>
              <a:rPr lang="zh-TW" altLang="en-US" dirty="0"/>
              <a:t>的指令網</a:t>
            </a:r>
            <a:r>
              <a:rPr lang="zh-TW" altLang="en-US" dirty="0" smtClean="0"/>
              <a:t>絡</a:t>
            </a:r>
            <a:endParaRPr lang="en-US" altLang="zh-TW" dirty="0" smtClean="0"/>
          </a:p>
          <a:p>
            <a:pPr lvl="1"/>
            <a:r>
              <a:rPr lang="zh-TW" altLang="en-US" dirty="0"/>
              <a:t>由兩個作用相反的</a:t>
            </a:r>
            <a:r>
              <a:rPr lang="zh-TW" altLang="en-US" dirty="0" smtClean="0"/>
              <a:t>部分所組成</a:t>
            </a:r>
            <a:endParaRPr lang="en-US" altLang="zh-TW" dirty="0" smtClean="0"/>
          </a:p>
          <a:p>
            <a:pPr lvl="2"/>
            <a:r>
              <a:rPr lang="zh-TW" altLang="en-US" dirty="0"/>
              <a:t>交感神經</a:t>
            </a:r>
            <a:r>
              <a:rPr lang="zh-TW" altLang="en-US" dirty="0" smtClean="0"/>
              <a:t>系統，在</a:t>
            </a:r>
            <a:r>
              <a:rPr lang="zh-TW" altLang="en-US" dirty="0"/>
              <a:t>壓力存在時占</a:t>
            </a:r>
            <a:r>
              <a:rPr lang="zh-TW" altLang="en-US" dirty="0" smtClean="0"/>
              <a:t>優勢</a:t>
            </a:r>
            <a:endParaRPr lang="en-US" altLang="zh-TW" dirty="0" smtClean="0"/>
          </a:p>
          <a:p>
            <a:pPr lvl="2"/>
            <a:r>
              <a:rPr lang="zh-TW" altLang="en-US" dirty="0"/>
              <a:t>副交感神經系統則具有相反</a:t>
            </a:r>
            <a:r>
              <a:rPr lang="zh-TW" altLang="en-US" dirty="0" smtClean="0"/>
              <a:t>的作用，</a:t>
            </a:r>
            <a:r>
              <a:rPr lang="zh-TW" altLang="en-US" dirty="0"/>
              <a:t>並</a:t>
            </a:r>
            <a:r>
              <a:rPr lang="zh-TW" altLang="en-US" dirty="0" smtClean="0"/>
              <a:t>保留能</a:t>
            </a:r>
            <a:r>
              <a:rPr lang="zh-TW" altLang="en-US" dirty="0"/>
              <a:t>量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4787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0232" y="948704"/>
            <a:ext cx="2160239" cy="39924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800" dirty="0"/>
              <a:t>圖 </a:t>
            </a:r>
            <a:r>
              <a:rPr lang="en-US" altLang="zh-TW" sz="2800" dirty="0"/>
              <a:t>28.19 </a:t>
            </a:r>
            <a:r>
              <a:rPr lang="zh-TW" altLang="en-US" sz="2800" dirty="0"/>
              <a:t>交感及副</a:t>
            </a:r>
            <a:r>
              <a:rPr lang="zh-TW" altLang="en-US" sz="2800" dirty="0" smtClean="0"/>
              <a:t>交感神經系統</a:t>
            </a:r>
            <a:r>
              <a:rPr lang="zh-TW" altLang="en-US" sz="2800" dirty="0"/>
              <a:t>如何交互作用</a:t>
            </a:r>
            <a:endParaRPr lang="zh-TW" altLang="en-US" sz="2800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0B099-C29F-48AA-9EE1-94DFFD9F4D02}" type="slidenum">
              <a:rPr lang="en-US" altLang="zh-TW" smtClean="0"/>
              <a:pPr/>
              <a:t>64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323359" cy="598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0414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b="1" dirty="0"/>
              <a:t>較大的神經反應較快嗎</a:t>
            </a:r>
            <a:r>
              <a:rPr lang="zh-TW" altLang="zh-TW" b="1" dirty="0" smtClean="0"/>
              <a:t>？</a:t>
            </a:r>
            <a:endParaRPr lang="zh-TW" altLang="zh-TW" dirty="0"/>
          </a:p>
          <a:p>
            <a:pPr marL="0" indent="0">
              <a:buNone/>
            </a:pPr>
            <a:r>
              <a:rPr lang="zh-TW" altLang="zh-TW" sz="2000" dirty="0"/>
              <a:t>本章中，你學到神經元的軸突可有髓鞘隔絕保護，但許多神經軸突並沒有髓鞘包覆。此外，不是所有軸突都相同。有些很細，就像細鐵絲，也有較粗的。一條連接到人類內部器官的運動軸突之直徑可能是</a:t>
            </a:r>
            <a:r>
              <a:rPr lang="en-US" altLang="zh-TW" sz="2000" dirty="0"/>
              <a:t>1-5</a:t>
            </a:r>
            <a:r>
              <a:rPr lang="zh-TW" altLang="zh-TW" sz="2000" dirty="0"/>
              <a:t>微米，而烏賊</a:t>
            </a:r>
            <a:r>
              <a:rPr lang="en-US" altLang="zh-TW" sz="2000" dirty="0"/>
              <a:t>squid</a:t>
            </a:r>
            <a:r>
              <a:rPr lang="zh-TW" altLang="zh-TW" sz="2000" dirty="0"/>
              <a:t>連接到外套膜肌肉的超大運動軸突之直徑則多達</a:t>
            </a:r>
            <a:r>
              <a:rPr lang="en-US" altLang="zh-TW" sz="2000" dirty="0"/>
              <a:t>500</a:t>
            </a:r>
            <a:r>
              <a:rPr lang="zh-TW" altLang="zh-TW" sz="2000" dirty="0"/>
              <a:t>微米。為何大小差異如此大？根據物理學，神經軸突的傳導速率與其直徑之間應該有關聯性。更精準地說，纖維直徑每增加</a:t>
            </a:r>
            <a:r>
              <a:rPr lang="en-US" altLang="zh-TW" sz="2000" dirty="0"/>
              <a:t>100</a:t>
            </a:r>
            <a:r>
              <a:rPr lang="zh-TW" altLang="zh-TW" sz="2000" dirty="0"/>
              <a:t>倍，傳導速率應該會增加</a:t>
            </a:r>
            <a:r>
              <a:rPr lang="en-US" altLang="zh-TW" sz="2000" dirty="0"/>
              <a:t>10</a:t>
            </a:r>
            <a:r>
              <a:rPr lang="zh-TW" altLang="zh-TW" sz="2000" dirty="0"/>
              <a:t>倍。烏賊超大運動軸突的直徑比人類連接至器官的運動軸突還寬</a:t>
            </a:r>
            <a:r>
              <a:rPr lang="en-US" altLang="zh-TW" sz="2000" dirty="0"/>
              <a:t>100</a:t>
            </a:r>
            <a:r>
              <a:rPr lang="zh-TW" altLang="zh-TW" sz="2000" dirty="0"/>
              <a:t>倍，其是否也較快</a:t>
            </a:r>
            <a:r>
              <a:rPr lang="en-US" altLang="zh-TW" sz="2000" dirty="0"/>
              <a:t>10</a:t>
            </a:r>
            <a:r>
              <a:rPr lang="zh-TW" altLang="zh-TW" sz="2000" dirty="0"/>
              <a:t>倍？是的，人類軸突的傳導速率測得為每秒</a:t>
            </a:r>
            <a:r>
              <a:rPr lang="en-US" altLang="zh-TW" sz="2000" dirty="0"/>
              <a:t>2</a:t>
            </a:r>
            <a:r>
              <a:rPr lang="zh-TW" altLang="zh-TW" sz="2000" dirty="0"/>
              <a:t>公尺，而烏賊超大軸突則高達每秒</a:t>
            </a:r>
            <a:r>
              <a:rPr lang="en-US" altLang="zh-TW" sz="2000" dirty="0"/>
              <a:t>25</a:t>
            </a:r>
            <a:r>
              <a:rPr lang="zh-TW" altLang="zh-TW" sz="2000" dirty="0"/>
              <a:t>公尺；如此高的速率使得烏賊能快速地收縮其外套膜，足以驅動噴射運動</a:t>
            </a:r>
            <a:r>
              <a:rPr lang="en-US" altLang="zh-TW" sz="2000" dirty="0"/>
              <a:t>jet propulsion</a:t>
            </a:r>
            <a:r>
              <a:rPr lang="zh-TW" altLang="zh-TW" sz="2000" dirty="0" smtClean="0"/>
              <a:t>。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zh-TW" sz="2000" dirty="0"/>
              <a:t>在脊椎動物體內，大多數運動神經軸突像人類的一樣，也有隔絕的髓鞘包覆，使得它們能更快地傳遞訊息，電子訊息會跳過隔絕的段落，沿著軸突向下送。右側照片圖顯示一束神經軸突，其中許多都有髓鞘包住，且看起來像是甜甜圈。軸突的直徑差異也很大，從</a:t>
            </a:r>
            <a:r>
              <a:rPr lang="en-US" altLang="zh-TW" sz="2000" dirty="0"/>
              <a:t>5</a:t>
            </a:r>
            <a:r>
              <a:rPr lang="zh-TW" altLang="zh-TW" sz="2000" dirty="0"/>
              <a:t>微米的皮膚溫度受器至</a:t>
            </a:r>
            <a:r>
              <a:rPr lang="en-US" altLang="zh-TW" sz="2000" dirty="0"/>
              <a:t>20</a:t>
            </a:r>
            <a:r>
              <a:rPr lang="zh-TW" altLang="zh-TW" sz="2000" dirty="0"/>
              <a:t>微米的纖維傳到腿部肌肉。你會預期具髓鞘的軸突傳遞較快嗎？是的。為甚麼</a:t>
            </a:r>
            <a:r>
              <a:rPr lang="zh-TW" altLang="zh-TW" sz="2000" dirty="0" smtClean="0"/>
              <a:t>？</a:t>
            </a: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57367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accent6">
                    <a:lumMod val="50000"/>
                  </a:schemeClr>
                </a:solidFill>
              </a:rPr>
              <a:t>質詢與分析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rgbClr val="D9CEC2"/>
          </a:solidFill>
        </p:spPr>
        <p:txBody>
          <a:bodyPr/>
          <a:lstStyle/>
          <a:p>
            <a:pPr marL="0" indent="0">
              <a:buNone/>
            </a:pPr>
            <a:r>
              <a:rPr lang="zh-TW" altLang="zh-TW" sz="2000" dirty="0" smtClean="0"/>
              <a:t>當</a:t>
            </a:r>
            <a:r>
              <a:rPr lang="zh-TW" altLang="zh-TW" sz="2000" dirty="0"/>
              <a:t>電子衝動抵達軸突結區時，結區之間的傳遞速率會依有多少離子通道被打開而異，倘若將軸突視為一個圓柱或管子，那麼在軸突結區表面暴露的離子通道數目將與結區的表面積成正比，即較大軸突有較多的表面積可暴露更多的離子通道，故而可較快地將訊息傳遞至下一個結區。此結區任何位置的表面積純粹是軸突在該點的圓周，亦即直徑乘以一個常數－</a:t>
            </a:r>
            <a:r>
              <a:rPr lang="en-US" altLang="zh-TW" sz="2000" dirty="0"/>
              <a:t>3.14159265(</a:t>
            </a:r>
            <a:r>
              <a:rPr lang="zh-TW" altLang="zh-TW" sz="2000" dirty="0"/>
              <a:t>π</a:t>
            </a:r>
            <a:r>
              <a:rPr lang="en-US" altLang="zh-TW" sz="2000" dirty="0"/>
              <a:t>)</a:t>
            </a:r>
            <a:r>
              <a:rPr lang="zh-TW" altLang="zh-TW" sz="2000" dirty="0"/>
              <a:t>。因此，具髓鞘軸突的速率可直接以其直徑比例來估算。簡言之，直徑加倍，速率也應該會加倍。真的是如此嗎？</a:t>
            </a:r>
          </a:p>
          <a:p>
            <a:pPr marL="0" indent="0">
              <a:buNone/>
            </a:pP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zh-TW" altLang="en-US" sz="2000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66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412098" cy="26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575" y="3645024"/>
            <a:ext cx="3522283" cy="29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3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28.1</a:t>
            </a:r>
            <a:r>
              <a:rPr lang="zh-TW" altLang="en-US" dirty="0"/>
              <a:t>　</a:t>
            </a:r>
            <a:r>
              <a:rPr lang="zh-TW" altLang="en-US" dirty="0" smtClean="0"/>
              <a:t>更</a:t>
            </a:r>
            <a:r>
              <a:rPr lang="zh-TW" altLang="en-US" dirty="0"/>
              <a:t>複雜的神經系統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神經系統中的</a:t>
            </a:r>
            <a:r>
              <a:rPr lang="zh-TW" altLang="en-US" dirty="0"/>
              <a:t>第一個關聯活動見於扁形動物門中</a:t>
            </a:r>
            <a:r>
              <a:rPr lang="zh-TW" altLang="en-US" dirty="0" smtClean="0"/>
              <a:t>自由生活</a:t>
            </a:r>
            <a:r>
              <a:rPr lang="zh-TW" altLang="en-US" dirty="0"/>
              <a:t>的</a:t>
            </a:r>
            <a:r>
              <a:rPr lang="zh-TW" altLang="en-US" dirty="0" smtClean="0"/>
              <a:t>渦蟲</a:t>
            </a:r>
            <a:endParaRPr lang="en-US" altLang="zh-TW" dirty="0" smtClean="0"/>
          </a:p>
          <a:p>
            <a:pPr lvl="1"/>
            <a:r>
              <a:rPr lang="zh-TW" altLang="en-US" dirty="0"/>
              <a:t>兩條神經索縱貫渦蟲全身</a:t>
            </a:r>
            <a:r>
              <a:rPr lang="zh-TW" altLang="en-US" dirty="0" smtClean="0"/>
              <a:t>，狀</a:t>
            </a:r>
            <a:r>
              <a:rPr lang="zh-TW" altLang="en-US" dirty="0"/>
              <a:t>似直立的</a:t>
            </a:r>
            <a:r>
              <a:rPr lang="zh-TW" altLang="en-US" dirty="0" smtClean="0"/>
              <a:t>梯子</a:t>
            </a:r>
            <a:endParaRPr lang="en-US" altLang="zh-TW" dirty="0" smtClean="0"/>
          </a:p>
          <a:p>
            <a:pPr lvl="1"/>
            <a:r>
              <a:rPr lang="zh-TW" altLang="en-US" dirty="0"/>
              <a:t>兩條神經索在身體前端相接，形成一個膨大的神經組織團，</a:t>
            </a:r>
            <a:r>
              <a:rPr lang="zh-TW" altLang="en-US" dirty="0" smtClean="0"/>
              <a:t>包含關聯神經元</a:t>
            </a:r>
            <a:endParaRPr lang="en-US" altLang="zh-TW" dirty="0" smtClean="0"/>
          </a:p>
          <a:p>
            <a:pPr lvl="2"/>
            <a:r>
              <a:rPr lang="zh-TW" altLang="en-US" dirty="0"/>
              <a:t>這原始的「腦</a:t>
            </a:r>
            <a:r>
              <a:rPr lang="zh-TW" altLang="en-US" dirty="0" smtClean="0"/>
              <a:t>」是</a:t>
            </a:r>
            <a:r>
              <a:rPr lang="zh-TW" altLang="en-US" dirty="0"/>
              <a:t>個簡單的中樞神經系統</a:t>
            </a:r>
            <a:r>
              <a:rPr lang="zh-TW" altLang="en-US" dirty="0" smtClean="0"/>
              <a:t>，較能夠</a:t>
            </a:r>
            <a:r>
              <a:rPr lang="zh-TW" altLang="en-US" dirty="0"/>
              <a:t>控制比較複雜</a:t>
            </a:r>
            <a:r>
              <a:rPr lang="zh-TW" altLang="en-US" dirty="0" smtClean="0"/>
              <a:t>的肌肉反應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065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28.1</a:t>
            </a:r>
            <a:r>
              <a:rPr lang="zh-TW" altLang="en-US" dirty="0"/>
              <a:t>　</a:t>
            </a:r>
            <a:r>
              <a:rPr lang="zh-TW" altLang="en-US" dirty="0" smtClean="0"/>
              <a:t>脊椎動物</a:t>
            </a:r>
            <a:r>
              <a:rPr lang="zh-TW" altLang="en-US" dirty="0"/>
              <a:t>的</a:t>
            </a:r>
            <a:r>
              <a:rPr lang="zh-TW" altLang="en-US" dirty="0" smtClean="0"/>
              <a:t>演化</a:t>
            </a:r>
            <a:r>
              <a:rPr lang="zh-TW" altLang="en-US" dirty="0"/>
              <a:t>路徑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神經系統</a:t>
            </a:r>
            <a:r>
              <a:rPr lang="zh-TW" altLang="en-US" dirty="0"/>
              <a:t>的所有</a:t>
            </a:r>
            <a:r>
              <a:rPr lang="zh-TW" altLang="en-US" dirty="0" smtClean="0"/>
              <a:t>後續</a:t>
            </a:r>
            <a:r>
              <a:rPr lang="zh-TW" altLang="en-US" dirty="0"/>
              <a:t>演化改變</a:t>
            </a:r>
            <a:r>
              <a:rPr lang="zh-TW" altLang="en-US" dirty="0" smtClean="0"/>
              <a:t>，可</a:t>
            </a:r>
            <a:r>
              <a:rPr lang="zh-TW" altLang="en-US" dirty="0"/>
              <a:t>視為在</a:t>
            </a:r>
            <a:r>
              <a:rPr lang="zh-TW" altLang="en-US" dirty="0" smtClean="0"/>
              <a:t>渦蟲所有</a:t>
            </a:r>
            <a:r>
              <a:rPr lang="zh-TW" altLang="en-US" dirty="0"/>
              <a:t>特徵上</a:t>
            </a:r>
            <a:r>
              <a:rPr lang="zh-TW" altLang="en-US" dirty="0" smtClean="0"/>
              <a:t>的一系列修飾</a:t>
            </a:r>
            <a:endParaRPr lang="en-US" altLang="zh-TW" dirty="0" smtClean="0"/>
          </a:p>
          <a:p>
            <a:pPr lvl="1"/>
            <a:r>
              <a:rPr lang="zh-TW" altLang="en-US" dirty="0"/>
              <a:t>更精細的感覺</a:t>
            </a:r>
            <a:r>
              <a:rPr lang="zh-TW" altLang="en-US" dirty="0" smtClean="0"/>
              <a:t>機制</a:t>
            </a:r>
            <a:endParaRPr lang="en-US" altLang="zh-TW" dirty="0" smtClean="0"/>
          </a:p>
          <a:p>
            <a:pPr lvl="1"/>
            <a:r>
              <a:rPr lang="zh-TW" altLang="en-US" dirty="0"/>
              <a:t>中樞及周邊神經系統</a:t>
            </a:r>
            <a:r>
              <a:rPr lang="zh-TW" altLang="en-US" dirty="0" smtClean="0"/>
              <a:t>的分化</a:t>
            </a:r>
            <a:endParaRPr lang="en-US" altLang="zh-TW" dirty="0" smtClean="0"/>
          </a:p>
          <a:p>
            <a:pPr lvl="1"/>
            <a:r>
              <a:rPr lang="zh-TW" altLang="en-US" dirty="0"/>
              <a:t>感覺及運動神經的</a:t>
            </a:r>
            <a:r>
              <a:rPr lang="zh-TW" altLang="en-US" dirty="0" smtClean="0"/>
              <a:t>分化</a:t>
            </a:r>
            <a:endParaRPr lang="en-US" altLang="zh-TW" dirty="0" smtClean="0"/>
          </a:p>
          <a:p>
            <a:pPr lvl="1"/>
            <a:r>
              <a:rPr lang="zh-TW" altLang="en-US" dirty="0"/>
              <a:t>關聯部分更加</a:t>
            </a:r>
            <a:r>
              <a:rPr lang="zh-TW" altLang="en-US" dirty="0" smtClean="0"/>
              <a:t>複雜</a:t>
            </a:r>
            <a:endParaRPr lang="en-US" altLang="zh-TW" dirty="0" smtClean="0"/>
          </a:p>
          <a:p>
            <a:pPr lvl="1"/>
            <a:r>
              <a:rPr lang="zh-TW" altLang="en-US" dirty="0"/>
              <a:t>腦功能增加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1589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52120" y="1052737"/>
            <a:ext cx="2808312" cy="1728191"/>
          </a:xfrm>
        </p:spPr>
        <p:txBody>
          <a:bodyPr/>
          <a:lstStyle/>
          <a:p>
            <a:r>
              <a:rPr lang="en-US" altLang="zh-TW" dirty="0" smtClean="0"/>
              <a:t>28.1</a:t>
            </a:r>
            <a:r>
              <a:rPr lang="zh-TW" altLang="en-US" dirty="0" smtClean="0"/>
              <a:t>　神經系統的演化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普通生物學  </a:t>
            </a:r>
            <a:r>
              <a:rPr lang="en-US" altLang="zh-TW" smtClean="0"/>
              <a:t>Chapter 28 - </a:t>
            </a:r>
            <a:r>
              <a:rPr lang="zh-TW" altLang="en-US" smtClean="0"/>
              <a:t>神經系統</a:t>
            </a:r>
            <a:endParaRPr lang="zh-TW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386CD-F511-4EEB-A0ED-70801BDA50F0}" type="slidenum">
              <a:rPr lang="en-US" altLang="zh-TW" smtClean="0"/>
              <a:pPr/>
              <a:t>9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361950" y="288760"/>
            <a:ext cx="5028099" cy="6495534"/>
            <a:chOff x="361950" y="288760"/>
            <a:chExt cx="5028099" cy="649553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" y="288760"/>
              <a:ext cx="3584885" cy="6495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2352674"/>
              <a:ext cx="1178089" cy="2679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3791196"/>
      </p:ext>
    </p:extLst>
  </p:cSld>
  <p:clrMapOvr>
    <a:masterClrMapping/>
  </p:clrMapOvr>
</p:sld>
</file>

<file path=ppt/theme/theme1.xml><?xml version="1.0" encoding="utf-8"?>
<a:theme xmlns:a="http://schemas.openxmlformats.org/drawingml/2006/main" name="科學的生物學">
  <a:themeElements>
    <a:clrScheme name="Custom 328">
      <a:dk1>
        <a:srgbClr val="000000"/>
      </a:dk1>
      <a:lt1>
        <a:srgbClr val="FFFFFF"/>
      </a:lt1>
      <a:dk2>
        <a:srgbClr val="CE56CE"/>
      </a:dk2>
      <a:lt2>
        <a:srgbClr val="969696"/>
      </a:lt2>
      <a:accent1>
        <a:srgbClr val="7C7FF0"/>
      </a:accent1>
      <a:accent2>
        <a:srgbClr val="FF7325"/>
      </a:accent2>
      <a:accent3>
        <a:srgbClr val="4BAFE1"/>
      </a:accent3>
      <a:accent4>
        <a:srgbClr val="2EB09A"/>
      </a:accent4>
      <a:accent5>
        <a:srgbClr val="FE9D4C"/>
      </a:accent5>
      <a:accent6>
        <a:srgbClr val="BBAB65"/>
      </a:accent6>
      <a:hlink>
        <a:srgbClr val="77BB33"/>
      </a:hlink>
      <a:folHlink>
        <a:srgbClr val="DDC223"/>
      </a:folHlink>
    </a:clrScheme>
    <a:fontScheme name="微標 century">
      <a:majorFont>
        <a:latin typeface="Century Gothic"/>
        <a:ea typeface="微軟正黑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6565F1"/>
        </a:dk2>
        <a:lt2>
          <a:srgbClr val="969696"/>
        </a:lt2>
        <a:accent1>
          <a:srgbClr val="FFCC00"/>
        </a:accent1>
        <a:accent2>
          <a:srgbClr val="FF7D2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77120"/>
        </a:accent6>
        <a:hlink>
          <a:srgbClr val="FF3399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5AD4EC"/>
        </a:accent1>
        <a:accent2>
          <a:srgbClr val="62A7FA"/>
        </a:accent2>
        <a:accent3>
          <a:srgbClr val="FFFFFF"/>
        </a:accent3>
        <a:accent4>
          <a:srgbClr val="000000"/>
        </a:accent4>
        <a:accent5>
          <a:srgbClr val="B5E6F4"/>
        </a:accent5>
        <a:accent6>
          <a:srgbClr val="5897E3"/>
        </a:accent6>
        <a:hlink>
          <a:srgbClr val="54D09E"/>
        </a:hlink>
        <a:folHlink>
          <a:srgbClr val="E4D61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26AA8B"/>
        </a:dk2>
        <a:lt2>
          <a:srgbClr val="969696"/>
        </a:lt2>
        <a:accent1>
          <a:srgbClr val="A0DD4F"/>
        </a:accent1>
        <a:accent2>
          <a:srgbClr val="5BB9DB"/>
        </a:accent2>
        <a:accent3>
          <a:srgbClr val="FFFFFF"/>
        </a:accent3>
        <a:accent4>
          <a:srgbClr val="000000"/>
        </a:accent4>
        <a:accent5>
          <a:srgbClr val="CDEBB2"/>
        </a:accent5>
        <a:accent6>
          <a:srgbClr val="52A7C6"/>
        </a:accent6>
        <a:hlink>
          <a:srgbClr val="80A5F8"/>
        </a:hlink>
        <a:folHlink>
          <a:srgbClr val="DDD3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3659C8"/>
        </a:dk2>
        <a:lt2>
          <a:srgbClr val="969696"/>
        </a:lt2>
        <a:accent1>
          <a:srgbClr val="FFCC00"/>
        </a:accent1>
        <a:accent2>
          <a:srgbClr val="2CB4F8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7A3E1"/>
        </a:accent6>
        <a:hlink>
          <a:srgbClr val="FE7F00"/>
        </a:hlink>
        <a:folHlink>
          <a:srgbClr val="6BCB3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CE56CE"/>
        </a:dk2>
        <a:lt2>
          <a:srgbClr val="969696"/>
        </a:lt2>
        <a:accent1>
          <a:srgbClr val="7C7FF0"/>
        </a:accent1>
        <a:accent2>
          <a:srgbClr val="FF7325"/>
        </a:accent2>
        <a:accent3>
          <a:srgbClr val="FFFFFF"/>
        </a:accent3>
        <a:accent4>
          <a:srgbClr val="000000"/>
        </a:accent4>
        <a:accent5>
          <a:srgbClr val="BFC0F6"/>
        </a:accent5>
        <a:accent6>
          <a:srgbClr val="E76820"/>
        </a:accent6>
        <a:hlink>
          <a:srgbClr val="77BB33"/>
        </a:hlink>
        <a:folHlink>
          <a:srgbClr val="DDC2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科學的生物學</Template>
  <TotalTime>1452</TotalTime>
  <Words>3618</Words>
  <Application>Microsoft Office PowerPoint</Application>
  <PresentationFormat>如螢幕大小 (4:3)</PresentationFormat>
  <Paragraphs>380</Paragraphs>
  <Slides>66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66</vt:i4>
      </vt:variant>
    </vt:vector>
  </HeadingPairs>
  <TitlesOfParts>
    <vt:vector size="67" baseType="lpstr">
      <vt:lpstr>科學的生物學</vt:lpstr>
      <vt:lpstr>神經系統</vt:lpstr>
      <vt:lpstr>28.1　動物神經系統的演化</vt:lpstr>
      <vt:lpstr>28.1　神經元的類型</vt:lpstr>
      <vt:lpstr>圖 28.1 三種神經元</vt:lpstr>
      <vt:lpstr>圖 28.2　脊椎動物神經系統的組成架構</vt:lpstr>
      <vt:lpstr>28.1　最簡單的神經系統</vt:lpstr>
      <vt:lpstr>28.1　更複雜的神經系統</vt:lpstr>
      <vt:lpstr>28.1　脊椎動物的演化路徑</vt:lpstr>
      <vt:lpstr>28.1　神經系統的演化</vt:lpstr>
      <vt:lpstr>28.2　神經元</vt:lpstr>
      <vt:lpstr>28.2　神經元零件　</vt:lpstr>
      <vt:lpstr>圖 28.3　典型神經元的構造及髓鞘的形成</vt:lpstr>
      <vt:lpstr>28.2　神經元產生神經衝動</vt:lpstr>
      <vt:lpstr>28.2　神經衝動</vt:lpstr>
      <vt:lpstr>28.2　電壓門控通道</vt:lpstr>
      <vt:lpstr>28.2　動作電位</vt:lpstr>
      <vt:lpstr>28.2　不反應期</vt:lpstr>
      <vt:lpstr>關鍵生物程序：神經衝動</vt:lpstr>
      <vt:lpstr>28.3　突觸</vt:lpstr>
      <vt:lpstr>圖 28.4　突觸</vt:lpstr>
      <vt:lpstr>28.3　神經傳遞物</vt:lpstr>
      <vt:lpstr>圖 28.5　在突觸發生的變化</vt:lpstr>
      <vt:lpstr>28.3　刺激性和抑制性突觸</vt:lpstr>
      <vt:lpstr>28.3　整合</vt:lpstr>
      <vt:lpstr>圖 28.6　整合</vt:lpstr>
      <vt:lpstr>28.3　神經傳遞物的種類</vt:lpstr>
      <vt:lpstr>28.3　神經傳遞物的種類 (續)</vt:lpstr>
      <vt:lpstr>28.4　神經</vt:lpstr>
      <vt:lpstr>28.4　易成癮的藥物對化學突觸的作用</vt:lpstr>
      <vt:lpstr>圖 28.7　藥物改變神經衝動通過突觸的方式</vt:lpstr>
      <vt:lpstr>28.4　失去敏感度</vt:lpstr>
      <vt:lpstr>28.4　古柯鹼</vt:lpstr>
      <vt:lpstr>28.4　上癮</vt:lpstr>
      <vt:lpstr>關鍵生物程序：藥物成癮</vt:lpstr>
      <vt:lpstr>28.4　尼古丁</vt:lpstr>
      <vt:lpstr>28.5　脊椎動物腦的演化</vt:lpstr>
      <vt:lpstr>28.5　原始魚種的大腦</vt:lpstr>
      <vt:lpstr>28.5　三個基本部位</vt:lpstr>
      <vt:lpstr>圖 28.10　脊椎動物腦的演化</vt:lpstr>
      <vt:lpstr>28.5　魚類、兩棲類及爬蟲類</vt:lpstr>
      <vt:lpstr>28.5　鳥類和哺乳類</vt:lpstr>
      <vt:lpstr>28.6　腦的運作</vt:lpstr>
      <vt:lpstr>圖 28.11　人類大腦的剖面</vt:lpstr>
      <vt:lpstr>28.6　大腦皮質</vt:lpstr>
      <vt:lpstr>圖 28.12　人類大腦的主要功能區域</vt:lpstr>
      <vt:lpstr>28.6　神經束</vt:lpstr>
      <vt:lpstr>28.6　視丘及下視丘</vt:lpstr>
      <vt:lpstr>28.6　邊緣系統</vt:lpstr>
      <vt:lpstr>圖 28.13　邊緣系統</vt:lpstr>
      <vt:lpstr>28.6　小腦</vt:lpstr>
      <vt:lpstr>28.6　腦幹</vt:lpstr>
      <vt:lpstr>28.6　網狀結構</vt:lpstr>
      <vt:lpstr>28.6　兩個半球</vt:lpstr>
      <vt:lpstr>圖 28.14　大腦不同區域控制多種不同的活動</vt:lpstr>
      <vt:lpstr>28.7　脊髓</vt:lpstr>
      <vt:lpstr>圖 28.15　向下俯視人類脊髓</vt:lpstr>
      <vt:lpstr>圖 28.16　脊椎動物的神經系統</vt:lpstr>
      <vt:lpstr>28.8　隨意及自主神經系統</vt:lpstr>
      <vt:lpstr>圖 28.17　脊椎動物神經系統的分區</vt:lpstr>
      <vt:lpstr>28.8　隨意神經系統</vt:lpstr>
      <vt:lpstr>28.8　反射</vt:lpstr>
      <vt:lpstr>圖 28.18　膝跳反射</vt:lpstr>
      <vt:lpstr>28.8　自主神經系統</vt:lpstr>
      <vt:lpstr>圖 28.19 交感及副交感神經系統如何交互作用</vt:lpstr>
      <vt:lpstr>質詢與分析</vt:lpstr>
      <vt:lpstr>質詢與分析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神經系統</dc:title>
  <dc:subject>普通生物學</dc:subject>
  <dc:creator>Rachel</dc:creator>
  <cp:keywords>東華書局</cp:keywords>
  <cp:lastModifiedBy>Rachel</cp:lastModifiedBy>
  <cp:revision>83</cp:revision>
  <dcterms:created xsi:type="dcterms:W3CDTF">2019-10-29T07:08:48Z</dcterms:created>
  <dcterms:modified xsi:type="dcterms:W3CDTF">2019-11-01T06:30:16Z</dcterms:modified>
</cp:coreProperties>
</file>