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6" r:id="rId3"/>
    <p:sldId id="268" r:id="rId4"/>
    <p:sldId id="269" r:id="rId5"/>
    <p:sldId id="270" r:id="rId6"/>
    <p:sldId id="271" r:id="rId7"/>
    <p:sldId id="272" r:id="rId8"/>
    <p:sldId id="273" r:id="rId9"/>
    <p:sldId id="274" r:id="rId10"/>
    <p:sldId id="275" r:id="rId11"/>
    <p:sldId id="276" r:id="rId12"/>
    <p:sldId id="278" r:id="rId13"/>
    <p:sldId id="277"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267" r:id="rId39"/>
    <p:sldId id="303" r:id="rId40"/>
    <p:sldId id="304"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776"/>
    <a:srgbClr val="FE7F00"/>
    <a:srgbClr val="003399"/>
    <a:srgbClr val="FFCC00"/>
    <a:srgbClr val="969696"/>
    <a:srgbClr val="7B18E8"/>
    <a:srgbClr val="FFFFBF"/>
    <a:srgbClr val="E4D61C"/>
    <a:srgbClr val="6BCB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varScale="1">
        <p:scale>
          <a:sx n="80" d="100"/>
          <a:sy n="80" d="100"/>
        </p:scale>
        <p:origin x="-1416"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zh-TW" altLang="zh-TW"/>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zh-TW" altLang="zh-TW"/>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zh-TW" altLang="zh-TW"/>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C88AEBE-BCF9-4DA0-8DE8-02ACD8386FC4}" type="slidenum">
              <a:rPr lang="en-US" altLang="zh-TW"/>
              <a:pPr/>
              <a:t>‹#›</a:t>
            </a:fld>
            <a:endParaRPr lang="en-US" altLang="zh-TW"/>
          </a:p>
        </p:txBody>
      </p:sp>
    </p:spTree>
    <p:extLst>
      <p:ext uri="{BB962C8B-B14F-4D97-AF65-F5344CB8AC3E}">
        <p14:creationId xmlns:p14="http://schemas.microsoft.com/office/powerpoint/2010/main" val="564172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014" name="Rectangle 30"/>
          <p:cNvSpPr>
            <a:spLocks noGrp="1" noChangeArrowheads="1"/>
          </p:cNvSpPr>
          <p:nvPr>
            <p:ph type="ctrTitle"/>
          </p:nvPr>
        </p:nvSpPr>
        <p:spPr>
          <a:xfrm>
            <a:off x="683568" y="5373216"/>
            <a:ext cx="7772400" cy="132600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lgn="l">
              <a:defRPr sz="4400" smtClean="0">
                <a:solidFill>
                  <a:srgbClr val="002776"/>
                </a:solidFill>
              </a:defRPr>
            </a:lvl1pPr>
          </a:lstStyle>
          <a:p>
            <a:pPr lvl="0"/>
            <a:r>
              <a:rPr lang="zh-TW" altLang="en-US" noProof="0" smtClean="0"/>
              <a:t>按一下以編輯母片標題樣式</a:t>
            </a:r>
            <a:endParaRPr lang="en-US" altLang="zh-TW" noProof="0" dirty="0" smtClean="0"/>
          </a:p>
        </p:txBody>
      </p:sp>
      <p:sp>
        <p:nvSpPr>
          <p:cNvPr id="42015" name="Rectangle 31"/>
          <p:cNvSpPr>
            <a:spLocks noGrp="1" noChangeArrowheads="1"/>
          </p:cNvSpPr>
          <p:nvPr>
            <p:ph type="subTitle" idx="1"/>
          </p:nvPr>
        </p:nvSpPr>
        <p:spPr>
          <a:xfrm>
            <a:off x="683568" y="4797152"/>
            <a:ext cx="7776864" cy="57606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0" indent="0" algn="l">
              <a:buFontTx/>
              <a:buNone/>
              <a:defRPr sz="3200" b="1" smtClean="0">
                <a:solidFill>
                  <a:schemeClr val="accent2">
                    <a:lumMod val="75000"/>
                  </a:schemeClr>
                </a:solidFill>
                <a:latin typeface="+mj-lt"/>
              </a:defRPr>
            </a:lvl1pPr>
          </a:lstStyle>
          <a:p>
            <a:pPr lvl="0"/>
            <a:r>
              <a:rPr lang="zh-TW" altLang="en-US" noProof="0" smtClean="0"/>
              <a:t>按一下以編輯母片副標題樣式</a:t>
            </a:r>
            <a:endParaRPr lang="en-US" altLang="zh-TW" noProof="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96944" cy="936104"/>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306388" y="1412776"/>
            <a:ext cx="8534400" cy="51845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Rectangle 5"/>
          <p:cNvSpPr>
            <a:spLocks noGrp="1" noChangeArrowheads="1"/>
          </p:cNvSpPr>
          <p:nvPr>
            <p:ph type="ftr" sz="quarter" idx="11"/>
          </p:nvPr>
        </p:nvSpPr>
        <p:spPr>
          <a:ln/>
        </p:spPr>
        <p:txBody>
          <a:bodyPr/>
          <a:lstStyle>
            <a:lvl1pPr>
              <a:defRPr>
                <a:latin typeface="+mj-lt"/>
              </a:defRPr>
            </a:lvl1pPr>
          </a:lstStyle>
          <a:p>
            <a:r>
              <a:rPr lang="zh-TW" altLang="en-US" smtClean="0"/>
              <a:t>普通生物學  </a:t>
            </a:r>
            <a:r>
              <a:rPr lang="en-US" altLang="zh-TW" smtClean="0"/>
              <a:t>Chapter 1 - </a:t>
            </a:r>
            <a:r>
              <a:rPr lang="zh-TW" altLang="en-US" smtClean="0"/>
              <a:t>科學的生物學 </a:t>
            </a:r>
            <a:endParaRPr lang="zh-TW" altLang="zh-TW" dirty="0"/>
          </a:p>
        </p:txBody>
      </p:sp>
      <p:sp>
        <p:nvSpPr>
          <p:cNvPr id="6" name="Rectangle 6"/>
          <p:cNvSpPr>
            <a:spLocks noGrp="1" noChangeArrowheads="1"/>
          </p:cNvSpPr>
          <p:nvPr>
            <p:ph type="sldNum" sz="quarter" idx="12"/>
          </p:nvPr>
        </p:nvSpPr>
        <p:spPr>
          <a:ln/>
        </p:spPr>
        <p:txBody>
          <a:bodyPr/>
          <a:lstStyle>
            <a:lvl1pPr>
              <a:defRPr/>
            </a:lvl1pPr>
          </a:lstStyle>
          <a:p>
            <a:fld id="{C04386CD-F511-4EEB-A0ED-70801BDA50F0}" type="slidenum">
              <a:rPr lang="en-US" altLang="zh-TW"/>
              <a:pPr/>
              <a:t>‹#›</a:t>
            </a:fld>
            <a:endParaRPr lang="en-US" altLang="zh-TW"/>
          </a:p>
        </p:txBody>
      </p:sp>
    </p:spTree>
    <p:extLst>
      <p:ext uri="{BB962C8B-B14F-4D97-AF65-F5344CB8AC3E}">
        <p14:creationId xmlns:p14="http://schemas.microsoft.com/office/powerpoint/2010/main" val="183405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50422" y="3573016"/>
            <a:ext cx="7772400" cy="1362075"/>
          </a:xfrm>
        </p:spPr>
        <p:txBody>
          <a:bodyPr anchor="t"/>
          <a:lstStyle>
            <a:lvl1pPr algn="ctr">
              <a:defRPr sz="4400" b="1"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50422" y="2072829"/>
            <a:ext cx="7772400" cy="1386383"/>
          </a:xfrm>
        </p:spPr>
        <p:txBody>
          <a:bodyPr anchor="b"/>
          <a:lstStyle>
            <a:lvl1pPr marL="0" indent="0" algn="ctr">
              <a:buNone/>
              <a:defRPr sz="3200">
                <a:solidFill>
                  <a:schemeClr val="accent4"/>
                </a:solidFill>
                <a:latin typeface="+mj-ea"/>
                <a:ea typeface="+mj-ea"/>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6" name="Rectangle 6"/>
          <p:cNvSpPr>
            <a:spLocks noGrp="1" noChangeArrowheads="1"/>
          </p:cNvSpPr>
          <p:nvPr>
            <p:ph type="sldNum" sz="quarter" idx="12"/>
          </p:nvPr>
        </p:nvSpPr>
        <p:spPr>
          <a:ln/>
        </p:spPr>
        <p:txBody>
          <a:bodyPr/>
          <a:lstStyle>
            <a:lvl1pPr>
              <a:defRPr/>
            </a:lvl1pPr>
          </a:lstStyle>
          <a:p>
            <a:fld id="{CEB59008-BACC-4FA6-82AF-59785DE9F926}" type="slidenum">
              <a:rPr lang="en-US" altLang="zh-TW"/>
              <a:pPr/>
              <a:t>‹#›</a:t>
            </a:fld>
            <a:endParaRPr lang="en-US" altLang="zh-TW"/>
          </a:p>
        </p:txBody>
      </p:sp>
      <p:cxnSp>
        <p:nvCxnSpPr>
          <p:cNvPr id="8" name="直線接點 7"/>
          <p:cNvCxnSpPr/>
          <p:nvPr userDrawn="1"/>
        </p:nvCxnSpPr>
        <p:spPr>
          <a:xfrm>
            <a:off x="783685" y="3531220"/>
            <a:ext cx="7776864" cy="0"/>
          </a:xfrm>
          <a:prstGeom prst="line">
            <a:avLst/>
          </a:prstGeom>
          <a:ln w="12700">
            <a:prstDash val="sysDash"/>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8950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96944" cy="864096"/>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304800" y="1340768"/>
            <a:ext cx="4191000" cy="51362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340768"/>
            <a:ext cx="4191000" cy="51362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Rectangle 5"/>
          <p:cNvSpPr>
            <a:spLocks noGrp="1" noChangeArrowheads="1"/>
          </p:cNvSpPr>
          <p:nvPr>
            <p:ph type="ftr" sz="quarter" idx="11"/>
          </p:nvPr>
        </p:nvSpPr>
        <p:spPr>
          <a:ln/>
        </p:spPr>
        <p:txBody>
          <a:bodyPr/>
          <a:lstStyle>
            <a:lvl1pPr>
              <a:defRPr/>
            </a:lvl1pPr>
          </a:lstStyle>
          <a:p>
            <a:r>
              <a:rPr lang="zh-TW" altLang="en-US" smtClean="0"/>
              <a:t>普通生物學  </a:t>
            </a:r>
            <a:r>
              <a:rPr lang="en-US" altLang="zh-TW" smtClean="0"/>
              <a:t>Chapter 1 - </a:t>
            </a:r>
            <a:r>
              <a:rPr lang="zh-TW" altLang="en-US" smtClean="0"/>
              <a:t>科學的生物學 </a:t>
            </a:r>
            <a:endParaRPr lang="zh-TW" altLang="zh-TW"/>
          </a:p>
        </p:txBody>
      </p:sp>
      <p:sp>
        <p:nvSpPr>
          <p:cNvPr id="7" name="Rectangle 6"/>
          <p:cNvSpPr>
            <a:spLocks noGrp="1" noChangeArrowheads="1"/>
          </p:cNvSpPr>
          <p:nvPr>
            <p:ph type="sldNum" sz="quarter" idx="12"/>
          </p:nvPr>
        </p:nvSpPr>
        <p:spPr>
          <a:ln/>
        </p:spPr>
        <p:txBody>
          <a:bodyPr/>
          <a:lstStyle>
            <a:lvl1pPr>
              <a:defRPr/>
            </a:lvl1pPr>
          </a:lstStyle>
          <a:p>
            <a:fld id="{913DB387-C46D-4DB0-AAE8-9007EA61FB28}" type="slidenum">
              <a:rPr lang="en-US" altLang="zh-TW"/>
              <a:pPr/>
              <a:t>‹#›</a:t>
            </a:fld>
            <a:endParaRPr lang="en-US" altLang="zh-TW"/>
          </a:p>
        </p:txBody>
      </p:sp>
    </p:spTree>
    <p:extLst>
      <p:ext uri="{BB962C8B-B14F-4D97-AF65-F5344CB8AC3E}">
        <p14:creationId xmlns:p14="http://schemas.microsoft.com/office/powerpoint/2010/main" val="179316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71827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35803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645025" y="171827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35803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8" name="Rectangle 5"/>
          <p:cNvSpPr>
            <a:spLocks noGrp="1" noChangeArrowheads="1"/>
          </p:cNvSpPr>
          <p:nvPr>
            <p:ph type="ftr" sz="quarter" idx="11"/>
          </p:nvPr>
        </p:nvSpPr>
        <p:spPr>
          <a:ln/>
        </p:spPr>
        <p:txBody>
          <a:bodyPr/>
          <a:lstStyle>
            <a:lvl1pPr>
              <a:defRPr/>
            </a:lvl1pPr>
          </a:lstStyle>
          <a:p>
            <a:r>
              <a:rPr lang="zh-TW" altLang="en-US" smtClean="0"/>
              <a:t>普通生物學  </a:t>
            </a:r>
            <a:r>
              <a:rPr lang="en-US" altLang="zh-TW" smtClean="0"/>
              <a:t>Chapter 1 - </a:t>
            </a:r>
            <a:r>
              <a:rPr lang="zh-TW" altLang="en-US" smtClean="0"/>
              <a:t>科學的生物學 </a:t>
            </a:r>
            <a:endParaRPr lang="zh-TW" altLang="zh-TW"/>
          </a:p>
        </p:txBody>
      </p:sp>
      <p:sp>
        <p:nvSpPr>
          <p:cNvPr id="9" name="Rectangle 6"/>
          <p:cNvSpPr>
            <a:spLocks noGrp="1" noChangeArrowheads="1"/>
          </p:cNvSpPr>
          <p:nvPr>
            <p:ph type="sldNum" sz="quarter" idx="12"/>
          </p:nvPr>
        </p:nvSpPr>
        <p:spPr>
          <a:ln/>
        </p:spPr>
        <p:txBody>
          <a:bodyPr/>
          <a:lstStyle>
            <a:lvl1pPr>
              <a:defRPr/>
            </a:lvl1pPr>
          </a:lstStyle>
          <a:p>
            <a:fld id="{0F247246-20E3-474B-AF10-F3E75A5B5097}" type="slidenum">
              <a:rPr lang="en-US" altLang="zh-TW"/>
              <a:pPr/>
              <a:t>‹#›</a:t>
            </a:fld>
            <a:endParaRPr lang="en-US" altLang="zh-TW"/>
          </a:p>
        </p:txBody>
      </p:sp>
    </p:spTree>
    <p:extLst>
      <p:ext uri="{BB962C8B-B14F-4D97-AF65-F5344CB8AC3E}">
        <p14:creationId xmlns:p14="http://schemas.microsoft.com/office/powerpoint/2010/main" val="408977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96944" cy="936104"/>
          </a:xfrm>
        </p:spPr>
        <p:txBody>
          <a:bodyPr/>
          <a:lstStyle/>
          <a:p>
            <a:r>
              <a:rPr lang="zh-TW" altLang="en-US" smtClean="0"/>
              <a:t>按一下以編輯母片標題樣式</a:t>
            </a:r>
            <a:endParaRPr lang="en-US"/>
          </a:p>
        </p:txBody>
      </p:sp>
      <p:sp>
        <p:nvSpPr>
          <p:cNvPr id="4" name="Rectangle 5"/>
          <p:cNvSpPr>
            <a:spLocks noGrp="1" noChangeArrowheads="1"/>
          </p:cNvSpPr>
          <p:nvPr>
            <p:ph type="ftr" sz="quarter" idx="11"/>
          </p:nvPr>
        </p:nvSpPr>
        <p:spPr>
          <a:ln/>
        </p:spPr>
        <p:txBody>
          <a:bodyPr/>
          <a:lstStyle>
            <a:lvl1pPr>
              <a:defRPr/>
            </a:lvl1pPr>
          </a:lstStyle>
          <a:p>
            <a:r>
              <a:rPr lang="zh-TW" altLang="en-US" smtClean="0"/>
              <a:t>普通生物學  </a:t>
            </a:r>
            <a:r>
              <a:rPr lang="en-US" altLang="zh-TW" smtClean="0"/>
              <a:t>Chapter 1 - </a:t>
            </a:r>
            <a:r>
              <a:rPr lang="zh-TW" altLang="en-US" smtClean="0"/>
              <a:t>科學的生物學 </a:t>
            </a:r>
            <a:endParaRPr lang="zh-TW" altLang="zh-TW"/>
          </a:p>
        </p:txBody>
      </p:sp>
      <p:sp>
        <p:nvSpPr>
          <p:cNvPr id="5" name="Rectangle 6"/>
          <p:cNvSpPr>
            <a:spLocks noGrp="1" noChangeArrowheads="1"/>
          </p:cNvSpPr>
          <p:nvPr>
            <p:ph type="sldNum" sz="quarter" idx="12"/>
          </p:nvPr>
        </p:nvSpPr>
        <p:spPr>
          <a:ln/>
        </p:spPr>
        <p:txBody>
          <a:bodyPr/>
          <a:lstStyle>
            <a:lvl1pPr>
              <a:defRPr/>
            </a:lvl1pPr>
          </a:lstStyle>
          <a:p>
            <a:fld id="{6640B099-C29F-48AA-9EE1-94DFFD9F4D02}" type="slidenum">
              <a:rPr lang="en-US" altLang="zh-TW"/>
              <a:pPr/>
              <a:t>‹#›</a:t>
            </a:fld>
            <a:endParaRPr lang="en-US" altLang="zh-TW"/>
          </a:p>
        </p:txBody>
      </p:sp>
    </p:spTree>
    <p:extLst>
      <p:ext uri="{BB962C8B-B14F-4D97-AF65-F5344CB8AC3E}">
        <p14:creationId xmlns:p14="http://schemas.microsoft.com/office/powerpoint/2010/main" val="2895683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r>
              <a:rPr lang="zh-TW" altLang="en-US" smtClean="0"/>
              <a:t>普通生物學  </a:t>
            </a:r>
            <a:r>
              <a:rPr lang="en-US" altLang="zh-TW" smtClean="0"/>
              <a:t>Chapter 1 - </a:t>
            </a:r>
            <a:r>
              <a:rPr lang="zh-TW" altLang="en-US" smtClean="0"/>
              <a:t>科學的生物學 </a:t>
            </a:r>
            <a:endParaRPr lang="zh-TW" altLang="zh-TW"/>
          </a:p>
        </p:txBody>
      </p:sp>
      <p:sp>
        <p:nvSpPr>
          <p:cNvPr id="4" name="Rectangle 6"/>
          <p:cNvSpPr>
            <a:spLocks noGrp="1" noChangeArrowheads="1"/>
          </p:cNvSpPr>
          <p:nvPr>
            <p:ph type="sldNum" sz="quarter" idx="12"/>
          </p:nvPr>
        </p:nvSpPr>
        <p:spPr>
          <a:ln/>
        </p:spPr>
        <p:txBody>
          <a:bodyPr/>
          <a:lstStyle>
            <a:lvl1pPr>
              <a:defRPr/>
            </a:lvl1pPr>
          </a:lstStyle>
          <a:p>
            <a:fld id="{5003D16C-4916-490F-8B03-2D3B31926DFA}" type="slidenum">
              <a:rPr lang="en-US" altLang="zh-TW"/>
              <a:pPr/>
              <a:t>‹#›</a:t>
            </a:fld>
            <a:endParaRPr lang="en-US" altLang="zh-TW"/>
          </a:p>
        </p:txBody>
      </p:sp>
    </p:spTree>
    <p:extLst>
      <p:ext uri="{BB962C8B-B14F-4D97-AF65-F5344CB8AC3E}">
        <p14:creationId xmlns:p14="http://schemas.microsoft.com/office/powerpoint/2010/main" val="39512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424936" cy="868363"/>
          </a:xfrm>
        </p:spPr>
        <p:txBody>
          <a:bodyPr/>
          <a:lstStyle/>
          <a:p>
            <a:r>
              <a:rPr lang="zh-TW" altLang="en-US" smtClean="0"/>
              <a:t>按一下以編輯母片標題樣式</a:t>
            </a:r>
            <a:endParaRPr lang="en-US"/>
          </a:p>
        </p:txBody>
      </p:sp>
      <p:sp>
        <p:nvSpPr>
          <p:cNvPr id="3" name="Text Placeholder 2"/>
          <p:cNvSpPr>
            <a:spLocks noGrp="1"/>
          </p:cNvSpPr>
          <p:nvPr>
            <p:ph type="body" sz="half" idx="1"/>
          </p:nvPr>
        </p:nvSpPr>
        <p:spPr>
          <a:xfrm>
            <a:off x="304800" y="1412776"/>
            <a:ext cx="4191000" cy="5064224"/>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412776"/>
            <a:ext cx="4191000" cy="5064224"/>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zh-TW" altLang="en-US" smtClean="0"/>
              <a:t>普通生物學  </a:t>
            </a:r>
            <a:r>
              <a:rPr lang="en-US" altLang="zh-TW" smtClean="0"/>
              <a:t>Chapter 1 - </a:t>
            </a:r>
            <a:r>
              <a:rPr lang="zh-TW" altLang="en-US" smtClean="0"/>
              <a:t>科學的生物學 </a:t>
            </a:r>
            <a:endParaRPr lang="zh-TW" altLang="zh-TW"/>
          </a:p>
        </p:txBody>
      </p:sp>
      <p:sp>
        <p:nvSpPr>
          <p:cNvPr id="7" name="Rectangle 6"/>
          <p:cNvSpPr>
            <a:spLocks noGrp="1" noChangeArrowheads="1"/>
          </p:cNvSpPr>
          <p:nvPr>
            <p:ph type="sldNum" sz="quarter" idx="12"/>
          </p:nvPr>
        </p:nvSpPr>
        <p:spPr>
          <a:ln/>
        </p:spPr>
        <p:txBody>
          <a:bodyPr/>
          <a:lstStyle>
            <a:lvl1pPr>
              <a:defRPr/>
            </a:lvl1pPr>
          </a:lstStyle>
          <a:p>
            <a:fld id="{B734A0A8-3CF8-4334-9BAB-82D4E79D0B05}" type="slidenum">
              <a:rPr lang="en-US" altLang="zh-TW"/>
              <a:pPr/>
              <a:t>‹#›</a:t>
            </a:fld>
            <a:endParaRPr lang="en-US" altLang="zh-TW"/>
          </a:p>
        </p:txBody>
      </p:sp>
    </p:spTree>
    <p:extLst>
      <p:ext uri="{BB962C8B-B14F-4D97-AF65-F5344CB8AC3E}">
        <p14:creationId xmlns:p14="http://schemas.microsoft.com/office/powerpoint/2010/main" val="92086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1055" name="Rectangle 3"/>
          <p:cNvSpPr>
            <a:spLocks noGrp="1" noChangeArrowheads="1"/>
          </p:cNvSpPr>
          <p:nvPr>
            <p:ph type="body" idx="1"/>
          </p:nvPr>
        </p:nvSpPr>
        <p:spPr bwMode="gray">
          <a:xfrm>
            <a:off x="306388" y="1340768"/>
            <a:ext cx="8534400"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p:txBody>
      </p:sp>
      <p:sp>
        <p:nvSpPr>
          <p:cNvPr id="1029" name="Rectangle 5"/>
          <p:cNvSpPr>
            <a:spLocks noGrp="1" noChangeArrowheads="1"/>
          </p:cNvSpPr>
          <p:nvPr>
            <p:ph type="ftr" sz="quarter" idx="3"/>
          </p:nvPr>
        </p:nvSpPr>
        <p:spPr bwMode="gray">
          <a:xfrm>
            <a:off x="0" y="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0">
                <a:solidFill>
                  <a:schemeClr val="bg1"/>
                </a:solidFill>
                <a:latin typeface="Candara" panose="020E0502030303020204" pitchFamily="34" charset="0"/>
                <a:ea typeface="+mn-ea"/>
              </a:defRPr>
            </a:lvl1pPr>
          </a:lstStyle>
          <a:p>
            <a:r>
              <a:rPr lang="zh-TW" altLang="en-US" smtClean="0"/>
              <a:t>普通生物學  </a:t>
            </a:r>
            <a:r>
              <a:rPr lang="en-US" altLang="zh-TW" smtClean="0"/>
              <a:t>Chapter 1 - </a:t>
            </a:r>
            <a:r>
              <a:rPr lang="zh-TW" altLang="en-US" smtClean="0"/>
              <a:t>科學的生物學 </a:t>
            </a:r>
            <a:endParaRPr lang="zh-TW" altLang="zh-TW" dirty="0"/>
          </a:p>
        </p:txBody>
      </p:sp>
      <p:sp>
        <p:nvSpPr>
          <p:cNvPr id="1030" name="Rectangle 6"/>
          <p:cNvSpPr>
            <a:spLocks noGrp="1" noChangeArrowheads="1"/>
          </p:cNvSpPr>
          <p:nvPr>
            <p:ph type="sldNum" sz="quarter" idx="4"/>
          </p:nvPr>
        </p:nvSpPr>
        <p:spPr bwMode="gray">
          <a:xfrm>
            <a:off x="8604448" y="6554162"/>
            <a:ext cx="539552"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accent2">
                    <a:lumMod val="75000"/>
                  </a:schemeClr>
                </a:solidFill>
                <a:latin typeface="Candara" panose="020E0502030303020204" pitchFamily="34" charset="0"/>
                <a:ea typeface="新細明體" charset="-120"/>
              </a:defRPr>
            </a:lvl1pPr>
          </a:lstStyle>
          <a:p>
            <a:fld id="{3FA009EA-F44F-42DC-885F-968D90E96B0C}" type="slidenum">
              <a:rPr lang="en-US" altLang="zh-TW" smtClean="0"/>
              <a:pPr/>
              <a:t>‹#›</a:t>
            </a:fld>
            <a:endParaRPr lang="en-US" altLang="zh-TW"/>
          </a:p>
        </p:txBody>
      </p:sp>
      <p:sp>
        <p:nvSpPr>
          <p:cNvPr id="1059" name="Rectangle 2"/>
          <p:cNvSpPr>
            <a:spLocks noGrp="1" noChangeArrowheads="1"/>
          </p:cNvSpPr>
          <p:nvPr>
            <p:ph type="title"/>
          </p:nvPr>
        </p:nvSpPr>
        <p:spPr bwMode="gray">
          <a:xfrm>
            <a:off x="323528" y="260648"/>
            <a:ext cx="8496944"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endParaRPr lang="en-US" altLang="zh-TW" dirty="0" smtClean="0"/>
          </a:p>
        </p:txBody>
      </p:sp>
    </p:spTree>
  </p:cSld>
  <p:clrMap bg1="lt1" tx1="dk1" bg2="lt2" tx2="dk2" accent1="accent1" accent2="accent2" accent3="accent3" accent4="accent4" accent5="accent5" accent6="accent6" hlink="hlink" folHlink="folHlink"/>
  <p:sldLayoutIdLst>
    <p:sldLayoutId id="2147483665" r:id="rId1"/>
    <p:sldLayoutId id="2147483679" r:id="rId2"/>
    <p:sldLayoutId id="2147483678" r:id="rId3"/>
    <p:sldLayoutId id="2147483677" r:id="rId4"/>
    <p:sldLayoutId id="2147483676" r:id="rId5"/>
    <p:sldLayoutId id="2147483675" r:id="rId6"/>
    <p:sldLayoutId id="2147483674" r:id="rId7"/>
    <p:sldLayoutId id="2147483669" r:id="rId8"/>
  </p:sldLayoutIdLst>
  <p:timing>
    <p:tnLst>
      <p:par>
        <p:cTn id="1" dur="indefinite" restart="never" nodeType="tmRoot"/>
      </p:par>
    </p:tnLst>
  </p:timing>
  <p:hf hdr="0" dt="0"/>
  <p:txStyles>
    <p:titleStyle>
      <a:lvl1pPr algn="l" rtl="0" eaLnBrk="1" fontAlgn="base" hangingPunct="1">
        <a:spcBef>
          <a:spcPct val="0"/>
        </a:spcBef>
        <a:spcAft>
          <a:spcPct val="0"/>
        </a:spcAft>
        <a:defRPr sz="3800" b="1">
          <a:solidFill>
            <a:srgbClr val="002060"/>
          </a:solidFill>
          <a:latin typeface="+mj-lt"/>
          <a:ea typeface="+mj-ea"/>
          <a:cs typeface="+mj-cs"/>
        </a:defRPr>
      </a:lvl1pPr>
      <a:lvl2pPr algn="ctr" rtl="0" eaLnBrk="1" fontAlgn="base" hangingPunct="1">
        <a:spcBef>
          <a:spcPct val="0"/>
        </a:spcBef>
        <a:spcAft>
          <a:spcPct val="0"/>
        </a:spcAft>
        <a:defRPr sz="3600" b="1">
          <a:solidFill>
            <a:schemeClr val="tx1"/>
          </a:solidFill>
          <a:latin typeface="Arial" charset="0"/>
        </a:defRPr>
      </a:lvl2pPr>
      <a:lvl3pPr algn="ctr" rtl="0" eaLnBrk="1" fontAlgn="base" hangingPunct="1">
        <a:spcBef>
          <a:spcPct val="0"/>
        </a:spcBef>
        <a:spcAft>
          <a:spcPct val="0"/>
        </a:spcAft>
        <a:defRPr sz="3600" b="1">
          <a:solidFill>
            <a:schemeClr val="tx1"/>
          </a:solidFill>
          <a:latin typeface="Arial" charset="0"/>
        </a:defRPr>
      </a:lvl3pPr>
      <a:lvl4pPr algn="ctr" rtl="0" eaLnBrk="1" fontAlgn="base" hangingPunct="1">
        <a:spcBef>
          <a:spcPct val="0"/>
        </a:spcBef>
        <a:spcAft>
          <a:spcPct val="0"/>
        </a:spcAft>
        <a:defRPr sz="3600" b="1">
          <a:solidFill>
            <a:schemeClr val="tx1"/>
          </a:solidFill>
          <a:latin typeface="Arial" charset="0"/>
        </a:defRPr>
      </a:lvl4pPr>
      <a:lvl5pPr algn="ctr" rtl="0" eaLnBrk="1" fontAlgn="base" hangingPunct="1">
        <a:spcBef>
          <a:spcPct val="0"/>
        </a:spcBef>
        <a:spcAft>
          <a:spcPct val="0"/>
        </a:spcAft>
        <a:defRPr sz="3600" b="1">
          <a:solidFill>
            <a:schemeClr val="tx1"/>
          </a:solidFill>
          <a:latin typeface="Arial" charset="0"/>
        </a:defRPr>
      </a:lvl5pPr>
      <a:lvl6pPr marL="457200" algn="ctr" rtl="0" eaLnBrk="1" fontAlgn="base" hangingPunct="1">
        <a:spcBef>
          <a:spcPct val="0"/>
        </a:spcBef>
        <a:spcAft>
          <a:spcPct val="0"/>
        </a:spcAft>
        <a:defRPr sz="4000" b="1">
          <a:solidFill>
            <a:schemeClr val="tx1"/>
          </a:solidFill>
          <a:latin typeface="Arial" charset="0"/>
        </a:defRPr>
      </a:lvl6pPr>
      <a:lvl7pPr marL="914400" algn="ctr" rtl="0" eaLnBrk="1" fontAlgn="base" hangingPunct="1">
        <a:spcBef>
          <a:spcPct val="0"/>
        </a:spcBef>
        <a:spcAft>
          <a:spcPct val="0"/>
        </a:spcAft>
        <a:defRPr sz="4000" b="1">
          <a:solidFill>
            <a:schemeClr val="tx1"/>
          </a:solidFill>
          <a:latin typeface="Arial" charset="0"/>
        </a:defRPr>
      </a:lvl7pPr>
      <a:lvl8pPr marL="1371600" algn="ctr" rtl="0" eaLnBrk="1" fontAlgn="base" hangingPunct="1">
        <a:spcBef>
          <a:spcPct val="0"/>
        </a:spcBef>
        <a:spcAft>
          <a:spcPct val="0"/>
        </a:spcAft>
        <a:defRPr sz="4000" b="1">
          <a:solidFill>
            <a:schemeClr val="tx1"/>
          </a:solidFill>
          <a:latin typeface="Arial" charset="0"/>
        </a:defRPr>
      </a:lvl8pPr>
      <a:lvl9pPr marL="1828800" algn="ctr" rtl="0" eaLnBrk="1" fontAlgn="base" hangingPunct="1">
        <a:spcBef>
          <a:spcPct val="0"/>
        </a:spcBef>
        <a:spcAft>
          <a:spcPct val="0"/>
        </a:spcAft>
        <a:defRPr sz="4000" b="1">
          <a:solidFill>
            <a:schemeClr val="tx1"/>
          </a:solidFill>
          <a:latin typeface="Arial" charset="0"/>
        </a:defRPr>
      </a:lvl9pPr>
    </p:titleStyle>
    <p:bodyStyle>
      <a:lvl1pPr marL="342900" indent="-342900" algn="l" rtl="0" eaLnBrk="1" fontAlgn="base" hangingPunct="1">
        <a:spcBef>
          <a:spcPct val="20000"/>
        </a:spcBef>
        <a:spcAft>
          <a:spcPct val="0"/>
        </a:spcAft>
        <a:buClr>
          <a:schemeClr val="accent2"/>
        </a:buClr>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3"/>
        </a:buClr>
        <a:buFont typeface="Wingdings" panose="05000000000000000000" pitchFamily="2" charset="2"/>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accent4"/>
        </a:buClr>
        <a:buChar char="•"/>
        <a:defRPr sz="26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ctrTitle"/>
          </p:nvPr>
        </p:nvSpPr>
        <p:spPr/>
        <p:txBody>
          <a:bodyPr/>
          <a:lstStyle/>
          <a:p>
            <a:r>
              <a:rPr lang="zh-TW" altLang="en-US" sz="5600" dirty="0">
                <a:latin typeface="+mj-ea"/>
              </a:rPr>
              <a:t>動物行為與環境</a:t>
            </a:r>
            <a:endParaRPr lang="en-US" altLang="zh-TW" sz="5600" dirty="0">
              <a:latin typeface="+mj-ea"/>
            </a:endParaRPr>
          </a:p>
        </p:txBody>
      </p:sp>
      <p:sp>
        <p:nvSpPr>
          <p:cNvPr id="43010" name="Rectangle 2"/>
          <p:cNvSpPr>
            <a:spLocks noGrp="1" noChangeArrowheads="1"/>
          </p:cNvSpPr>
          <p:nvPr>
            <p:ph type="subTitle" idx="1"/>
          </p:nvPr>
        </p:nvSpPr>
        <p:spPr/>
        <p:txBody>
          <a:bodyPr/>
          <a:lstStyle/>
          <a:p>
            <a:pPr algn="l"/>
            <a:r>
              <a:rPr lang="en-US" altLang="zh-TW" dirty="0"/>
              <a:t>Chapter </a:t>
            </a:r>
            <a:r>
              <a:rPr lang="en-US" altLang="zh-TW" dirty="0" smtClean="0"/>
              <a:t>37</a:t>
            </a:r>
            <a:endParaRPr lang="en-US" altLang="zh-TW" dirty="0">
              <a:ea typeface="新細明體"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37.4</a:t>
            </a:r>
            <a:r>
              <a:rPr lang="zh-TW" altLang="en-US" dirty="0"/>
              <a:t>　動物如何學習</a:t>
            </a:r>
          </a:p>
        </p:txBody>
      </p:sp>
      <p:sp>
        <p:nvSpPr>
          <p:cNvPr id="3" name="內容版面配置區 2"/>
          <p:cNvSpPr>
            <a:spLocks noGrp="1"/>
          </p:cNvSpPr>
          <p:nvPr>
            <p:ph idx="1"/>
          </p:nvPr>
        </p:nvSpPr>
        <p:spPr/>
        <p:txBody>
          <a:bodyPr/>
          <a:lstStyle/>
          <a:p>
            <a:r>
              <a:rPr lang="zh-TW" altLang="en-US" dirty="0"/>
              <a:t>在很多情況下，動物會根據其先前的</a:t>
            </a:r>
            <a:r>
              <a:rPr lang="zh-TW" altLang="en-US" dirty="0" smtClean="0"/>
              <a:t>經驗而</a:t>
            </a:r>
            <a:r>
              <a:rPr lang="zh-TW" altLang="en-US" dirty="0"/>
              <a:t>改變其</a:t>
            </a:r>
            <a:r>
              <a:rPr lang="zh-TW" altLang="en-US" dirty="0" smtClean="0"/>
              <a:t>行為</a:t>
            </a:r>
            <a:endParaRPr lang="en-US" altLang="zh-TW" dirty="0" smtClean="0"/>
          </a:p>
          <a:p>
            <a:pPr lvl="1"/>
            <a:r>
              <a:rPr lang="zh-TW" altLang="en-US" dirty="0"/>
              <a:t>此過程稱為</a:t>
            </a:r>
            <a:r>
              <a:rPr lang="zh-TW" altLang="en-US" b="1" dirty="0" smtClean="0"/>
              <a:t>學習</a:t>
            </a:r>
            <a:endParaRPr lang="en-US" altLang="zh-TW" b="1" dirty="0" smtClean="0"/>
          </a:p>
          <a:p>
            <a:pPr lvl="2"/>
            <a:r>
              <a:rPr lang="zh-TW" altLang="en-US" dirty="0"/>
              <a:t>最簡單的學習</a:t>
            </a:r>
            <a:r>
              <a:rPr lang="zh-TW" altLang="en-US" b="1" dirty="0"/>
              <a:t>是非關聯性</a:t>
            </a:r>
            <a:r>
              <a:rPr lang="zh-TW" altLang="en-US" b="1" dirty="0" smtClean="0"/>
              <a:t>學習</a:t>
            </a:r>
            <a:endParaRPr lang="en-US" altLang="zh-TW" b="1" dirty="0" smtClean="0"/>
          </a:p>
          <a:p>
            <a:pPr lvl="3"/>
            <a:r>
              <a:rPr lang="zh-TW" altLang="en-US" sz="2400" dirty="0">
                <a:ea typeface="+mn-ea"/>
              </a:rPr>
              <a:t>動物不須在兩個刺激之間或是</a:t>
            </a:r>
            <a:r>
              <a:rPr lang="zh-TW" altLang="en-US" sz="2400" dirty="0" smtClean="0">
                <a:ea typeface="+mn-ea"/>
              </a:rPr>
              <a:t>刺激與</a:t>
            </a:r>
            <a:r>
              <a:rPr lang="zh-TW" altLang="en-US" sz="2400" dirty="0">
                <a:ea typeface="+mn-ea"/>
              </a:rPr>
              <a:t>反應之間形成關聯</a:t>
            </a:r>
            <a:r>
              <a:rPr lang="zh-TW" altLang="en-US" sz="2400" dirty="0" smtClean="0">
                <a:ea typeface="+mn-ea"/>
              </a:rPr>
              <a:t>性</a:t>
            </a:r>
            <a:endParaRPr lang="en-US" altLang="zh-TW" sz="2400" dirty="0" smtClean="0">
              <a:ea typeface="+mn-ea"/>
            </a:endParaRPr>
          </a:p>
          <a:p>
            <a:pPr lvl="3"/>
            <a:r>
              <a:rPr lang="zh-TW" altLang="en-US" sz="2400" b="1" dirty="0">
                <a:ea typeface="+mn-ea"/>
              </a:rPr>
              <a:t>感受性</a:t>
            </a:r>
            <a:r>
              <a:rPr lang="zh-TW" altLang="en-US" sz="2400" dirty="0">
                <a:ea typeface="+mn-ea"/>
              </a:rPr>
              <a:t>，即重複一個刺激以產生</a:t>
            </a:r>
            <a:r>
              <a:rPr lang="zh-TW" altLang="en-US" sz="2400" dirty="0" smtClean="0">
                <a:ea typeface="+mn-ea"/>
              </a:rPr>
              <a:t>更強</a:t>
            </a:r>
            <a:r>
              <a:rPr lang="zh-TW" altLang="en-US" sz="2400" dirty="0">
                <a:ea typeface="+mn-ea"/>
              </a:rPr>
              <a:t>的</a:t>
            </a:r>
            <a:r>
              <a:rPr lang="zh-TW" altLang="en-US" sz="2400" dirty="0" smtClean="0">
                <a:ea typeface="+mn-ea"/>
              </a:rPr>
              <a:t>反應</a:t>
            </a:r>
            <a:endParaRPr lang="en-US" altLang="zh-TW" sz="2400" dirty="0" smtClean="0">
              <a:ea typeface="+mn-ea"/>
            </a:endParaRPr>
          </a:p>
          <a:p>
            <a:pPr lvl="3"/>
            <a:r>
              <a:rPr lang="zh-TW" altLang="en-US" sz="2400" b="1" dirty="0" smtClean="0">
                <a:ea typeface="+mn-ea"/>
              </a:rPr>
              <a:t>習慣性</a:t>
            </a:r>
            <a:r>
              <a:rPr lang="zh-TW" altLang="en-US" sz="2400" dirty="0">
                <a:ea typeface="+mn-ea"/>
              </a:rPr>
              <a:t>，即對重複</a:t>
            </a:r>
            <a:r>
              <a:rPr lang="zh-TW" altLang="en-US" sz="2400" dirty="0" smtClean="0">
                <a:ea typeface="+mn-ea"/>
              </a:rPr>
              <a:t>刺激產生</a:t>
            </a:r>
            <a:r>
              <a:rPr lang="zh-TW" altLang="en-US" sz="2400" dirty="0">
                <a:ea typeface="+mn-ea"/>
              </a:rPr>
              <a:t>漸弱的反應</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10</a:t>
            </a:fld>
            <a:endParaRPr lang="en-US" altLang="zh-TW"/>
          </a:p>
        </p:txBody>
      </p:sp>
    </p:spTree>
    <p:extLst>
      <p:ext uri="{BB962C8B-B14F-4D97-AF65-F5344CB8AC3E}">
        <p14:creationId xmlns:p14="http://schemas.microsoft.com/office/powerpoint/2010/main" val="4233853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37.4</a:t>
            </a:r>
            <a:r>
              <a:rPr lang="zh-TW" altLang="en-US" dirty="0"/>
              <a:t>　</a:t>
            </a:r>
            <a:r>
              <a:rPr lang="zh-TW" altLang="en-US" dirty="0" smtClean="0"/>
              <a:t>關聯</a:t>
            </a:r>
            <a:r>
              <a:rPr lang="zh-TW" altLang="en-US" dirty="0"/>
              <a:t>性學習</a:t>
            </a:r>
          </a:p>
        </p:txBody>
      </p:sp>
      <p:sp>
        <p:nvSpPr>
          <p:cNvPr id="3" name="內容版面配置區 2"/>
          <p:cNvSpPr>
            <a:spLocks noGrp="1"/>
          </p:cNvSpPr>
          <p:nvPr>
            <p:ph idx="1"/>
          </p:nvPr>
        </p:nvSpPr>
        <p:spPr/>
        <p:txBody>
          <a:bodyPr/>
          <a:lstStyle/>
          <a:p>
            <a:r>
              <a:rPr lang="zh-TW" altLang="en-US" dirty="0"/>
              <a:t>行為的改變涉及在兩個刺激之間或是</a:t>
            </a:r>
            <a:r>
              <a:rPr lang="zh-TW" altLang="en-US" dirty="0" smtClean="0"/>
              <a:t>刺激與</a:t>
            </a:r>
            <a:r>
              <a:rPr lang="zh-TW" altLang="en-US" dirty="0"/>
              <a:t>反應之間形成關聯性，此稱為</a:t>
            </a:r>
            <a:r>
              <a:rPr lang="zh-TW" altLang="en-US" b="1" dirty="0"/>
              <a:t>關聯性</a:t>
            </a:r>
            <a:r>
              <a:rPr lang="zh-TW" altLang="en-US" b="1" dirty="0" smtClean="0"/>
              <a:t>學習</a:t>
            </a:r>
            <a:endParaRPr lang="en-US" altLang="zh-TW" b="1" dirty="0" smtClean="0"/>
          </a:p>
          <a:p>
            <a:pPr lvl="1"/>
            <a:r>
              <a:rPr lang="zh-TW" altLang="en-US" dirty="0"/>
              <a:t>在</a:t>
            </a:r>
            <a:r>
              <a:rPr lang="zh-TW" altLang="en-US" b="1" dirty="0"/>
              <a:t>古典</a:t>
            </a:r>
            <a:r>
              <a:rPr lang="zh-TW" altLang="en-US" b="1" dirty="0" smtClean="0"/>
              <a:t>制約</a:t>
            </a:r>
            <a:r>
              <a:rPr lang="zh-TW" altLang="en-US" dirty="0" smtClean="0"/>
              <a:t>中</a:t>
            </a:r>
            <a:r>
              <a:rPr lang="zh-TW" altLang="en-US" dirty="0"/>
              <a:t>，</a:t>
            </a:r>
            <a:r>
              <a:rPr lang="zh-TW" altLang="en-US" dirty="0" smtClean="0"/>
              <a:t>兩類</a:t>
            </a:r>
            <a:r>
              <a:rPr lang="zh-TW" altLang="en-US" dirty="0"/>
              <a:t>的刺激成對出現導致動物對這兩種刺激</a:t>
            </a:r>
            <a:r>
              <a:rPr lang="zh-TW" altLang="en-US" dirty="0" smtClean="0"/>
              <a:t>形成關聯</a:t>
            </a:r>
            <a:endParaRPr lang="en-US" altLang="zh-TW" dirty="0" smtClean="0"/>
          </a:p>
          <a:p>
            <a:pPr lvl="2"/>
            <a:r>
              <a:rPr lang="zh-TW" altLang="en-US" dirty="0"/>
              <a:t> 例如</a:t>
            </a:r>
            <a:r>
              <a:rPr lang="zh-TW" altLang="en-US" dirty="0" smtClean="0"/>
              <a:t>，</a:t>
            </a:r>
            <a:r>
              <a:rPr lang="zh-TW" altLang="en-US" dirty="0"/>
              <a:t>俄國心理學家帕洛夫</a:t>
            </a:r>
            <a:r>
              <a:rPr lang="zh-TW" altLang="en-US" dirty="0" smtClean="0"/>
              <a:t>把肉粉</a:t>
            </a:r>
            <a:r>
              <a:rPr lang="zh-TW" altLang="en-US" sz="2800" dirty="0"/>
              <a:t>放在狗的面前</a:t>
            </a:r>
            <a:endParaRPr lang="en-US" altLang="zh-TW" dirty="0" smtClean="0"/>
          </a:p>
          <a:p>
            <a:pPr lvl="3"/>
            <a:r>
              <a:rPr lang="zh-TW" altLang="en-US" sz="2400" dirty="0">
                <a:ea typeface="+mn-ea"/>
              </a:rPr>
              <a:t>非</a:t>
            </a:r>
            <a:r>
              <a:rPr lang="zh-TW" altLang="en-US" sz="2400" dirty="0" smtClean="0">
                <a:ea typeface="+mn-ea"/>
              </a:rPr>
              <a:t>制約刺激，</a:t>
            </a:r>
            <a:r>
              <a:rPr lang="zh-TW" altLang="en-US" sz="2400" dirty="0">
                <a:ea typeface="+mn-ea"/>
              </a:rPr>
              <a:t>狗會</a:t>
            </a:r>
            <a:r>
              <a:rPr lang="zh-TW" altLang="en-US" sz="2400" dirty="0" smtClean="0">
                <a:ea typeface="+mn-ea"/>
              </a:rPr>
              <a:t>做出</a:t>
            </a:r>
            <a:r>
              <a:rPr lang="zh-TW" altLang="en-US" sz="2400" dirty="0">
                <a:ea typeface="+mn-ea"/>
              </a:rPr>
              <a:t>流口水的</a:t>
            </a:r>
            <a:r>
              <a:rPr lang="zh-TW" altLang="en-US" sz="2400" dirty="0" smtClean="0">
                <a:ea typeface="+mn-ea"/>
              </a:rPr>
              <a:t>反應</a:t>
            </a:r>
            <a:endParaRPr lang="en-US" altLang="zh-TW" sz="2400" dirty="0" smtClean="0">
              <a:ea typeface="+mn-ea"/>
            </a:endParaRPr>
          </a:p>
          <a:p>
            <a:pPr lvl="3"/>
            <a:r>
              <a:rPr lang="zh-TW" altLang="en-US" sz="2400" dirty="0">
                <a:ea typeface="+mn-ea"/>
              </a:rPr>
              <a:t>鈴聲則是一種制約</a:t>
            </a:r>
            <a:r>
              <a:rPr lang="zh-TW" altLang="en-US" sz="2400" dirty="0" smtClean="0">
                <a:ea typeface="+mn-ea"/>
              </a:rPr>
              <a:t>刺激</a:t>
            </a:r>
            <a:r>
              <a:rPr lang="zh-TW" altLang="en-US" sz="2400" dirty="0"/>
              <a:t>，</a:t>
            </a:r>
            <a:r>
              <a:rPr lang="zh-TW" altLang="en-US" sz="2400" dirty="0" smtClean="0">
                <a:ea typeface="+mn-ea"/>
              </a:rPr>
              <a:t>狗</a:t>
            </a:r>
            <a:r>
              <a:rPr lang="zh-TW" altLang="en-US" sz="2400" dirty="0">
                <a:ea typeface="+mn-ea"/>
              </a:rPr>
              <a:t>已學會將不相關的</a:t>
            </a:r>
            <a:r>
              <a:rPr lang="zh-TW" altLang="en-US" sz="2400" dirty="0" smtClean="0">
                <a:ea typeface="+mn-ea"/>
              </a:rPr>
              <a:t>聲音刺激</a:t>
            </a:r>
            <a:r>
              <a:rPr lang="zh-TW" altLang="en-US" sz="2400" dirty="0">
                <a:ea typeface="+mn-ea"/>
              </a:rPr>
              <a:t>關聯到肉粉刺激</a:t>
            </a:r>
            <a:endParaRPr lang="en-US" altLang="zh-TW" sz="2400" dirty="0" smtClean="0">
              <a:ea typeface="+mn-ea"/>
            </a:endParaRPr>
          </a:p>
          <a:p>
            <a:pPr lvl="3"/>
            <a:endParaRPr lang="zh-TW" altLang="en-US"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11</a:t>
            </a:fld>
            <a:endParaRPr lang="en-US" altLang="zh-TW"/>
          </a:p>
        </p:txBody>
      </p:sp>
    </p:spTree>
    <p:extLst>
      <p:ext uri="{BB962C8B-B14F-4D97-AF65-F5344CB8AC3E}">
        <p14:creationId xmlns:p14="http://schemas.microsoft.com/office/powerpoint/2010/main" val="106013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37.4</a:t>
            </a:r>
            <a:r>
              <a:rPr lang="zh-TW" altLang="en-US" dirty="0"/>
              <a:t>　</a:t>
            </a:r>
            <a:r>
              <a:rPr lang="zh-TW" altLang="en-US" dirty="0" smtClean="0"/>
              <a:t>操作</a:t>
            </a:r>
            <a:r>
              <a:rPr lang="zh-TW" altLang="en-US" dirty="0"/>
              <a:t>制約</a:t>
            </a:r>
          </a:p>
        </p:txBody>
      </p:sp>
      <p:sp>
        <p:nvSpPr>
          <p:cNvPr id="3" name="內容版面配置區 2"/>
          <p:cNvSpPr>
            <a:spLocks noGrp="1"/>
          </p:cNvSpPr>
          <p:nvPr>
            <p:ph idx="1"/>
          </p:nvPr>
        </p:nvSpPr>
        <p:spPr/>
        <p:txBody>
          <a:bodyPr/>
          <a:lstStyle/>
          <a:p>
            <a:pPr>
              <a:spcBef>
                <a:spcPts val="1200"/>
              </a:spcBef>
            </a:pPr>
            <a:r>
              <a:rPr lang="zh-TW" altLang="en-US" dirty="0"/>
              <a:t>在</a:t>
            </a:r>
            <a:r>
              <a:rPr lang="zh-TW" altLang="en-US" b="1" dirty="0"/>
              <a:t>操作</a:t>
            </a:r>
            <a:r>
              <a:rPr lang="zh-TW" altLang="en-US" b="1" dirty="0" smtClean="0"/>
              <a:t>制約</a:t>
            </a:r>
            <a:r>
              <a:rPr lang="zh-TW" altLang="en-US" dirty="0" smtClean="0"/>
              <a:t>中</a:t>
            </a:r>
            <a:r>
              <a:rPr lang="zh-TW" altLang="en-US" dirty="0"/>
              <a:t>，</a:t>
            </a:r>
            <a:r>
              <a:rPr lang="zh-TW" altLang="en-US" dirty="0" smtClean="0"/>
              <a:t>動物</a:t>
            </a:r>
            <a:r>
              <a:rPr lang="zh-TW" altLang="en-US" dirty="0"/>
              <a:t>會學習將行為反應與獎勵或處罰作</a:t>
            </a:r>
            <a:r>
              <a:rPr lang="zh-TW" altLang="en-US" dirty="0" smtClean="0"/>
              <a:t>關聯</a:t>
            </a:r>
            <a:endParaRPr lang="en-US" altLang="zh-TW" dirty="0" smtClean="0"/>
          </a:p>
          <a:p>
            <a:pPr lvl="1">
              <a:spcBef>
                <a:spcPts val="1200"/>
              </a:spcBef>
            </a:pPr>
            <a:r>
              <a:rPr lang="zh-TW" altLang="en-US" dirty="0"/>
              <a:t>心理學家史金</a:t>
            </a:r>
            <a:r>
              <a:rPr lang="zh-TW" altLang="en-US" dirty="0" smtClean="0"/>
              <a:t>納以</a:t>
            </a:r>
            <a:r>
              <a:rPr lang="zh-TW" altLang="en-US" dirty="0"/>
              <a:t>大鼠放在一個實驗</a:t>
            </a:r>
            <a:r>
              <a:rPr lang="zh-TW" altLang="en-US" dirty="0" smtClean="0"/>
              <a:t>箱子來研究</a:t>
            </a:r>
            <a:endParaRPr lang="en-US" altLang="zh-TW" dirty="0" smtClean="0"/>
          </a:p>
          <a:p>
            <a:pPr lvl="2">
              <a:spcBef>
                <a:spcPts val="1200"/>
              </a:spcBef>
            </a:pPr>
            <a:r>
              <a:rPr lang="zh-TW" altLang="en-US" dirty="0"/>
              <a:t> 通過反複試驗</a:t>
            </a:r>
            <a:r>
              <a:rPr lang="zh-TW" altLang="en-US" dirty="0" smtClean="0"/>
              <a:t>，</a:t>
            </a:r>
            <a:r>
              <a:rPr lang="zh-TW" altLang="en-US" dirty="0"/>
              <a:t>大</a:t>
            </a:r>
            <a:r>
              <a:rPr lang="zh-TW" altLang="en-US" dirty="0" smtClean="0"/>
              <a:t>鼠學會壓</a:t>
            </a:r>
            <a:r>
              <a:rPr lang="zh-TW" altLang="en-US" dirty="0"/>
              <a:t>下槓桿</a:t>
            </a:r>
            <a:r>
              <a:rPr lang="zh-TW" altLang="en-US" dirty="0" smtClean="0"/>
              <a:t>以進行攝</a:t>
            </a:r>
            <a:r>
              <a:rPr lang="zh-TW" altLang="zh-TW" dirty="0" smtClean="0"/>
              <a:t>食</a:t>
            </a:r>
            <a:endParaRPr lang="zh-TW" altLang="en-US"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12</a:t>
            </a:fld>
            <a:endParaRPr lang="en-US" altLang="zh-TW"/>
          </a:p>
        </p:txBody>
      </p:sp>
    </p:spTree>
    <p:extLst>
      <p:ext uri="{BB962C8B-B14F-4D97-AF65-F5344CB8AC3E}">
        <p14:creationId xmlns:p14="http://schemas.microsoft.com/office/powerpoint/2010/main" val="4132119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37.4</a:t>
            </a:r>
            <a:r>
              <a:rPr lang="zh-TW" altLang="en-US" dirty="0"/>
              <a:t>　印痕</a:t>
            </a:r>
          </a:p>
        </p:txBody>
      </p:sp>
      <p:sp>
        <p:nvSpPr>
          <p:cNvPr id="3" name="內容版面配置區 2"/>
          <p:cNvSpPr>
            <a:spLocks noGrp="1"/>
          </p:cNvSpPr>
          <p:nvPr>
            <p:ph idx="1"/>
          </p:nvPr>
        </p:nvSpPr>
        <p:spPr>
          <a:xfrm>
            <a:off x="306388" y="1412776"/>
            <a:ext cx="4985692" cy="5184576"/>
          </a:xfrm>
        </p:spPr>
        <p:txBody>
          <a:bodyPr/>
          <a:lstStyle/>
          <a:p>
            <a:pPr>
              <a:spcBef>
                <a:spcPts val="1200"/>
              </a:spcBef>
            </a:pPr>
            <a:r>
              <a:rPr lang="zh-TW" altLang="en-US" dirty="0"/>
              <a:t>動物成熟之後，牠可能會對其他個體</a:t>
            </a:r>
            <a:r>
              <a:rPr lang="zh-TW" altLang="en-US" dirty="0" smtClean="0"/>
              <a:t>產生</a:t>
            </a:r>
            <a:r>
              <a:rPr lang="zh-TW" altLang="en-US" dirty="0"/>
              <a:t>偏好或社會性</a:t>
            </a:r>
            <a:r>
              <a:rPr lang="zh-TW" altLang="en-US" dirty="0" smtClean="0"/>
              <a:t>吸引</a:t>
            </a:r>
            <a:endParaRPr lang="en-US" altLang="zh-TW" dirty="0" smtClean="0"/>
          </a:p>
          <a:p>
            <a:pPr lvl="1">
              <a:spcBef>
                <a:spcPts val="1200"/>
              </a:spcBef>
            </a:pPr>
            <a:r>
              <a:rPr lang="zh-TW" altLang="en-US" dirty="0"/>
              <a:t>此過程稱為</a:t>
            </a:r>
            <a:r>
              <a:rPr lang="zh-TW" altLang="en-US" b="1" dirty="0" smtClean="0"/>
              <a:t>印痕</a:t>
            </a:r>
            <a:r>
              <a:rPr lang="zh-TW" altLang="en-US" dirty="0" smtClean="0"/>
              <a:t>，</a:t>
            </a:r>
            <a:r>
              <a:rPr lang="zh-TW" altLang="en-US" dirty="0"/>
              <a:t>有時被視為一種</a:t>
            </a:r>
            <a:r>
              <a:rPr lang="zh-TW" altLang="en-US" dirty="0" smtClean="0"/>
              <a:t>學習</a:t>
            </a:r>
            <a:endParaRPr lang="en-US" altLang="zh-TW" dirty="0" smtClean="0"/>
          </a:p>
          <a:p>
            <a:pPr marL="1114425" lvl="2" indent="-266700">
              <a:spcBef>
                <a:spcPts val="1200"/>
              </a:spcBef>
            </a:pPr>
            <a:r>
              <a:rPr lang="zh-TW" altLang="en-US" b="1" dirty="0"/>
              <a:t>親代</a:t>
            </a:r>
            <a:r>
              <a:rPr lang="zh-TW" altLang="en-US" b="1" dirty="0" smtClean="0"/>
              <a:t>印痕</a:t>
            </a:r>
            <a:r>
              <a:rPr lang="zh-TW" altLang="en-US" dirty="0" smtClean="0"/>
              <a:t>是</a:t>
            </a:r>
            <a:r>
              <a:rPr lang="zh-TW" altLang="en-US" dirty="0"/>
              <a:t>親代與子代之間的社會性親近</a:t>
            </a:r>
            <a:r>
              <a:rPr lang="zh-TW" altLang="en-US" dirty="0" smtClean="0"/>
              <a:t>關係</a:t>
            </a:r>
            <a:endParaRPr lang="en-US" altLang="zh-TW" dirty="0" smtClean="0"/>
          </a:p>
          <a:p>
            <a:pPr marL="1476375" lvl="3" indent="-304800">
              <a:spcBef>
                <a:spcPts val="1200"/>
              </a:spcBef>
            </a:pPr>
            <a:r>
              <a:rPr lang="zh-TW" altLang="en-US" sz="2400" dirty="0">
                <a:ea typeface="+mn-ea"/>
              </a:rPr>
              <a:t>例如</a:t>
            </a:r>
            <a:r>
              <a:rPr lang="zh-TW" altLang="en-US" sz="2400" dirty="0" smtClean="0">
                <a:ea typeface="+mn-ea"/>
              </a:rPr>
              <a:t>有些</a:t>
            </a:r>
            <a:r>
              <a:rPr lang="zh-TW" altLang="en-US" sz="2400" dirty="0">
                <a:ea typeface="+mn-ea"/>
              </a:rPr>
              <a:t>種類的幼鳥會在孵化後的數小時內即跟隨</a:t>
            </a:r>
            <a:r>
              <a:rPr lang="zh-TW" altLang="en-US" sz="2400" dirty="0" smtClean="0">
                <a:ea typeface="+mn-ea"/>
              </a:rPr>
              <a:t>其母</a:t>
            </a:r>
            <a:r>
              <a:rPr lang="zh-TW" altLang="en-US" sz="2400" dirty="0">
                <a:ea typeface="+mn-ea"/>
              </a:rPr>
              <a:t>鳥身後，在母鳥及幼鳥間形成很強的親近</a:t>
            </a:r>
            <a:r>
              <a:rPr lang="zh-TW" altLang="en-US" sz="2400" dirty="0" smtClean="0">
                <a:ea typeface="+mn-ea"/>
              </a:rPr>
              <a:t>關係</a:t>
            </a:r>
            <a:endParaRPr lang="zh-TW" altLang="en-US" sz="2400" dirty="0">
              <a:ea typeface="+mn-ea"/>
            </a:endParaRP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13</a:t>
            </a:fld>
            <a:endParaRPr lang="en-US" altLang="zh-TW"/>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964" y="1083593"/>
            <a:ext cx="3352800"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5764884" y="6309320"/>
            <a:ext cx="2839239" cy="369332"/>
          </a:xfrm>
          <a:prstGeom prst="rect">
            <a:avLst/>
          </a:prstGeom>
        </p:spPr>
        <p:txBody>
          <a:bodyPr wrap="none">
            <a:spAutoFit/>
          </a:bodyPr>
          <a:lstStyle/>
          <a:p>
            <a:r>
              <a:rPr lang="zh-TW" altLang="en-US" b="1" dirty="0">
                <a:solidFill>
                  <a:srgbClr val="002060"/>
                </a:solidFill>
                <a:latin typeface="+mj-ea"/>
                <a:ea typeface="+mj-ea"/>
              </a:rPr>
              <a:t>圖 </a:t>
            </a:r>
            <a:r>
              <a:rPr lang="en-US" altLang="zh-TW" b="1" dirty="0">
                <a:solidFill>
                  <a:srgbClr val="002060"/>
                </a:solidFill>
                <a:latin typeface="+mj-ea"/>
                <a:ea typeface="+mj-ea"/>
              </a:rPr>
              <a:t>37.4 </a:t>
            </a:r>
            <a:r>
              <a:rPr lang="zh-TW" altLang="en-US" b="1" dirty="0">
                <a:solidFill>
                  <a:srgbClr val="002060"/>
                </a:solidFill>
                <a:latin typeface="+mj-ea"/>
                <a:ea typeface="+mj-ea"/>
              </a:rPr>
              <a:t>一個不可能的母親</a:t>
            </a:r>
          </a:p>
        </p:txBody>
      </p:sp>
    </p:spTree>
    <p:extLst>
      <p:ext uri="{BB962C8B-B14F-4D97-AF65-F5344CB8AC3E}">
        <p14:creationId xmlns:p14="http://schemas.microsoft.com/office/powerpoint/2010/main" val="3177459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37.5</a:t>
            </a:r>
            <a:r>
              <a:rPr lang="zh-TW" altLang="en-US" dirty="0"/>
              <a:t>　本能與學習互動</a:t>
            </a:r>
          </a:p>
        </p:txBody>
      </p:sp>
      <p:sp>
        <p:nvSpPr>
          <p:cNvPr id="3" name="內容版面配置區 2"/>
          <p:cNvSpPr>
            <a:spLocks noGrp="1"/>
          </p:cNvSpPr>
          <p:nvPr>
            <p:ph idx="1"/>
          </p:nvPr>
        </p:nvSpPr>
        <p:spPr/>
        <p:txBody>
          <a:bodyPr/>
          <a:lstStyle/>
          <a:p>
            <a:pPr>
              <a:spcBef>
                <a:spcPts val="1200"/>
              </a:spcBef>
            </a:pPr>
            <a:r>
              <a:rPr lang="zh-TW" altLang="en-US" dirty="0"/>
              <a:t>有些動物先天具有易形成特定關聯的</a:t>
            </a:r>
            <a:r>
              <a:rPr lang="zh-TW" altLang="en-US" dirty="0" smtClean="0"/>
              <a:t>傾向</a:t>
            </a:r>
            <a:endParaRPr lang="en-US" altLang="zh-TW" dirty="0" smtClean="0"/>
          </a:p>
          <a:p>
            <a:pPr lvl="1">
              <a:spcBef>
                <a:spcPts val="1200"/>
              </a:spcBef>
            </a:pPr>
            <a:r>
              <a:rPr lang="zh-TW" altLang="en-US" b="1" dirty="0"/>
              <a:t>學習準備</a:t>
            </a:r>
            <a:r>
              <a:rPr lang="zh-TW" altLang="en-US" dirty="0"/>
              <a:t>意味著，學習可能僅限於</a:t>
            </a:r>
            <a:r>
              <a:rPr lang="zh-TW" altLang="en-US" dirty="0" smtClean="0"/>
              <a:t>在本能</a:t>
            </a:r>
            <a:r>
              <a:rPr lang="zh-TW" altLang="en-US" dirty="0"/>
              <a:t>所設定的範圍</a:t>
            </a:r>
            <a:r>
              <a:rPr lang="zh-TW" altLang="en-US" dirty="0" smtClean="0"/>
              <a:t>之內</a:t>
            </a:r>
            <a:endParaRPr lang="en-US" altLang="zh-TW" dirty="0" smtClean="0"/>
          </a:p>
          <a:p>
            <a:pPr lvl="1">
              <a:spcBef>
                <a:spcPts val="1200"/>
              </a:spcBef>
            </a:pPr>
            <a:r>
              <a:rPr lang="zh-TW" altLang="en-US" dirty="0"/>
              <a:t>例如</a:t>
            </a:r>
            <a:r>
              <a:rPr lang="zh-TW" altLang="en-US" dirty="0" smtClean="0"/>
              <a:t>，有些</a:t>
            </a:r>
            <a:r>
              <a:rPr lang="zh-TW" altLang="en-US" dirty="0"/>
              <a:t>鳥有遺傳模板或</a:t>
            </a:r>
            <a:r>
              <a:rPr lang="zh-TW" altLang="en-US" dirty="0" smtClean="0"/>
              <a:t>本能程式</a:t>
            </a:r>
            <a:r>
              <a:rPr lang="zh-TW" altLang="en-US" dirty="0"/>
              <a:t>，來引導牠們學習適當的鳴唱</a:t>
            </a:r>
            <a:r>
              <a:rPr lang="zh-TW" altLang="en-US" dirty="0" smtClean="0"/>
              <a:t>聲</a:t>
            </a:r>
            <a:endParaRPr lang="en-US" altLang="zh-TW" dirty="0" smtClean="0"/>
          </a:p>
          <a:p>
            <a:pPr lvl="2">
              <a:spcBef>
                <a:spcPts val="1200"/>
              </a:spcBef>
            </a:pPr>
            <a:r>
              <a:rPr lang="zh-TW" altLang="en-US" dirty="0" smtClean="0"/>
              <a:t>只有來自</a:t>
            </a:r>
            <a:r>
              <a:rPr lang="zh-TW" altLang="en-US" dirty="0"/>
              <a:t>正確物種的鳴唱聲才會被學習</a:t>
            </a:r>
            <a:endParaRPr lang="en-US" altLang="zh-TW" dirty="0" smtClean="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14</a:t>
            </a:fld>
            <a:endParaRPr lang="en-US" altLang="zh-TW"/>
          </a:p>
        </p:txBody>
      </p:sp>
    </p:spTree>
    <p:extLst>
      <p:ext uri="{BB962C8B-B14F-4D97-AF65-F5344CB8AC3E}">
        <p14:creationId xmlns:p14="http://schemas.microsoft.com/office/powerpoint/2010/main" val="316359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t>圖 </a:t>
            </a:r>
            <a:r>
              <a:rPr lang="en-US" altLang="zh-TW" sz="2800" dirty="0"/>
              <a:t>37.5</a:t>
            </a:r>
            <a:r>
              <a:rPr lang="zh-TW" altLang="en-US" sz="2800" dirty="0"/>
              <a:t>　鳥類鳴唱聲的發展涉及本能與學習</a:t>
            </a:r>
          </a:p>
        </p:txBody>
      </p:sp>
      <p:sp>
        <p:nvSpPr>
          <p:cNvPr id="3" name="頁尾版面配置區 2"/>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a:p>
        </p:txBody>
      </p:sp>
      <p:sp>
        <p:nvSpPr>
          <p:cNvPr id="4" name="投影片編號版面配置區 3"/>
          <p:cNvSpPr>
            <a:spLocks noGrp="1"/>
          </p:cNvSpPr>
          <p:nvPr>
            <p:ph type="sldNum" sz="quarter" idx="12"/>
          </p:nvPr>
        </p:nvSpPr>
        <p:spPr/>
        <p:txBody>
          <a:bodyPr/>
          <a:lstStyle/>
          <a:p>
            <a:fld id="{6640B099-C29F-48AA-9EE1-94DFFD9F4D02}" type="slidenum">
              <a:rPr lang="en-US" altLang="zh-TW" smtClean="0"/>
              <a:pPr/>
              <a:t>15</a:t>
            </a:fld>
            <a:endParaRPr lang="en-US" altLang="zh-TW"/>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40767"/>
            <a:ext cx="6336704" cy="3758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331640" y="5301208"/>
            <a:ext cx="7128792" cy="646331"/>
          </a:xfrm>
          <a:prstGeom prst="rect">
            <a:avLst/>
          </a:prstGeom>
        </p:spPr>
        <p:txBody>
          <a:bodyPr wrap="square">
            <a:spAutoFit/>
          </a:bodyPr>
          <a:lstStyle/>
          <a:p>
            <a:r>
              <a:rPr lang="en-US" altLang="zh-TW" dirty="0"/>
              <a:t>(a)</a:t>
            </a:r>
            <a:r>
              <a:rPr lang="zh-TW" altLang="en-US" dirty="0" smtClean="0"/>
              <a:t>白</a:t>
            </a:r>
            <a:r>
              <a:rPr lang="zh-TW" altLang="en-US" dirty="0"/>
              <a:t>冠雀雄鳥鳴唱聲的聲波圖，在其發展期間，</a:t>
            </a:r>
            <a:r>
              <a:rPr lang="zh-TW" altLang="en-US" dirty="0" smtClean="0"/>
              <a:t>暴露同種</a:t>
            </a:r>
            <a:r>
              <a:rPr lang="zh-TW" altLang="en-US" dirty="0"/>
              <a:t>的鳴唱</a:t>
            </a:r>
            <a:r>
              <a:rPr lang="zh-TW" altLang="en-US" dirty="0" smtClean="0"/>
              <a:t>聲</a:t>
            </a:r>
            <a:endParaRPr lang="en-US" altLang="zh-TW" dirty="0" smtClean="0"/>
          </a:p>
          <a:p>
            <a:r>
              <a:rPr lang="en-US" altLang="zh-TW" dirty="0" smtClean="0"/>
              <a:t>(</a:t>
            </a:r>
            <a:r>
              <a:rPr lang="en-US" altLang="zh-TW" dirty="0"/>
              <a:t>b)</a:t>
            </a:r>
            <a:r>
              <a:rPr lang="zh-TW" altLang="en-US" dirty="0" smtClean="0"/>
              <a:t>沒有</a:t>
            </a:r>
            <a:r>
              <a:rPr lang="zh-TW" altLang="en-US" dirty="0"/>
              <a:t>聽到鳴唱</a:t>
            </a:r>
            <a:r>
              <a:rPr lang="zh-TW" altLang="en-US" dirty="0" smtClean="0"/>
              <a:t>聲 </a:t>
            </a:r>
            <a:endParaRPr lang="zh-TW" altLang="en-US" dirty="0"/>
          </a:p>
        </p:txBody>
      </p:sp>
    </p:spTree>
    <p:extLst>
      <p:ext uri="{BB962C8B-B14F-4D97-AF65-F5344CB8AC3E}">
        <p14:creationId xmlns:p14="http://schemas.microsoft.com/office/powerpoint/2010/main" val="4040588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37.6</a:t>
            </a:r>
            <a:r>
              <a:rPr lang="zh-TW" altLang="en-US" dirty="0"/>
              <a:t>　動物認知</a:t>
            </a:r>
          </a:p>
        </p:txBody>
      </p:sp>
      <p:sp>
        <p:nvSpPr>
          <p:cNvPr id="3" name="內容版面配置區 2"/>
          <p:cNvSpPr>
            <a:spLocks noGrp="1"/>
          </p:cNvSpPr>
          <p:nvPr>
            <p:ph idx="1"/>
          </p:nvPr>
        </p:nvSpPr>
        <p:spPr>
          <a:xfrm>
            <a:off x="306388" y="1412776"/>
            <a:ext cx="5057700" cy="5184576"/>
          </a:xfrm>
        </p:spPr>
        <p:txBody>
          <a:bodyPr/>
          <a:lstStyle/>
          <a:p>
            <a:r>
              <a:rPr lang="zh-TW" altLang="en-US" sz="2800" dirty="0"/>
              <a:t>一些</a:t>
            </a:r>
            <a:r>
              <a:rPr lang="zh-TW" altLang="en-US" sz="2800" dirty="0" smtClean="0"/>
              <a:t>例子說明</a:t>
            </a:r>
            <a:r>
              <a:rPr lang="zh-TW" altLang="en-US" sz="2800" dirty="0"/>
              <a:t>，動物可以表現出</a:t>
            </a:r>
            <a:r>
              <a:rPr lang="zh-TW" altLang="en-US" sz="2800" b="1" dirty="0"/>
              <a:t>認知行為</a:t>
            </a:r>
            <a:r>
              <a:rPr lang="zh-TW" altLang="en-US" sz="2800" dirty="0"/>
              <a:t>，即</a:t>
            </a:r>
            <a:r>
              <a:rPr lang="zh-TW" altLang="en-US" sz="2800" dirty="0" smtClean="0"/>
              <a:t>處理訊息</a:t>
            </a:r>
            <a:r>
              <a:rPr lang="zh-TW" altLang="en-US" sz="2800" dirty="0"/>
              <a:t>並作出被認為是思考的</a:t>
            </a:r>
            <a:r>
              <a:rPr lang="zh-TW" altLang="en-US" sz="2800" dirty="0" smtClean="0"/>
              <a:t>反應</a:t>
            </a:r>
            <a:endParaRPr lang="en-US" altLang="zh-TW" sz="2800" dirty="0" smtClean="0"/>
          </a:p>
          <a:p>
            <a:pPr lvl="1"/>
            <a:r>
              <a:rPr lang="zh-TW" altLang="en-US" sz="2400" dirty="0"/>
              <a:t>在都會地區的鳥會從不均勻的牛奶瓶上移除</a:t>
            </a:r>
            <a:r>
              <a:rPr lang="zh-TW" altLang="en-US" sz="2400" dirty="0" smtClean="0"/>
              <a:t>鋁箔</a:t>
            </a:r>
            <a:r>
              <a:rPr lang="zh-TW" altLang="en-US" sz="2400" dirty="0"/>
              <a:t>蓋，以取得瓶底的</a:t>
            </a:r>
            <a:r>
              <a:rPr lang="zh-TW" altLang="en-US" sz="2400" dirty="0" smtClean="0"/>
              <a:t>鮮奶油</a:t>
            </a:r>
            <a:endParaRPr lang="en-US" altLang="zh-TW" sz="2400" dirty="0" smtClean="0"/>
          </a:p>
          <a:p>
            <a:pPr lvl="1"/>
            <a:r>
              <a:rPr lang="zh-TW" altLang="en-US" sz="2400" dirty="0"/>
              <a:t>獼猴知道</a:t>
            </a:r>
            <a:r>
              <a:rPr lang="zh-TW" altLang="en-US" sz="2400" dirty="0" smtClean="0"/>
              <a:t>將穀粒</a:t>
            </a:r>
            <a:r>
              <a:rPr lang="zh-TW" altLang="en-US" sz="2400" dirty="0"/>
              <a:t>浮在水面而與砂粒</a:t>
            </a:r>
            <a:r>
              <a:rPr lang="zh-TW" altLang="en-US" sz="2400" dirty="0" smtClean="0"/>
              <a:t>分開</a:t>
            </a:r>
            <a:endParaRPr lang="en-US" altLang="zh-TW" sz="2400" dirty="0" smtClean="0"/>
          </a:p>
          <a:p>
            <a:pPr lvl="1"/>
            <a:r>
              <a:rPr lang="zh-TW" altLang="en-US" sz="2400" dirty="0"/>
              <a:t>海獺會把石頭</a:t>
            </a:r>
            <a:r>
              <a:rPr lang="zh-TW" altLang="en-US" sz="2400" dirty="0" smtClean="0"/>
              <a:t>當作鎚子來</a:t>
            </a:r>
            <a:r>
              <a:rPr lang="zh-TW" altLang="en-US" sz="2400" dirty="0"/>
              <a:t>敲破蚌</a:t>
            </a:r>
            <a:r>
              <a:rPr lang="zh-TW" altLang="en-US" sz="2400" dirty="0" smtClean="0"/>
              <a:t>蛤</a:t>
            </a:r>
            <a:endParaRPr lang="en-US" altLang="zh-TW" sz="2400" dirty="0" smtClean="0"/>
          </a:p>
          <a:p>
            <a:pPr lvl="1"/>
            <a:r>
              <a:rPr lang="zh-TW" altLang="en-US" sz="2400" dirty="0"/>
              <a:t>烏鴉面臨全新的</a:t>
            </a:r>
            <a:r>
              <a:rPr lang="zh-TW" altLang="en-US" sz="2400" dirty="0" smtClean="0"/>
              <a:t>問題</a:t>
            </a:r>
            <a:r>
              <a:rPr lang="zh-TW" altLang="en-US" sz="2400" dirty="0"/>
              <a:t>，並找到解決方法</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16</a:t>
            </a:fld>
            <a:endParaRPr lang="en-US" altLang="zh-TW"/>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636" y="1196752"/>
            <a:ext cx="3025060" cy="5049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5549605" y="6309320"/>
            <a:ext cx="2775119" cy="369332"/>
          </a:xfrm>
          <a:prstGeom prst="rect">
            <a:avLst/>
          </a:prstGeom>
        </p:spPr>
        <p:txBody>
          <a:bodyPr wrap="none">
            <a:spAutoFit/>
          </a:bodyPr>
          <a:lstStyle/>
          <a:p>
            <a:r>
              <a:rPr lang="zh-TW" altLang="en-US" b="1" dirty="0">
                <a:solidFill>
                  <a:srgbClr val="002060"/>
                </a:solidFill>
                <a:latin typeface="+mj-ea"/>
                <a:ea typeface="+mj-ea"/>
              </a:rPr>
              <a:t>圖 </a:t>
            </a:r>
            <a:r>
              <a:rPr lang="en-US" altLang="zh-TW" b="1" dirty="0">
                <a:solidFill>
                  <a:srgbClr val="002060"/>
                </a:solidFill>
                <a:latin typeface="+mj-ea"/>
                <a:ea typeface="+mj-ea"/>
              </a:rPr>
              <a:t>37.6</a:t>
            </a:r>
            <a:r>
              <a:rPr lang="zh-TW" altLang="en-US" b="1" dirty="0">
                <a:solidFill>
                  <a:srgbClr val="002060"/>
                </a:solidFill>
                <a:latin typeface="+mj-ea"/>
                <a:ea typeface="+mj-ea"/>
              </a:rPr>
              <a:t>　烏鴉會解決問題</a:t>
            </a:r>
          </a:p>
        </p:txBody>
      </p:sp>
    </p:spTree>
    <p:extLst>
      <p:ext uri="{BB962C8B-B14F-4D97-AF65-F5344CB8AC3E}">
        <p14:creationId xmlns:p14="http://schemas.microsoft.com/office/powerpoint/2010/main" val="891023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37.7</a:t>
            </a:r>
            <a:r>
              <a:rPr lang="zh-TW" altLang="en-US" dirty="0"/>
              <a:t>　行為</a:t>
            </a:r>
            <a:r>
              <a:rPr lang="zh-TW" altLang="en-US" dirty="0" smtClean="0"/>
              <a:t>生態學</a:t>
            </a:r>
            <a:endParaRPr lang="zh-TW" altLang="en-US" dirty="0"/>
          </a:p>
        </p:txBody>
      </p:sp>
      <p:sp>
        <p:nvSpPr>
          <p:cNvPr id="3" name="內容版面配置區 2"/>
          <p:cNvSpPr>
            <a:spLocks noGrp="1"/>
          </p:cNvSpPr>
          <p:nvPr>
            <p:ph idx="1"/>
          </p:nvPr>
        </p:nvSpPr>
        <p:spPr/>
        <p:txBody>
          <a:bodyPr/>
          <a:lstStyle/>
          <a:p>
            <a:r>
              <a:rPr lang="zh-TW" altLang="en-US" dirty="0"/>
              <a:t>動物行為的探究可區分為三類</a:t>
            </a:r>
            <a:r>
              <a:rPr lang="zh-TW" altLang="en-US" dirty="0" smtClean="0"/>
              <a:t>：</a:t>
            </a:r>
            <a:endParaRPr lang="en-US" altLang="zh-TW" dirty="0" smtClean="0"/>
          </a:p>
          <a:p>
            <a:pPr marL="400050" lvl="1" indent="0">
              <a:buNone/>
            </a:pPr>
            <a:r>
              <a:rPr lang="en-US" altLang="zh-TW" dirty="0" smtClean="0"/>
              <a:t>(</a:t>
            </a:r>
            <a:r>
              <a:rPr lang="en-US" altLang="zh-TW" dirty="0"/>
              <a:t>1) </a:t>
            </a:r>
            <a:r>
              <a:rPr lang="zh-TW" altLang="en-US" dirty="0" smtClean="0"/>
              <a:t>行為發展</a:t>
            </a:r>
            <a:r>
              <a:rPr lang="zh-TW" altLang="en-US" dirty="0"/>
              <a:t>的</a:t>
            </a:r>
            <a:r>
              <a:rPr lang="zh-TW" altLang="en-US" dirty="0" smtClean="0"/>
              <a:t>研究</a:t>
            </a:r>
            <a:endParaRPr lang="en-US" altLang="zh-TW" dirty="0" smtClean="0"/>
          </a:p>
          <a:p>
            <a:pPr marL="400050" lvl="1" indent="0">
              <a:buNone/>
            </a:pPr>
            <a:r>
              <a:rPr lang="en-US" altLang="zh-TW" dirty="0" smtClean="0"/>
              <a:t>(</a:t>
            </a:r>
            <a:r>
              <a:rPr lang="en-US" altLang="zh-TW" dirty="0"/>
              <a:t>2) </a:t>
            </a:r>
            <a:r>
              <a:rPr lang="zh-TW" altLang="en-US" dirty="0"/>
              <a:t>行為的生理基礎之</a:t>
            </a:r>
            <a:r>
              <a:rPr lang="zh-TW" altLang="en-US" dirty="0" smtClean="0"/>
              <a:t>研究</a:t>
            </a:r>
            <a:endParaRPr lang="en-US" altLang="zh-TW" dirty="0" smtClean="0"/>
          </a:p>
          <a:p>
            <a:pPr marL="400050" lvl="1" indent="0">
              <a:buNone/>
            </a:pPr>
            <a:r>
              <a:rPr lang="en-US" altLang="zh-TW" dirty="0"/>
              <a:t>(3) </a:t>
            </a:r>
            <a:r>
              <a:rPr lang="zh-TW" altLang="en-US" dirty="0"/>
              <a:t>行為</a:t>
            </a:r>
            <a:r>
              <a:rPr lang="zh-TW" altLang="en-US" dirty="0" smtClean="0"/>
              <a:t>功能的研究</a:t>
            </a:r>
            <a:endParaRPr lang="en-US" altLang="zh-TW" dirty="0" smtClean="0"/>
          </a:p>
          <a:p>
            <a:pPr marL="400050" lvl="1" indent="0">
              <a:buNone/>
            </a:pPr>
            <a:endParaRPr lang="en-US" altLang="zh-TW" dirty="0" smtClean="0"/>
          </a:p>
          <a:p>
            <a:r>
              <a:rPr lang="zh-TW" altLang="en-US" dirty="0"/>
              <a:t>行為生態學是探討天擇如何形</a:t>
            </a:r>
            <a:r>
              <a:rPr lang="zh-TW" altLang="en-US" dirty="0" smtClean="0"/>
              <a:t>塑行為</a:t>
            </a:r>
            <a:r>
              <a:rPr lang="zh-TW" altLang="en-US" dirty="0"/>
              <a:t>的研究</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17</a:t>
            </a:fld>
            <a:endParaRPr lang="en-US" altLang="zh-TW"/>
          </a:p>
        </p:txBody>
      </p:sp>
    </p:spTree>
    <p:extLst>
      <p:ext uri="{BB962C8B-B14F-4D97-AF65-F5344CB8AC3E}">
        <p14:creationId xmlns:p14="http://schemas.microsoft.com/office/powerpoint/2010/main" val="3322946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37.7</a:t>
            </a:r>
            <a:r>
              <a:rPr lang="zh-TW" altLang="en-US" dirty="0"/>
              <a:t>　</a:t>
            </a:r>
            <a:r>
              <a:rPr lang="zh-TW" altLang="en-US" dirty="0" smtClean="0"/>
              <a:t>庭</a:t>
            </a:r>
            <a:r>
              <a:rPr lang="zh-TW" altLang="en-US" dirty="0"/>
              <a:t>伯俊研究</a:t>
            </a:r>
          </a:p>
        </p:txBody>
      </p:sp>
      <p:sp>
        <p:nvSpPr>
          <p:cNvPr id="3" name="內容版面配置區 2"/>
          <p:cNvSpPr>
            <a:spLocks noGrp="1"/>
          </p:cNvSpPr>
          <p:nvPr>
            <p:ph idx="1"/>
          </p:nvPr>
        </p:nvSpPr>
        <p:spPr>
          <a:xfrm>
            <a:off x="306388" y="1412776"/>
            <a:ext cx="4697660" cy="5184576"/>
          </a:xfrm>
        </p:spPr>
        <p:txBody>
          <a:bodyPr/>
          <a:lstStyle/>
          <a:p>
            <a:pPr>
              <a:spcBef>
                <a:spcPts val="1200"/>
              </a:spcBef>
            </a:pPr>
            <a:r>
              <a:rPr lang="zh-TW" altLang="en-US" sz="2800" dirty="0"/>
              <a:t>庭伯俊觀察到海鷗巢中從蛋孵出小鳥後</a:t>
            </a:r>
            <a:r>
              <a:rPr lang="zh-TW" altLang="en-US" sz="2800" dirty="0" smtClean="0"/>
              <a:t>，其</a:t>
            </a:r>
            <a:r>
              <a:rPr lang="zh-TW" altLang="en-US" sz="2800" dirty="0"/>
              <a:t>親鳥便</a:t>
            </a:r>
            <a:r>
              <a:rPr lang="zh-TW" altLang="en-US" sz="2800" dirty="0" smtClean="0"/>
              <a:t>快速</a:t>
            </a:r>
            <a:r>
              <a:rPr lang="zh-TW" altLang="en-US" sz="2800" dirty="0"/>
              <a:t>清除巢中的</a:t>
            </a:r>
            <a:r>
              <a:rPr lang="zh-TW" altLang="en-US" sz="2800" dirty="0" smtClean="0"/>
              <a:t>蛋殼</a:t>
            </a:r>
            <a:endParaRPr lang="en-US" altLang="zh-TW" sz="2800" dirty="0" smtClean="0"/>
          </a:p>
          <a:p>
            <a:pPr lvl="1">
              <a:spcBef>
                <a:spcPts val="1200"/>
              </a:spcBef>
            </a:pPr>
            <a:r>
              <a:rPr lang="zh-TW" altLang="en-US" sz="2400" dirty="0"/>
              <a:t>結論：清除蛋殼的</a:t>
            </a:r>
            <a:r>
              <a:rPr lang="zh-TW" altLang="en-US" sz="2400" dirty="0" smtClean="0"/>
              <a:t>行為</a:t>
            </a:r>
            <a:r>
              <a:rPr lang="zh-TW" altLang="en-US" sz="2400" dirty="0"/>
              <a:t>具適應性，的確對海鷗賦予演化</a:t>
            </a:r>
            <a:r>
              <a:rPr lang="zh-TW" altLang="en-US" sz="2400" dirty="0" smtClean="0"/>
              <a:t>優勢</a:t>
            </a:r>
            <a:endParaRPr lang="en-US" altLang="zh-TW" sz="2400" dirty="0" smtClean="0"/>
          </a:p>
          <a:p>
            <a:pPr>
              <a:spcBef>
                <a:spcPts val="1200"/>
              </a:spcBef>
            </a:pPr>
            <a:r>
              <a:rPr lang="zh-TW" altLang="en-US" sz="2800" dirty="0" smtClean="0"/>
              <a:t>其他行為</a:t>
            </a:r>
            <a:r>
              <a:rPr lang="zh-TW" altLang="en-US" sz="2800" dirty="0"/>
              <a:t>促進能量吸收，對疾病降低接觸機會</a:t>
            </a:r>
            <a:r>
              <a:rPr lang="zh-TW" altLang="en-US" sz="2800" dirty="0" smtClean="0"/>
              <a:t>或是增加</a:t>
            </a:r>
            <a:r>
              <a:rPr lang="zh-TW" altLang="en-US" sz="2800" dirty="0"/>
              <a:t>抵抗力，促進找到配偶的能力，或以</a:t>
            </a:r>
            <a:r>
              <a:rPr lang="zh-TW" altLang="en-US" sz="2800" dirty="0" smtClean="0"/>
              <a:t>某些方法</a:t>
            </a:r>
            <a:r>
              <a:rPr lang="zh-TW" altLang="en-US" sz="2800" dirty="0"/>
              <a:t>來增加個別的適性</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18</a:t>
            </a:fld>
            <a:endParaRPr lang="en-US" altLang="zh-TW"/>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052736"/>
            <a:ext cx="3525688" cy="5040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5220508" y="6165304"/>
            <a:ext cx="3300904" cy="369332"/>
          </a:xfrm>
          <a:prstGeom prst="rect">
            <a:avLst/>
          </a:prstGeom>
        </p:spPr>
        <p:txBody>
          <a:bodyPr wrap="none">
            <a:spAutoFit/>
          </a:bodyPr>
          <a:lstStyle/>
          <a:p>
            <a:r>
              <a:rPr lang="zh-TW" altLang="en-US" b="1" dirty="0">
                <a:solidFill>
                  <a:srgbClr val="002060"/>
                </a:solidFill>
                <a:latin typeface="+mj-ea"/>
                <a:ea typeface="+mj-ea"/>
              </a:rPr>
              <a:t>圖 </a:t>
            </a:r>
            <a:r>
              <a:rPr lang="en-US" altLang="zh-TW" b="1" dirty="0">
                <a:solidFill>
                  <a:srgbClr val="002060"/>
                </a:solidFill>
                <a:latin typeface="+mj-ea"/>
                <a:ea typeface="+mj-ea"/>
              </a:rPr>
              <a:t>37.7</a:t>
            </a:r>
            <a:r>
              <a:rPr lang="zh-TW" altLang="en-US" b="1" dirty="0">
                <a:solidFill>
                  <a:srgbClr val="002060"/>
                </a:solidFill>
                <a:latin typeface="+mj-ea"/>
                <a:ea typeface="+mj-ea"/>
              </a:rPr>
              <a:t>　蛋殼移除的適應價值</a:t>
            </a:r>
          </a:p>
        </p:txBody>
      </p:sp>
    </p:spTree>
    <p:extLst>
      <p:ext uri="{BB962C8B-B14F-4D97-AF65-F5344CB8AC3E}">
        <p14:creationId xmlns:p14="http://schemas.microsoft.com/office/powerpoint/2010/main" val="4076037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37.8</a:t>
            </a:r>
            <a:r>
              <a:rPr lang="zh-TW" altLang="en-US" b="0" dirty="0"/>
              <a:t>　</a:t>
            </a:r>
            <a:r>
              <a:rPr lang="zh-TW" altLang="en-US" dirty="0" smtClean="0"/>
              <a:t>最佳</a:t>
            </a:r>
            <a:r>
              <a:rPr lang="zh-TW" altLang="en-US" dirty="0"/>
              <a:t>覓食理論</a:t>
            </a:r>
          </a:p>
        </p:txBody>
      </p:sp>
      <p:sp>
        <p:nvSpPr>
          <p:cNvPr id="3" name="內容版面配置區 2"/>
          <p:cNvSpPr>
            <a:spLocks noGrp="1"/>
          </p:cNvSpPr>
          <p:nvPr>
            <p:ph idx="1"/>
          </p:nvPr>
        </p:nvSpPr>
        <p:spPr>
          <a:xfrm>
            <a:off x="306388" y="1412776"/>
            <a:ext cx="4481636" cy="4176464"/>
          </a:xfrm>
        </p:spPr>
        <p:txBody>
          <a:bodyPr/>
          <a:lstStyle/>
          <a:p>
            <a:r>
              <a:rPr lang="zh-TW" altLang="en-US" sz="2800" dirty="0"/>
              <a:t>行為生態學家檢視行為演化優勢的一個</a:t>
            </a:r>
            <a:r>
              <a:rPr lang="zh-TW" altLang="en-US" sz="2800" dirty="0" smtClean="0"/>
              <a:t>重要</a:t>
            </a:r>
            <a:r>
              <a:rPr lang="zh-TW" altLang="en-US" sz="2800" dirty="0"/>
              <a:t>方法是探討它所提供的演化效益是否高於</a:t>
            </a:r>
            <a:r>
              <a:rPr lang="zh-TW" altLang="en-US" sz="2800" dirty="0" smtClean="0"/>
              <a:t>其成本</a:t>
            </a:r>
            <a:endParaRPr lang="en-US" altLang="zh-TW" sz="2800" dirty="0" smtClean="0"/>
          </a:p>
          <a:p>
            <a:endParaRPr lang="en-US" altLang="zh-TW" sz="2800" dirty="0"/>
          </a:p>
          <a:p>
            <a:r>
              <a:rPr lang="zh-TW" altLang="en-US" sz="2800" dirty="0"/>
              <a:t>最佳覓食</a:t>
            </a:r>
            <a:r>
              <a:rPr lang="zh-TW" altLang="en-US" sz="2800" dirty="0" smtClean="0"/>
              <a:t>理論，</a:t>
            </a:r>
            <a:r>
              <a:rPr lang="zh-TW" altLang="en-US" sz="2800" dirty="0"/>
              <a:t>其預測動物將會選擇食物種類以使</a:t>
            </a:r>
            <a:r>
              <a:rPr lang="zh-TW" altLang="en-US" sz="2800" dirty="0" smtClean="0"/>
              <a:t>其在</a:t>
            </a:r>
            <a:r>
              <a:rPr lang="zh-TW" altLang="en-US" sz="2800" dirty="0"/>
              <a:t>每單位覓食時間內所吸收之淨能量達到</a:t>
            </a:r>
            <a:r>
              <a:rPr lang="zh-TW" altLang="en-US" sz="2800" dirty="0" smtClean="0"/>
              <a:t>最大量</a:t>
            </a:r>
            <a:endParaRPr lang="zh-TW" altLang="en-US" sz="2800"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19</a:t>
            </a:fld>
            <a:endParaRPr lang="en-US" altLang="zh-TW"/>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628800"/>
            <a:ext cx="3528392" cy="3334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80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p:txBody>
          <a:bodyPr/>
          <a:lstStyle/>
          <a:p>
            <a:r>
              <a:rPr lang="en-US" altLang="zh-TW" dirty="0"/>
              <a:t>37.1</a:t>
            </a:r>
            <a:r>
              <a:rPr lang="zh-TW" altLang="en-US" dirty="0"/>
              <a:t>　</a:t>
            </a:r>
            <a:r>
              <a:rPr lang="zh-TW" altLang="en-US" dirty="0" smtClean="0"/>
              <a:t>行為</a:t>
            </a:r>
            <a:endParaRPr lang="zh-TW" altLang="en-US" dirty="0"/>
          </a:p>
        </p:txBody>
      </p:sp>
      <p:sp>
        <p:nvSpPr>
          <p:cNvPr id="13" name="內容版面配置區 12"/>
          <p:cNvSpPr>
            <a:spLocks noGrp="1"/>
          </p:cNvSpPr>
          <p:nvPr>
            <p:ph idx="1"/>
          </p:nvPr>
        </p:nvSpPr>
        <p:spPr/>
        <p:txBody>
          <a:bodyPr/>
          <a:lstStyle/>
          <a:p>
            <a:r>
              <a:rPr lang="zh-TW" altLang="en-US" b="1" dirty="0"/>
              <a:t>行為</a:t>
            </a:r>
            <a:r>
              <a:rPr lang="zh-TW" altLang="en-US" dirty="0"/>
              <a:t>可被定義為生物對其環境刺激所</a:t>
            </a:r>
            <a:r>
              <a:rPr lang="zh-TW" altLang="en-US" dirty="0" smtClean="0"/>
              <a:t>表現出</a:t>
            </a:r>
            <a:r>
              <a:rPr lang="zh-TW" altLang="en-US" dirty="0"/>
              <a:t>的</a:t>
            </a:r>
            <a:r>
              <a:rPr lang="zh-TW" altLang="en-US" dirty="0" smtClean="0"/>
              <a:t>反應</a:t>
            </a:r>
            <a:endParaRPr lang="en-US" altLang="zh-TW" dirty="0" smtClean="0"/>
          </a:p>
          <a:p>
            <a:pPr lvl="1"/>
            <a:r>
              <a:rPr lang="zh-TW" altLang="en-US" b="1" dirty="0" smtClean="0"/>
              <a:t>近因</a:t>
            </a:r>
            <a:r>
              <a:rPr lang="zh-TW" altLang="en-US" dirty="0" smtClean="0"/>
              <a:t>：可能</a:t>
            </a:r>
            <a:r>
              <a:rPr lang="zh-TW" altLang="en-US" dirty="0"/>
              <a:t>要量測荷爾蒙含量或記錄腦中</a:t>
            </a:r>
            <a:r>
              <a:rPr lang="zh-TW" altLang="en-US" dirty="0" smtClean="0"/>
              <a:t>特定</a:t>
            </a:r>
            <a:r>
              <a:rPr lang="zh-TW" altLang="en-US" dirty="0"/>
              <a:t>神經元的衝動</a:t>
            </a:r>
            <a:r>
              <a:rPr lang="zh-TW" altLang="en-US" dirty="0" smtClean="0"/>
              <a:t>情形</a:t>
            </a:r>
            <a:endParaRPr lang="en-US" altLang="zh-TW" dirty="0" smtClean="0"/>
          </a:p>
          <a:p>
            <a:pPr lvl="2"/>
            <a:r>
              <a:rPr lang="zh-TW" altLang="en-US" dirty="0" smtClean="0"/>
              <a:t>心理學</a:t>
            </a:r>
            <a:r>
              <a:rPr lang="zh-TW" altLang="en-US" dirty="0"/>
              <a:t>領域多集中</a:t>
            </a:r>
            <a:r>
              <a:rPr lang="zh-TW" altLang="en-US" dirty="0" smtClean="0"/>
              <a:t>在此探討</a:t>
            </a:r>
            <a:endParaRPr lang="en-US" altLang="zh-TW" dirty="0" smtClean="0"/>
          </a:p>
          <a:p>
            <a:pPr lvl="1"/>
            <a:r>
              <a:rPr lang="zh-TW" altLang="en-US" b="1" dirty="0" smtClean="0"/>
              <a:t>遠因</a:t>
            </a:r>
            <a:r>
              <a:rPr lang="zh-TW" altLang="en-US" dirty="0" smtClean="0"/>
              <a:t>：可能</a:t>
            </a:r>
            <a:r>
              <a:rPr lang="zh-TW" altLang="en-US" dirty="0"/>
              <a:t>要試圖去尋找其如何影響動物的存活或</a:t>
            </a:r>
            <a:r>
              <a:rPr lang="zh-TW" altLang="en-US" dirty="0" smtClean="0"/>
              <a:t>生殖</a:t>
            </a:r>
            <a:r>
              <a:rPr lang="zh-TW" altLang="en-US" dirty="0"/>
              <a:t>的</a:t>
            </a:r>
            <a:r>
              <a:rPr lang="zh-TW" altLang="en-US" dirty="0" smtClean="0"/>
              <a:t>成功</a:t>
            </a:r>
            <a:endParaRPr lang="en-US" altLang="zh-TW" dirty="0" smtClean="0"/>
          </a:p>
          <a:p>
            <a:pPr lvl="2"/>
            <a:r>
              <a:rPr lang="zh-TW" altLang="en-US" dirty="0" smtClean="0"/>
              <a:t>動物</a:t>
            </a:r>
            <a:r>
              <a:rPr lang="zh-TW" altLang="en-US" dirty="0"/>
              <a:t>行為學的領域多集中</a:t>
            </a:r>
            <a:r>
              <a:rPr lang="zh-TW" altLang="en-US" dirty="0" smtClean="0"/>
              <a:t>在此探討</a:t>
            </a:r>
            <a:endParaRPr lang="zh-TW" altLang="en-US" dirty="0"/>
          </a:p>
        </p:txBody>
      </p:sp>
      <p:sp>
        <p:nvSpPr>
          <p:cNvPr id="4" name="頁尾版面配置區 3"/>
          <p:cNvSpPr>
            <a:spLocks noGrp="1"/>
          </p:cNvSpPr>
          <p:nvPr>
            <p:ph type="ftr" sz="quarter" idx="11"/>
          </p:nvPr>
        </p:nvSpPr>
        <p:spPr/>
        <p:txBody>
          <a:bodyPr/>
          <a:lstStyle/>
          <a:p>
            <a:r>
              <a:rPr lang="zh-TW" altLang="en-US" dirty="0" smtClean="0"/>
              <a:t>普通生物學  </a:t>
            </a:r>
            <a:r>
              <a:rPr lang="en-US" altLang="zh-TW" dirty="0" smtClean="0"/>
              <a:t>Chapter 37 -</a:t>
            </a:r>
            <a:r>
              <a:rPr lang="zh-TW" altLang="en-US" dirty="0"/>
              <a:t>動物行為與環境</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2</a:t>
            </a:fld>
            <a:endParaRPr lang="en-US" altLang="zh-TW"/>
          </a:p>
        </p:txBody>
      </p:sp>
    </p:spTree>
    <p:extLst>
      <p:ext uri="{BB962C8B-B14F-4D97-AF65-F5344CB8AC3E}">
        <p14:creationId xmlns:p14="http://schemas.microsoft.com/office/powerpoint/2010/main" val="1709608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37.8</a:t>
            </a:r>
            <a:r>
              <a:rPr lang="zh-TW" altLang="en-US" b="0" dirty="0"/>
              <a:t>　</a:t>
            </a:r>
            <a:r>
              <a:rPr lang="zh-TW" altLang="en-US" dirty="0" smtClean="0"/>
              <a:t>領域</a:t>
            </a:r>
            <a:endParaRPr lang="zh-TW" altLang="en-US" dirty="0"/>
          </a:p>
        </p:txBody>
      </p:sp>
      <p:sp>
        <p:nvSpPr>
          <p:cNvPr id="3" name="內容版面配置區 2"/>
          <p:cNvSpPr>
            <a:spLocks noGrp="1"/>
          </p:cNvSpPr>
          <p:nvPr>
            <p:ph idx="1"/>
          </p:nvPr>
        </p:nvSpPr>
        <p:spPr>
          <a:xfrm>
            <a:off x="306388" y="1412776"/>
            <a:ext cx="4697660" cy="5184576"/>
          </a:xfrm>
        </p:spPr>
        <p:txBody>
          <a:bodyPr/>
          <a:lstStyle/>
          <a:p>
            <a:pPr>
              <a:spcBef>
                <a:spcPts val="1200"/>
              </a:spcBef>
            </a:pPr>
            <a:r>
              <a:rPr lang="zh-TW" altLang="en-US" sz="2800" dirty="0"/>
              <a:t>每個個體僅會捍衛其棲地</a:t>
            </a:r>
            <a:r>
              <a:rPr lang="zh-TW" altLang="en-US" sz="2800" dirty="0" smtClean="0"/>
              <a:t>範圍</a:t>
            </a:r>
            <a:r>
              <a:rPr lang="zh-TW" altLang="en-US" sz="2800" dirty="0"/>
              <a:t>的一部分且獨自利用</a:t>
            </a:r>
            <a:r>
              <a:rPr lang="zh-TW" altLang="en-US" sz="2800" dirty="0" smtClean="0"/>
              <a:t>它</a:t>
            </a:r>
            <a:r>
              <a:rPr lang="zh-TW" altLang="en-US" sz="2800" dirty="0"/>
              <a:t>，</a:t>
            </a:r>
            <a:r>
              <a:rPr lang="zh-TW" altLang="en-US" sz="2800" dirty="0" smtClean="0"/>
              <a:t>此</a:t>
            </a:r>
            <a:r>
              <a:rPr lang="zh-TW" altLang="en-US" sz="2800" dirty="0"/>
              <a:t>行為稱為</a:t>
            </a:r>
            <a:r>
              <a:rPr lang="zh-TW" altLang="en-US" sz="2800" b="1" dirty="0"/>
              <a:t>領域</a:t>
            </a:r>
            <a:r>
              <a:rPr lang="zh-TW" altLang="en-US" sz="2800" b="1" dirty="0" smtClean="0"/>
              <a:t>性</a:t>
            </a:r>
            <a:endParaRPr lang="en-US" altLang="zh-TW" sz="2800" b="1" dirty="0" smtClean="0"/>
          </a:p>
          <a:p>
            <a:pPr lvl="1">
              <a:spcBef>
                <a:spcPts val="1200"/>
              </a:spcBef>
            </a:pPr>
            <a:r>
              <a:rPr lang="zh-TW" altLang="en-US" sz="2400" dirty="0"/>
              <a:t>藉由展示來捍衛其領域是在宣告該領域</a:t>
            </a:r>
            <a:r>
              <a:rPr lang="zh-TW" altLang="en-US" sz="2400" dirty="0" smtClean="0"/>
              <a:t>被占</a:t>
            </a:r>
            <a:r>
              <a:rPr lang="zh-TW" altLang="en-US" sz="2400" dirty="0"/>
              <a:t>據，且可藉由公開的攻擊性來</a:t>
            </a:r>
            <a:r>
              <a:rPr lang="zh-TW" altLang="en-US" sz="2400" dirty="0" smtClean="0"/>
              <a:t>展現</a:t>
            </a:r>
            <a:endParaRPr lang="en-US" altLang="zh-TW" sz="2400" dirty="0" smtClean="0"/>
          </a:p>
          <a:p>
            <a:pPr lvl="1">
              <a:spcBef>
                <a:spcPts val="1200"/>
              </a:spcBef>
            </a:pPr>
            <a:r>
              <a:rPr lang="zh-TW" altLang="en-US" sz="2400" dirty="0"/>
              <a:t>領域性行為之</a:t>
            </a:r>
            <a:r>
              <a:rPr lang="zh-TW" altLang="en-US" sz="2400" dirty="0" smtClean="0"/>
              <a:t>真正</a:t>
            </a:r>
            <a:r>
              <a:rPr lang="zh-TW" altLang="en-US" sz="2400" dirty="0"/>
              <a:t>適應價值有賴於行為的效益與其成本之間</a:t>
            </a:r>
            <a:r>
              <a:rPr lang="zh-TW" altLang="en-US" sz="2400" dirty="0" smtClean="0"/>
              <a:t>的取捨</a:t>
            </a:r>
            <a:endParaRPr lang="zh-TW" altLang="en-US" sz="2400"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20</a:t>
            </a:fld>
            <a:endParaRPr lang="en-US" altLang="zh-TW"/>
          </a:p>
        </p:txBody>
      </p:sp>
      <p:grpSp>
        <p:nvGrpSpPr>
          <p:cNvPr id="8" name="群組 7"/>
          <p:cNvGrpSpPr/>
          <p:nvPr/>
        </p:nvGrpSpPr>
        <p:grpSpPr>
          <a:xfrm>
            <a:off x="5322143" y="1542247"/>
            <a:ext cx="2952328" cy="3897724"/>
            <a:chOff x="5640122" y="1628800"/>
            <a:chExt cx="2952328" cy="3897724"/>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122" y="1628800"/>
              <a:ext cx="2952328" cy="3421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5844143" y="5157192"/>
              <a:ext cx="2544286" cy="369332"/>
            </a:xfrm>
            <a:prstGeom prst="rect">
              <a:avLst/>
            </a:prstGeom>
          </p:spPr>
          <p:txBody>
            <a:bodyPr wrap="none">
              <a:spAutoFit/>
            </a:bodyPr>
            <a:lstStyle/>
            <a:p>
              <a:r>
                <a:rPr lang="zh-TW" altLang="en-US" b="1" dirty="0">
                  <a:solidFill>
                    <a:srgbClr val="002060"/>
                  </a:solidFill>
                  <a:latin typeface="+mj-ea"/>
                  <a:ea typeface="+mj-ea"/>
                </a:rPr>
                <a:t>圖 </a:t>
              </a:r>
              <a:r>
                <a:rPr lang="en-US" altLang="zh-TW" b="1" dirty="0">
                  <a:solidFill>
                    <a:srgbClr val="002060"/>
                  </a:solidFill>
                  <a:latin typeface="+mj-ea"/>
                  <a:ea typeface="+mj-ea"/>
                </a:rPr>
                <a:t>37.9</a:t>
              </a:r>
              <a:r>
                <a:rPr lang="zh-TW" altLang="en-US" b="1" dirty="0">
                  <a:solidFill>
                    <a:srgbClr val="002060"/>
                  </a:solidFill>
                  <a:latin typeface="+mj-ea"/>
                  <a:ea typeface="+mj-ea"/>
                </a:rPr>
                <a:t>　領域性的好處</a:t>
              </a:r>
            </a:p>
          </p:txBody>
        </p:sp>
      </p:grpSp>
    </p:spTree>
    <p:extLst>
      <p:ext uri="{BB962C8B-B14F-4D97-AF65-F5344CB8AC3E}">
        <p14:creationId xmlns:p14="http://schemas.microsoft.com/office/powerpoint/2010/main" val="3667240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37.9</a:t>
            </a:r>
            <a:r>
              <a:rPr lang="zh-TW" altLang="en-US" dirty="0"/>
              <a:t>　遷徙行為</a:t>
            </a:r>
          </a:p>
        </p:txBody>
      </p:sp>
      <p:sp>
        <p:nvSpPr>
          <p:cNvPr id="3" name="內容版面配置區 2"/>
          <p:cNvSpPr>
            <a:spLocks noGrp="1"/>
          </p:cNvSpPr>
          <p:nvPr>
            <p:ph idx="1"/>
          </p:nvPr>
        </p:nvSpPr>
        <p:spPr>
          <a:xfrm>
            <a:off x="306388" y="1412776"/>
            <a:ext cx="4121596" cy="5184576"/>
          </a:xfrm>
        </p:spPr>
        <p:txBody>
          <a:bodyPr/>
          <a:lstStyle/>
          <a:p>
            <a:r>
              <a:rPr lang="zh-TW" altLang="en-US" sz="2800" dirty="0"/>
              <a:t>許多動物在一地繁殖，然後在另一地</a:t>
            </a:r>
            <a:r>
              <a:rPr lang="zh-TW" altLang="en-US" sz="2800" dirty="0" smtClean="0"/>
              <a:t>度過這</a:t>
            </a:r>
            <a:r>
              <a:rPr lang="zh-TW" altLang="en-US" sz="2800" dirty="0"/>
              <a:t>一年的其他</a:t>
            </a:r>
            <a:r>
              <a:rPr lang="zh-TW" altLang="en-US" sz="2800" dirty="0" smtClean="0"/>
              <a:t>時間</a:t>
            </a:r>
            <a:endParaRPr lang="en-US" altLang="zh-TW" sz="2800" dirty="0" smtClean="0"/>
          </a:p>
          <a:p>
            <a:pPr lvl="1"/>
            <a:r>
              <a:rPr lang="zh-TW" altLang="en-US" sz="2400" b="1" dirty="0" smtClean="0"/>
              <a:t>遷徙</a:t>
            </a:r>
            <a:r>
              <a:rPr lang="zh-TW" altLang="en-US" sz="2400" dirty="0" smtClean="0"/>
              <a:t>是長距離</a:t>
            </a:r>
            <a:r>
              <a:rPr lang="zh-TW" altLang="en-US" sz="2400" dirty="0"/>
              <a:t>且每年</a:t>
            </a:r>
            <a:r>
              <a:rPr lang="zh-TW" altLang="en-US" sz="2400" dirty="0" smtClean="0"/>
              <a:t>往返移動</a:t>
            </a:r>
            <a:endParaRPr lang="en-US" altLang="zh-TW" sz="2400" dirty="0" smtClean="0"/>
          </a:p>
          <a:p>
            <a:pPr lvl="2"/>
            <a:r>
              <a:rPr lang="zh-TW" altLang="en-US" sz="2400" dirty="0"/>
              <a:t>羅盤</a:t>
            </a:r>
            <a:r>
              <a:rPr lang="zh-TW" altLang="en-US" sz="2400" dirty="0" smtClean="0"/>
              <a:t>感應能</a:t>
            </a:r>
            <a:r>
              <a:rPr lang="zh-TW" altLang="en-US" sz="2400" dirty="0"/>
              <a:t>以特定方向移動</a:t>
            </a:r>
            <a:r>
              <a:rPr lang="zh-TW" altLang="en-US" sz="2400" dirty="0" smtClean="0"/>
              <a:t>的先天</a:t>
            </a:r>
            <a:r>
              <a:rPr lang="zh-TW" altLang="en-US" sz="2400" dirty="0"/>
              <a:t>能力，</a:t>
            </a:r>
            <a:r>
              <a:rPr lang="zh-TW" altLang="en-US" sz="2400" dirty="0" smtClean="0"/>
              <a:t>稱為跟著</a:t>
            </a:r>
            <a:r>
              <a:rPr lang="zh-TW" altLang="en-US" sz="2400" dirty="0"/>
              <a:t>方位</a:t>
            </a:r>
            <a:r>
              <a:rPr lang="zh-TW" altLang="en-US" sz="2400" dirty="0" smtClean="0"/>
              <a:t>走</a:t>
            </a:r>
            <a:r>
              <a:rPr lang="en-US" altLang="zh-TW" sz="2400" dirty="0" smtClean="0"/>
              <a:t> </a:t>
            </a:r>
          </a:p>
          <a:p>
            <a:pPr lvl="2"/>
            <a:r>
              <a:rPr lang="zh-TW" altLang="en-US" sz="2400" dirty="0" smtClean="0"/>
              <a:t>地圖感應能</a:t>
            </a:r>
            <a:r>
              <a:rPr lang="zh-TW" altLang="en-US" sz="2400" dirty="0"/>
              <a:t>根據動物的位置調整方位的學習</a:t>
            </a:r>
            <a:r>
              <a:rPr lang="zh-TW" altLang="en-US" sz="2400" dirty="0" smtClean="0"/>
              <a:t>能力</a:t>
            </a:r>
            <a:endParaRPr lang="en-US" altLang="zh-TW" sz="2400" dirty="0" smtClean="0"/>
          </a:p>
          <a:p>
            <a:pPr lvl="1"/>
            <a:endParaRPr lang="zh-TW" altLang="en-US" sz="2400"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21</a:t>
            </a:fld>
            <a:endParaRPr lang="en-US" altLang="zh-TW"/>
          </a:p>
        </p:txBody>
      </p:sp>
      <p:grpSp>
        <p:nvGrpSpPr>
          <p:cNvPr id="8" name="群組 7"/>
          <p:cNvGrpSpPr/>
          <p:nvPr/>
        </p:nvGrpSpPr>
        <p:grpSpPr>
          <a:xfrm>
            <a:off x="4689611" y="1738511"/>
            <a:ext cx="4109386" cy="4297134"/>
            <a:chOff x="4678460" y="1548780"/>
            <a:chExt cx="4109386" cy="4297134"/>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460" y="1548780"/>
              <a:ext cx="410938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5067645" y="5476582"/>
              <a:ext cx="3134191" cy="369332"/>
            </a:xfrm>
            <a:prstGeom prst="rect">
              <a:avLst/>
            </a:prstGeom>
          </p:spPr>
          <p:txBody>
            <a:bodyPr wrap="none">
              <a:spAutoFit/>
            </a:bodyPr>
            <a:lstStyle/>
            <a:p>
              <a:r>
                <a:rPr lang="zh-TW" altLang="en-US" b="1" dirty="0">
                  <a:solidFill>
                    <a:srgbClr val="002060"/>
                  </a:solidFill>
                  <a:latin typeface="+mj-ea"/>
                  <a:ea typeface="+mj-ea"/>
                </a:rPr>
                <a:t>圖 </a:t>
              </a:r>
              <a:r>
                <a:rPr lang="en-US" altLang="zh-TW" b="1" dirty="0">
                  <a:solidFill>
                    <a:srgbClr val="002060"/>
                  </a:solidFill>
                  <a:latin typeface="+mj-ea"/>
                  <a:ea typeface="+mj-ea"/>
                </a:rPr>
                <a:t>37.10</a:t>
              </a:r>
              <a:r>
                <a:rPr lang="zh-TW" altLang="en-US" b="1" dirty="0">
                  <a:solidFill>
                    <a:srgbClr val="002060"/>
                  </a:solidFill>
                  <a:latin typeface="+mj-ea"/>
                  <a:ea typeface="+mj-ea"/>
                </a:rPr>
                <a:t>　椋鳥學習如何導航</a:t>
              </a:r>
            </a:p>
          </p:txBody>
        </p:sp>
      </p:grpSp>
    </p:spTree>
    <p:extLst>
      <p:ext uri="{BB962C8B-B14F-4D97-AF65-F5344CB8AC3E}">
        <p14:creationId xmlns:p14="http://schemas.microsoft.com/office/powerpoint/2010/main" val="205820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323528" y="332656"/>
            <a:ext cx="1944216" cy="2880320"/>
          </a:xfrm>
        </p:spPr>
        <p:txBody>
          <a:bodyPr/>
          <a:lstStyle/>
          <a:p>
            <a:r>
              <a:rPr lang="zh-TW" altLang="en-US" sz="2800" dirty="0"/>
              <a:t>圖 </a:t>
            </a:r>
            <a:r>
              <a:rPr lang="en-US" altLang="zh-TW" sz="2800" dirty="0"/>
              <a:t>37.11</a:t>
            </a:r>
            <a:r>
              <a:rPr lang="zh-TW" altLang="en-US" sz="2800" dirty="0"/>
              <a:t>　遷徙的實例</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22</a:t>
            </a:fld>
            <a:endParaRPr lang="en-US" altLang="zh-TW"/>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67709"/>
            <a:ext cx="5400600" cy="6623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7484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37.9</a:t>
            </a:r>
            <a:r>
              <a:rPr lang="zh-TW" altLang="en-US" dirty="0"/>
              <a:t>　</a:t>
            </a:r>
            <a:r>
              <a:rPr lang="zh-TW" altLang="en-US" dirty="0" smtClean="0"/>
              <a:t>性</a:t>
            </a:r>
            <a:r>
              <a:rPr lang="zh-TW" altLang="en-US" dirty="0"/>
              <a:t>擇</a:t>
            </a:r>
          </a:p>
        </p:txBody>
      </p:sp>
      <p:sp>
        <p:nvSpPr>
          <p:cNvPr id="3" name="內容版面配置區 2"/>
          <p:cNvSpPr>
            <a:spLocks noGrp="1"/>
          </p:cNvSpPr>
          <p:nvPr>
            <p:ph idx="1"/>
          </p:nvPr>
        </p:nvSpPr>
        <p:spPr/>
        <p:txBody>
          <a:bodyPr/>
          <a:lstStyle/>
          <a:p>
            <a:r>
              <a:rPr lang="zh-TW" altLang="en-US" dirty="0"/>
              <a:t>非均勻生殖是競爭交配機會所導致的</a:t>
            </a:r>
            <a:r>
              <a:rPr lang="zh-TW" altLang="en-US" dirty="0" smtClean="0"/>
              <a:t>結果</a:t>
            </a:r>
            <a:r>
              <a:rPr lang="zh-TW" altLang="en-US" dirty="0"/>
              <a:t>，此現象被稱為</a:t>
            </a:r>
            <a:r>
              <a:rPr lang="zh-TW" altLang="en-US" b="1" dirty="0"/>
              <a:t>性</a:t>
            </a:r>
            <a:r>
              <a:rPr lang="zh-TW" altLang="en-US" b="1" dirty="0" smtClean="0"/>
              <a:t>擇</a:t>
            </a:r>
            <a:endParaRPr lang="en-US" altLang="zh-TW" b="1" dirty="0" smtClean="0"/>
          </a:p>
          <a:p>
            <a:pPr lvl="1">
              <a:spcBef>
                <a:spcPts val="1200"/>
              </a:spcBef>
            </a:pPr>
            <a:r>
              <a:rPr lang="zh-TW" altLang="en-US" b="1" dirty="0"/>
              <a:t>同性性</a:t>
            </a:r>
            <a:r>
              <a:rPr lang="zh-TW" altLang="en-US" b="1" dirty="0" smtClean="0"/>
              <a:t>擇</a:t>
            </a:r>
            <a:endParaRPr lang="en-US" altLang="zh-TW" b="1" dirty="0" smtClean="0"/>
          </a:p>
          <a:p>
            <a:pPr lvl="2"/>
            <a:r>
              <a:rPr lang="zh-TW" altLang="en-US" dirty="0"/>
              <a:t>同性成員之間的</a:t>
            </a:r>
            <a:r>
              <a:rPr lang="zh-TW" altLang="en-US" dirty="0" smtClean="0"/>
              <a:t>交互作用</a:t>
            </a:r>
            <a:endParaRPr lang="en-US" altLang="zh-TW" dirty="0" smtClean="0"/>
          </a:p>
          <a:p>
            <a:pPr lvl="2"/>
            <a:r>
              <a:rPr lang="zh-TW" altLang="en-US" dirty="0"/>
              <a:t>導致用於與其他雄性爭鬥的</a:t>
            </a:r>
            <a:r>
              <a:rPr lang="zh-TW" altLang="en-US" dirty="0" smtClean="0"/>
              <a:t>構造</a:t>
            </a:r>
            <a:r>
              <a:rPr lang="zh-TW" altLang="en-US" dirty="0"/>
              <a:t>之演化 </a:t>
            </a:r>
            <a:r>
              <a:rPr lang="en-US" altLang="zh-TW" dirty="0"/>
              <a:t>(</a:t>
            </a:r>
            <a:r>
              <a:rPr lang="zh-TW" altLang="en-US" dirty="0"/>
              <a:t>如鹿角或公羊角</a:t>
            </a:r>
            <a:r>
              <a:rPr lang="en-US" altLang="zh-TW" dirty="0" smtClean="0"/>
              <a:t>)</a:t>
            </a:r>
          </a:p>
          <a:p>
            <a:pPr lvl="1">
              <a:spcBef>
                <a:spcPts val="1200"/>
              </a:spcBef>
            </a:pPr>
            <a:r>
              <a:rPr lang="zh-TW" altLang="en-US" b="1" dirty="0"/>
              <a:t>異性性</a:t>
            </a:r>
            <a:r>
              <a:rPr lang="zh-TW" altLang="en-US" b="1" dirty="0" smtClean="0"/>
              <a:t>擇</a:t>
            </a:r>
            <a:endParaRPr lang="en-US" altLang="zh-TW" b="1" dirty="0" smtClean="0"/>
          </a:p>
          <a:p>
            <a:pPr lvl="2"/>
            <a:r>
              <a:rPr lang="zh-TW" altLang="en-US" dirty="0"/>
              <a:t>亦稱為擇偶 ，發生在異性之間</a:t>
            </a:r>
            <a:endParaRPr lang="en-US" altLang="zh-TW" dirty="0" smtClean="0"/>
          </a:p>
          <a:p>
            <a:pPr lvl="2"/>
            <a:r>
              <a:rPr lang="zh-TW" altLang="en-US" dirty="0"/>
              <a:t>導致複雜的求愛行為之</a:t>
            </a:r>
            <a:r>
              <a:rPr lang="zh-TW" altLang="en-US" dirty="0" smtClean="0"/>
              <a:t>演化</a:t>
            </a:r>
            <a:r>
              <a:rPr lang="zh-TW" altLang="en-US" dirty="0"/>
              <a:t>和</a:t>
            </a:r>
            <a:r>
              <a:rPr lang="zh-TW" altLang="en-US" dirty="0" smtClean="0"/>
              <a:t>裝飾之</a:t>
            </a:r>
            <a:r>
              <a:rPr lang="zh-TW" altLang="en-US" dirty="0"/>
              <a:t>演化</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23</a:t>
            </a:fld>
            <a:endParaRPr lang="en-US" altLang="zh-TW"/>
          </a:p>
        </p:txBody>
      </p:sp>
    </p:spTree>
    <p:extLst>
      <p:ext uri="{BB962C8B-B14F-4D97-AF65-F5344CB8AC3E}">
        <p14:creationId xmlns:p14="http://schemas.microsoft.com/office/powerpoint/2010/main" val="3360354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t>圖 </a:t>
            </a:r>
            <a:r>
              <a:rPr lang="en-US" altLang="zh-TW" sz="2800" dirty="0"/>
              <a:t>37.12</a:t>
            </a:r>
            <a:r>
              <a:rPr lang="zh-TW" altLang="en-US" sz="2800" dirty="0"/>
              <a:t>　雄性孔雀的尾羽是性擇的結果</a:t>
            </a:r>
          </a:p>
        </p:txBody>
      </p:sp>
      <p:sp>
        <p:nvSpPr>
          <p:cNvPr id="3" name="頁尾版面配置區 2"/>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a:p>
        </p:txBody>
      </p:sp>
      <p:sp>
        <p:nvSpPr>
          <p:cNvPr id="4" name="投影片編號版面配置區 3"/>
          <p:cNvSpPr>
            <a:spLocks noGrp="1"/>
          </p:cNvSpPr>
          <p:nvPr>
            <p:ph type="sldNum" sz="quarter" idx="12"/>
          </p:nvPr>
        </p:nvSpPr>
        <p:spPr/>
        <p:txBody>
          <a:bodyPr/>
          <a:lstStyle/>
          <a:p>
            <a:fld id="{6640B099-C29F-48AA-9EE1-94DFFD9F4D02}" type="slidenum">
              <a:rPr lang="en-US" altLang="zh-TW" smtClean="0"/>
              <a:pPr/>
              <a:t>24</a:t>
            </a:fld>
            <a:endParaRPr lang="en-US" altLang="zh-TW"/>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40768"/>
            <a:ext cx="5256584" cy="4473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8032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37.10</a:t>
            </a:r>
            <a:r>
              <a:rPr lang="zh-TW" altLang="en-US" dirty="0"/>
              <a:t>　</a:t>
            </a:r>
            <a:r>
              <a:rPr lang="zh-TW" altLang="en-US" dirty="0" smtClean="0"/>
              <a:t>配對</a:t>
            </a:r>
            <a:r>
              <a:rPr lang="zh-TW" altLang="en-US" dirty="0"/>
              <a:t>系統</a:t>
            </a:r>
          </a:p>
        </p:txBody>
      </p:sp>
      <p:sp>
        <p:nvSpPr>
          <p:cNvPr id="3" name="內容版面配置區 2"/>
          <p:cNvSpPr>
            <a:spLocks noGrp="1"/>
          </p:cNvSpPr>
          <p:nvPr>
            <p:ph idx="1"/>
          </p:nvPr>
        </p:nvSpPr>
        <p:spPr/>
        <p:txBody>
          <a:bodyPr/>
          <a:lstStyle/>
          <a:p>
            <a:r>
              <a:rPr lang="zh-TW" altLang="en-US" dirty="0"/>
              <a:t>配對</a:t>
            </a:r>
            <a:r>
              <a:rPr lang="zh-TW" altLang="en-US" dirty="0" smtClean="0"/>
              <a:t>系統為動物</a:t>
            </a:r>
            <a:r>
              <a:rPr lang="zh-TW" altLang="en-US" dirty="0"/>
              <a:t>在繁殖季節時會交配的</a:t>
            </a:r>
            <a:r>
              <a:rPr lang="zh-TW" altLang="en-US" dirty="0" smtClean="0"/>
              <a:t>典型數目</a:t>
            </a:r>
            <a:endParaRPr lang="en-US" altLang="zh-TW" dirty="0" smtClean="0"/>
          </a:p>
          <a:p>
            <a:pPr lvl="1"/>
            <a:r>
              <a:rPr lang="zh-TW" altLang="en-US" dirty="0" smtClean="0"/>
              <a:t>一夫一妻制</a:t>
            </a:r>
            <a:r>
              <a:rPr lang="zh-TW" altLang="en-US" dirty="0"/>
              <a:t>是指一男一女交配</a:t>
            </a:r>
            <a:endParaRPr lang="en-US" altLang="zh-TW" dirty="0" smtClean="0"/>
          </a:p>
          <a:p>
            <a:pPr lvl="1"/>
            <a:r>
              <a:rPr lang="zh-TW" altLang="en-US" dirty="0" smtClean="0"/>
              <a:t>一夫多妻制</a:t>
            </a:r>
            <a:r>
              <a:rPr lang="zh-TW" altLang="en-US" dirty="0"/>
              <a:t>是指一個男性與一個以上女性交配的情況</a:t>
            </a:r>
            <a:endParaRPr lang="en-US" altLang="zh-TW" dirty="0" smtClean="0"/>
          </a:p>
          <a:p>
            <a:pPr lvl="1"/>
            <a:r>
              <a:rPr lang="zh-TW" altLang="en-US" dirty="0" smtClean="0"/>
              <a:t>一</a:t>
            </a:r>
            <a:r>
              <a:rPr lang="zh-TW" altLang="en-US" dirty="0"/>
              <a:t>妻</a:t>
            </a:r>
            <a:r>
              <a:rPr lang="zh-TW" altLang="en-US" dirty="0" smtClean="0"/>
              <a:t>多夫制</a:t>
            </a:r>
            <a:r>
              <a:rPr lang="zh-TW" altLang="en-US" dirty="0"/>
              <a:t>是指一名女性與多於一名男性</a:t>
            </a:r>
            <a:r>
              <a:rPr lang="zh-TW" altLang="en-US" dirty="0" smtClean="0"/>
              <a:t>交配</a:t>
            </a:r>
            <a:endParaRPr lang="en-US" altLang="zh-TW" dirty="0" smtClean="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25</a:t>
            </a:fld>
            <a:endParaRPr lang="en-US" altLang="zh-TW"/>
          </a:p>
        </p:txBody>
      </p:sp>
    </p:spTree>
    <p:extLst>
      <p:ext uri="{BB962C8B-B14F-4D97-AF65-F5344CB8AC3E}">
        <p14:creationId xmlns:p14="http://schemas.microsoft.com/office/powerpoint/2010/main" val="1162915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332656"/>
            <a:ext cx="2232248" cy="2736304"/>
          </a:xfrm>
        </p:spPr>
        <p:txBody>
          <a:bodyPr/>
          <a:lstStyle/>
          <a:p>
            <a:r>
              <a:rPr lang="zh-TW" altLang="en-US" sz="2800" dirty="0"/>
              <a:t>表 </a:t>
            </a:r>
            <a:r>
              <a:rPr lang="en-US" altLang="zh-TW" sz="2800" dirty="0"/>
              <a:t>37.1 </a:t>
            </a:r>
            <a:r>
              <a:rPr lang="zh-TW" altLang="en-US" sz="2800" dirty="0"/>
              <a:t>動物行為</a:t>
            </a:r>
          </a:p>
        </p:txBody>
      </p:sp>
      <p:sp>
        <p:nvSpPr>
          <p:cNvPr id="3" name="頁尾版面配置區 2"/>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a:p>
        </p:txBody>
      </p:sp>
      <p:sp>
        <p:nvSpPr>
          <p:cNvPr id="4" name="投影片編號版面配置區 3"/>
          <p:cNvSpPr>
            <a:spLocks noGrp="1"/>
          </p:cNvSpPr>
          <p:nvPr>
            <p:ph type="sldNum" sz="quarter" idx="12"/>
          </p:nvPr>
        </p:nvSpPr>
        <p:spPr/>
        <p:txBody>
          <a:bodyPr/>
          <a:lstStyle/>
          <a:p>
            <a:fld id="{6640B099-C29F-48AA-9EE1-94DFFD9F4D02}" type="slidenum">
              <a:rPr lang="en-US" altLang="zh-TW" smtClean="0"/>
              <a:pPr/>
              <a:t>26</a:t>
            </a:fld>
            <a:endParaRPr lang="en-US" altLang="zh-TW"/>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16632"/>
            <a:ext cx="5688632" cy="6641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4765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37.11</a:t>
            </a:r>
            <a:r>
              <a:rPr lang="zh-TW" altLang="en-US" dirty="0"/>
              <a:t>　社會型群體內的通訊</a:t>
            </a:r>
          </a:p>
        </p:txBody>
      </p:sp>
      <p:sp>
        <p:nvSpPr>
          <p:cNvPr id="3" name="內容版面配置區 2"/>
          <p:cNvSpPr>
            <a:spLocks noGrp="1"/>
          </p:cNvSpPr>
          <p:nvPr>
            <p:ph idx="1"/>
          </p:nvPr>
        </p:nvSpPr>
        <p:spPr>
          <a:xfrm>
            <a:off x="306388" y="1412776"/>
            <a:ext cx="8534400" cy="4968552"/>
          </a:xfrm>
        </p:spPr>
        <p:txBody>
          <a:bodyPr/>
          <a:lstStyle/>
          <a:p>
            <a:r>
              <a:rPr lang="zh-TW" altLang="en-US" sz="2800" dirty="0"/>
              <a:t>許多昆蟲、魚類、鳥類及哺乳類以社會</a:t>
            </a:r>
            <a:r>
              <a:rPr lang="zh-TW" altLang="en-US" sz="2800" dirty="0" smtClean="0"/>
              <a:t>群體</a:t>
            </a:r>
            <a:r>
              <a:rPr lang="zh-TW" altLang="en-US" sz="2800" dirty="0"/>
              <a:t>方式生活，在群體成員之間溝通</a:t>
            </a:r>
            <a:r>
              <a:rPr lang="zh-TW" altLang="en-US" sz="2800" dirty="0" smtClean="0"/>
              <a:t>訊息</a:t>
            </a:r>
            <a:endParaRPr lang="en-US" altLang="zh-TW" sz="2800" dirty="0" smtClean="0"/>
          </a:p>
          <a:p>
            <a:pPr lvl="1"/>
            <a:r>
              <a:rPr lang="zh-TW" altLang="en-US" sz="2400" dirty="0"/>
              <a:t>有些個體在哺乳類社會中</a:t>
            </a:r>
            <a:r>
              <a:rPr lang="zh-TW" altLang="en-US" sz="2400" dirty="0" smtClean="0"/>
              <a:t>擔任守衛，當</a:t>
            </a:r>
            <a:r>
              <a:rPr lang="zh-TW" altLang="en-US" sz="2400" dirty="0"/>
              <a:t>獵食者出現時，守衛會發出</a:t>
            </a:r>
            <a:r>
              <a:rPr lang="zh-TW" altLang="en-US" sz="2400" b="1" dirty="0"/>
              <a:t>警戒</a:t>
            </a:r>
            <a:r>
              <a:rPr lang="zh-TW" altLang="en-US" sz="2400" b="1" dirty="0" smtClean="0"/>
              <a:t>叫聲</a:t>
            </a:r>
            <a:endParaRPr lang="en-US" altLang="zh-TW" sz="2400" b="1" dirty="0" smtClean="0"/>
          </a:p>
          <a:p>
            <a:pPr lvl="1"/>
            <a:r>
              <a:rPr lang="zh-TW" altLang="en-US" sz="2400" dirty="0"/>
              <a:t>社會型昆蟲例如螞蟻</a:t>
            </a:r>
            <a:r>
              <a:rPr lang="zh-TW" altLang="en-US" sz="2400" dirty="0" smtClean="0"/>
              <a:t>及</a:t>
            </a:r>
            <a:r>
              <a:rPr lang="en-US" altLang="zh-TW" sz="2400" dirty="0" smtClean="0"/>
              <a:t/>
            </a:r>
            <a:br>
              <a:rPr lang="en-US" altLang="zh-TW" sz="2400" dirty="0" smtClean="0"/>
            </a:br>
            <a:r>
              <a:rPr lang="zh-TW" altLang="en-US" sz="2400" dirty="0" smtClean="0"/>
              <a:t>蜜蜂</a:t>
            </a:r>
            <a:r>
              <a:rPr lang="zh-TW" altLang="en-US" sz="2400" dirty="0"/>
              <a:t>會分泌稱為</a:t>
            </a:r>
            <a:r>
              <a:rPr lang="zh-TW" altLang="en-US" sz="2400" b="1" dirty="0" smtClean="0"/>
              <a:t>警戒費</a:t>
            </a:r>
            <a:r>
              <a:rPr lang="en-US" altLang="zh-TW" sz="2400" b="1" dirty="0" smtClean="0"/>
              <a:t/>
            </a:r>
            <a:br>
              <a:rPr lang="en-US" altLang="zh-TW" sz="2400" b="1" dirty="0" smtClean="0"/>
            </a:br>
            <a:r>
              <a:rPr lang="zh-TW" altLang="en-US" sz="2400" b="1" dirty="0" smtClean="0"/>
              <a:t>洛蒙</a:t>
            </a:r>
            <a:r>
              <a:rPr lang="zh-TW" altLang="en-US" sz="2400" dirty="0" smtClean="0"/>
              <a:t>的</a:t>
            </a:r>
            <a:r>
              <a:rPr lang="zh-TW" altLang="en-US" sz="2400" dirty="0"/>
              <a:t>化學物質，</a:t>
            </a:r>
            <a:r>
              <a:rPr lang="zh-TW" altLang="en-US" sz="2400" dirty="0" smtClean="0"/>
              <a:t>以誘</a:t>
            </a:r>
            <a:r>
              <a:rPr lang="en-US" altLang="zh-TW" sz="2400" dirty="0" smtClean="0"/>
              <a:t/>
            </a:r>
            <a:br>
              <a:rPr lang="en-US" altLang="zh-TW" sz="2400" dirty="0" smtClean="0"/>
            </a:br>
            <a:r>
              <a:rPr lang="zh-TW" altLang="en-US" sz="2400" dirty="0" smtClean="0"/>
              <a:t>導</a:t>
            </a:r>
            <a:r>
              <a:rPr lang="zh-TW" altLang="en-US" sz="2400" dirty="0"/>
              <a:t>攻擊</a:t>
            </a:r>
            <a:r>
              <a:rPr lang="zh-TW" altLang="en-US" sz="2400" dirty="0" smtClean="0"/>
              <a:t>行為</a:t>
            </a:r>
            <a:endParaRPr lang="en-US" altLang="zh-TW" sz="2400" dirty="0" smtClean="0"/>
          </a:p>
          <a:p>
            <a:pPr lvl="1"/>
            <a:r>
              <a:rPr lang="zh-TW" altLang="en-US" sz="2400" dirty="0"/>
              <a:t>螞蟻也會在巢穴及</a:t>
            </a:r>
            <a:r>
              <a:rPr lang="zh-TW" altLang="en-US" sz="2400" dirty="0" smtClean="0"/>
              <a:t>食物</a:t>
            </a:r>
            <a:r>
              <a:rPr lang="en-US" altLang="zh-TW" sz="2400" dirty="0" smtClean="0"/>
              <a:t/>
            </a:r>
            <a:br>
              <a:rPr lang="en-US" altLang="zh-TW" sz="2400" dirty="0" smtClean="0"/>
            </a:br>
            <a:r>
              <a:rPr lang="zh-TW" altLang="en-US" sz="2400" dirty="0" smtClean="0"/>
              <a:t>來源之間</a:t>
            </a:r>
            <a:r>
              <a:rPr lang="zh-TW" altLang="en-US" sz="2400" dirty="0"/>
              <a:t>分泌</a:t>
            </a:r>
            <a:r>
              <a:rPr lang="zh-TW" altLang="en-US" sz="2400" b="1" dirty="0"/>
              <a:t>追蹤費</a:t>
            </a:r>
            <a:r>
              <a:rPr lang="zh-TW" altLang="en-US" sz="2400" b="1" dirty="0" smtClean="0"/>
              <a:t>洛</a:t>
            </a:r>
            <a:r>
              <a:rPr lang="en-US" altLang="zh-TW" sz="2400" b="1" dirty="0" smtClean="0"/>
              <a:t/>
            </a:r>
            <a:br>
              <a:rPr lang="en-US" altLang="zh-TW" sz="2400" b="1" dirty="0" smtClean="0"/>
            </a:br>
            <a:r>
              <a:rPr lang="zh-TW" altLang="en-US" sz="2400" b="1" dirty="0" smtClean="0"/>
              <a:t>蒙</a:t>
            </a:r>
            <a:r>
              <a:rPr lang="zh-TW" altLang="en-US" sz="2400" dirty="0" smtClean="0"/>
              <a:t>，</a:t>
            </a:r>
            <a:r>
              <a:rPr lang="zh-TW" altLang="en-US" sz="2400" dirty="0"/>
              <a:t>以利</a:t>
            </a:r>
            <a:r>
              <a:rPr lang="zh-TW" altLang="en-US" sz="2400" dirty="0" smtClean="0"/>
              <a:t>導引</a:t>
            </a:r>
            <a:r>
              <a:rPr lang="zh-TW" altLang="en-US" sz="2400" dirty="0"/>
              <a:t>其他</a:t>
            </a:r>
            <a:r>
              <a:rPr lang="zh-TW" altLang="en-US" sz="2400" dirty="0" smtClean="0"/>
              <a:t>成員</a:t>
            </a:r>
            <a:r>
              <a:rPr lang="en-US" altLang="zh-TW" sz="2400" dirty="0" smtClean="0"/>
              <a:t/>
            </a:r>
            <a:br>
              <a:rPr lang="en-US" altLang="zh-TW" sz="2400" dirty="0" smtClean="0"/>
            </a:br>
            <a:r>
              <a:rPr lang="zh-TW" altLang="en-US" sz="2400" dirty="0" smtClean="0"/>
              <a:t>到</a:t>
            </a:r>
            <a:r>
              <a:rPr lang="zh-TW" altLang="en-US" sz="2400" dirty="0"/>
              <a:t>食物所在</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27</a:t>
            </a:fld>
            <a:endParaRPr lang="en-US" altLang="zh-TW"/>
          </a:p>
        </p:txBody>
      </p:sp>
      <p:grpSp>
        <p:nvGrpSpPr>
          <p:cNvPr id="8" name="群組 7"/>
          <p:cNvGrpSpPr/>
          <p:nvPr/>
        </p:nvGrpSpPr>
        <p:grpSpPr>
          <a:xfrm>
            <a:off x="4476328" y="3117676"/>
            <a:ext cx="4136819" cy="3200936"/>
            <a:chOff x="4476328" y="3117676"/>
            <a:chExt cx="4136819" cy="3200936"/>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328" y="3117676"/>
              <a:ext cx="4136819" cy="2723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4862225" y="5949280"/>
              <a:ext cx="3365024" cy="369332"/>
            </a:xfrm>
            <a:prstGeom prst="rect">
              <a:avLst/>
            </a:prstGeom>
          </p:spPr>
          <p:txBody>
            <a:bodyPr wrap="none">
              <a:spAutoFit/>
            </a:bodyPr>
            <a:lstStyle/>
            <a:p>
              <a:r>
                <a:rPr lang="zh-TW" altLang="en-US" b="1" dirty="0">
                  <a:solidFill>
                    <a:srgbClr val="002060"/>
                  </a:solidFill>
                  <a:latin typeface="+mj-ea"/>
                  <a:ea typeface="+mj-ea"/>
                </a:rPr>
                <a:t>圖 </a:t>
              </a:r>
              <a:r>
                <a:rPr lang="en-US" altLang="zh-TW" b="1" dirty="0">
                  <a:solidFill>
                    <a:srgbClr val="002060"/>
                  </a:solidFill>
                  <a:latin typeface="+mj-ea"/>
                  <a:ea typeface="+mj-ea"/>
                </a:rPr>
                <a:t>37.13</a:t>
              </a:r>
              <a:r>
                <a:rPr lang="zh-TW" altLang="en-US" b="1" dirty="0">
                  <a:solidFill>
                    <a:srgbClr val="002060"/>
                  </a:solidFill>
                  <a:latin typeface="+mj-ea"/>
                  <a:ea typeface="+mj-ea"/>
                </a:rPr>
                <a:t>　螞蟻跟隨費洛蒙路徑</a:t>
              </a:r>
            </a:p>
          </p:txBody>
        </p:sp>
      </p:grpSp>
    </p:spTree>
    <p:extLst>
      <p:ext uri="{BB962C8B-B14F-4D97-AF65-F5344CB8AC3E}">
        <p14:creationId xmlns:p14="http://schemas.microsoft.com/office/powerpoint/2010/main" val="4083760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37.11</a:t>
            </a:r>
            <a:r>
              <a:rPr lang="zh-TW" altLang="en-US" dirty="0"/>
              <a:t>　</a:t>
            </a:r>
            <a:r>
              <a:rPr lang="zh-TW" altLang="en-US" dirty="0" smtClean="0"/>
              <a:t>蜜蜂</a:t>
            </a:r>
            <a:r>
              <a:rPr lang="zh-TW" altLang="en-US" dirty="0"/>
              <a:t>的舞蹈語言</a:t>
            </a:r>
          </a:p>
        </p:txBody>
      </p:sp>
      <p:sp>
        <p:nvSpPr>
          <p:cNvPr id="3" name="內容版面配置區 2"/>
          <p:cNvSpPr>
            <a:spLocks noGrp="1"/>
          </p:cNvSpPr>
          <p:nvPr>
            <p:ph idx="1"/>
          </p:nvPr>
        </p:nvSpPr>
        <p:spPr/>
        <p:txBody>
          <a:bodyPr/>
          <a:lstStyle/>
          <a:p>
            <a:pPr>
              <a:spcBef>
                <a:spcPts val="1200"/>
              </a:spcBef>
            </a:pPr>
            <a:r>
              <a:rPr lang="zh-TW" altLang="en-US" dirty="0"/>
              <a:t>蜜蜂有</a:t>
            </a:r>
            <a:r>
              <a:rPr lang="zh-TW" altLang="en-US" dirty="0" smtClean="0"/>
              <a:t>極複雜</a:t>
            </a:r>
            <a:r>
              <a:rPr lang="zh-TW" altLang="en-US" dirty="0"/>
              <a:t>的</a:t>
            </a:r>
            <a:r>
              <a:rPr lang="zh-TW" altLang="en-US" b="1" dirty="0"/>
              <a:t>舞蹈</a:t>
            </a:r>
            <a:r>
              <a:rPr lang="zh-TW" altLang="en-US" b="1" dirty="0" smtClean="0"/>
              <a:t>語言</a:t>
            </a:r>
            <a:r>
              <a:rPr lang="zh-TW" altLang="en-US" dirty="0" smtClean="0"/>
              <a:t>導引</a:t>
            </a:r>
            <a:r>
              <a:rPr lang="zh-TW" altLang="en-US" dirty="0"/>
              <a:t>蜂巢</a:t>
            </a:r>
            <a:r>
              <a:rPr lang="zh-TW" altLang="en-US" dirty="0" smtClean="0"/>
              <a:t>成員</a:t>
            </a:r>
            <a:r>
              <a:rPr lang="zh-TW" altLang="en-US" dirty="0"/>
              <a:t>到蜜源</a:t>
            </a:r>
            <a:r>
              <a:rPr lang="zh-TW" altLang="en-US" dirty="0" smtClean="0"/>
              <a:t>所在</a:t>
            </a:r>
            <a:endParaRPr lang="en-US" altLang="zh-TW" dirty="0" smtClean="0"/>
          </a:p>
          <a:p>
            <a:pPr lvl="1">
              <a:spcBef>
                <a:spcPts val="1200"/>
              </a:spcBef>
            </a:pPr>
            <a:r>
              <a:rPr lang="zh-TW" altLang="en-US" dirty="0"/>
              <a:t>凡弗立</a:t>
            </a:r>
            <a:r>
              <a:rPr lang="zh-TW" altLang="en-US" dirty="0" smtClean="0"/>
              <a:t>胥解釋</a:t>
            </a:r>
            <a:r>
              <a:rPr lang="zh-TW" altLang="en-US" dirty="0"/>
              <a:t>了此溝通系統的</a:t>
            </a:r>
            <a:r>
              <a:rPr lang="zh-TW" altLang="en-US" dirty="0" smtClean="0"/>
              <a:t>細節</a:t>
            </a:r>
            <a:endParaRPr lang="en-US" altLang="zh-TW" dirty="0" smtClean="0"/>
          </a:p>
          <a:p>
            <a:pPr lvl="2">
              <a:spcBef>
                <a:spcPts val="1200"/>
              </a:spcBef>
            </a:pPr>
            <a:r>
              <a:rPr lang="zh-TW" altLang="en-US" dirty="0" smtClean="0"/>
              <a:t>偵測</a:t>
            </a:r>
            <a:r>
              <a:rPr lang="zh-TW" altLang="en-US" dirty="0"/>
              <a:t>蜂回到蜂巢之後，牠在</a:t>
            </a:r>
            <a:r>
              <a:rPr lang="zh-TW" altLang="en-US" dirty="0" smtClean="0"/>
              <a:t>垂直的</a:t>
            </a:r>
            <a:r>
              <a:rPr lang="zh-TW" altLang="en-US" dirty="0"/>
              <a:t>蜂巢上展現出非凡的行為模式稱為搖擺</a:t>
            </a:r>
            <a:r>
              <a:rPr lang="zh-TW" altLang="en-US" dirty="0" smtClean="0"/>
              <a:t>舞蹈</a:t>
            </a:r>
            <a:endParaRPr lang="en-US" altLang="zh-TW" dirty="0" smtClean="0"/>
          </a:p>
          <a:p>
            <a:pPr marL="1533525" lvl="3" indent="-323850">
              <a:spcBef>
                <a:spcPts val="1200"/>
              </a:spcBef>
            </a:pPr>
            <a:r>
              <a:rPr lang="zh-TW" altLang="en-US" sz="2400" dirty="0" smtClean="0">
                <a:latin typeface="+mn-ea"/>
                <a:ea typeface="+mn-ea"/>
              </a:rPr>
              <a:t>舞蹈的路徑像一個</a:t>
            </a:r>
            <a:r>
              <a:rPr lang="zh-TW" altLang="en-US" sz="2400" dirty="0" smtClean="0">
                <a:ea typeface="+mn-ea"/>
              </a:rPr>
              <a:t> </a:t>
            </a:r>
            <a:r>
              <a:rPr lang="en-US" altLang="zh-TW" sz="2400" dirty="0" smtClean="0">
                <a:ea typeface="+mn-ea"/>
              </a:rPr>
              <a:t>8 </a:t>
            </a:r>
            <a:r>
              <a:rPr lang="zh-TW" altLang="en-US" sz="2400" dirty="0">
                <a:latin typeface="+mn-ea"/>
                <a:ea typeface="+mn-ea"/>
              </a:rPr>
              <a:t>字</a:t>
            </a:r>
            <a:r>
              <a:rPr lang="zh-TW" altLang="en-US" sz="2400" dirty="0" smtClean="0">
                <a:latin typeface="+mn-ea"/>
                <a:ea typeface="+mn-ea"/>
              </a:rPr>
              <a:t>，並</a:t>
            </a:r>
            <a:r>
              <a:rPr lang="zh-TW" altLang="en-US" sz="2400" dirty="0">
                <a:latin typeface="+mn-ea"/>
                <a:ea typeface="+mn-ea"/>
              </a:rPr>
              <a:t>傳達有關</a:t>
            </a:r>
            <a:r>
              <a:rPr lang="zh-TW" altLang="en-US" sz="2400" dirty="0" smtClean="0">
                <a:latin typeface="+mn-ea"/>
                <a:ea typeface="+mn-ea"/>
              </a:rPr>
              <a:t>蜜源方向</a:t>
            </a:r>
            <a:r>
              <a:rPr lang="zh-TW" altLang="en-US" sz="2400" dirty="0">
                <a:latin typeface="+mn-ea"/>
                <a:ea typeface="+mn-ea"/>
              </a:rPr>
              <a:t>和距離</a:t>
            </a:r>
            <a:r>
              <a:rPr lang="zh-TW" altLang="en-US" sz="2400" dirty="0" smtClean="0">
                <a:latin typeface="+mn-ea"/>
                <a:ea typeface="+mn-ea"/>
              </a:rPr>
              <a:t>的訊息</a:t>
            </a:r>
            <a:endParaRPr lang="zh-TW" altLang="en-US" sz="2400" dirty="0">
              <a:latin typeface="+mn-ea"/>
              <a:ea typeface="+mn-ea"/>
            </a:endParaRP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28</a:t>
            </a:fld>
            <a:endParaRPr lang="en-US" altLang="zh-TW"/>
          </a:p>
        </p:txBody>
      </p:sp>
    </p:spTree>
    <p:extLst>
      <p:ext uri="{BB962C8B-B14F-4D97-AF65-F5344CB8AC3E}">
        <p14:creationId xmlns:p14="http://schemas.microsoft.com/office/powerpoint/2010/main" val="2979756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t>圖 </a:t>
            </a:r>
            <a:r>
              <a:rPr lang="en-US" altLang="zh-TW" sz="2800" dirty="0"/>
              <a:t>37.14</a:t>
            </a:r>
            <a:r>
              <a:rPr lang="zh-TW" altLang="en-US" sz="2800" dirty="0"/>
              <a:t>　蜜蜂的搖擺舞蹈</a:t>
            </a:r>
          </a:p>
        </p:txBody>
      </p:sp>
      <p:sp>
        <p:nvSpPr>
          <p:cNvPr id="3" name="頁尾版面配置區 2"/>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a:p>
        </p:txBody>
      </p:sp>
      <p:sp>
        <p:nvSpPr>
          <p:cNvPr id="4" name="投影片編號版面配置區 3"/>
          <p:cNvSpPr>
            <a:spLocks noGrp="1"/>
          </p:cNvSpPr>
          <p:nvPr>
            <p:ph type="sldNum" sz="quarter" idx="12"/>
          </p:nvPr>
        </p:nvSpPr>
        <p:spPr/>
        <p:txBody>
          <a:bodyPr/>
          <a:lstStyle/>
          <a:p>
            <a:fld id="{6640B099-C29F-48AA-9EE1-94DFFD9F4D02}" type="slidenum">
              <a:rPr lang="en-US" altLang="zh-TW" smtClean="0"/>
              <a:pPr/>
              <a:t>29</a:t>
            </a:fld>
            <a:endParaRPr lang="en-US" altLang="zh-TW"/>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4006971" cy="359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489" y="1700808"/>
            <a:ext cx="3573785" cy="4006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588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t>圖 </a:t>
            </a:r>
            <a:r>
              <a:rPr lang="en-US" altLang="zh-TW" sz="2800" dirty="0"/>
              <a:t>37.1</a:t>
            </a:r>
            <a:r>
              <a:rPr lang="zh-TW" altLang="en-US" sz="2800" dirty="0"/>
              <a:t>　兩種觀察行為的方式</a:t>
            </a:r>
          </a:p>
        </p:txBody>
      </p:sp>
      <p:sp>
        <p:nvSpPr>
          <p:cNvPr id="3" name="頁尾版面配置區 2"/>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a:p>
        </p:txBody>
      </p:sp>
      <p:sp>
        <p:nvSpPr>
          <p:cNvPr id="4" name="投影片編號版面配置區 3"/>
          <p:cNvSpPr>
            <a:spLocks noGrp="1"/>
          </p:cNvSpPr>
          <p:nvPr>
            <p:ph type="sldNum" sz="quarter" idx="12"/>
          </p:nvPr>
        </p:nvSpPr>
        <p:spPr/>
        <p:txBody>
          <a:bodyPr/>
          <a:lstStyle/>
          <a:p>
            <a:fld id="{6640B099-C29F-48AA-9EE1-94DFFD9F4D02}" type="slidenum">
              <a:rPr lang="en-US" altLang="zh-TW" smtClean="0"/>
              <a:pPr/>
              <a:t>3</a:t>
            </a:fld>
            <a:endParaRPr lang="en-US" altLang="zh-TW"/>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716" y="1340768"/>
            <a:ext cx="3888432" cy="451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6084168" y="3272699"/>
            <a:ext cx="2286000" cy="2585323"/>
          </a:xfrm>
          <a:prstGeom prst="rect">
            <a:avLst/>
          </a:prstGeom>
        </p:spPr>
        <p:txBody>
          <a:bodyPr wrap="square">
            <a:spAutoFit/>
          </a:bodyPr>
          <a:lstStyle/>
          <a:p>
            <a:r>
              <a:rPr lang="zh-TW" altLang="en-US" dirty="0"/>
              <a:t>這隻雄性鳴禽的鳴唱是因為其睪固酮含量高，誘發</a:t>
            </a:r>
            <a:r>
              <a:rPr lang="zh-TW" altLang="en-US" dirty="0" smtClean="0"/>
              <a:t>其腦</a:t>
            </a:r>
            <a:r>
              <a:rPr lang="zh-TW" altLang="en-US" dirty="0"/>
              <a:t>內先天的「歌曲程式」。而另一方面來看，牠以</a:t>
            </a:r>
            <a:r>
              <a:rPr lang="zh-TW" altLang="en-US" dirty="0" smtClean="0"/>
              <a:t>鳴唱</a:t>
            </a:r>
            <a:r>
              <a:rPr lang="zh-TW" altLang="en-US" dirty="0"/>
              <a:t>來捍衛其領域，並且吸引交配對象，這是涉及</a:t>
            </a:r>
            <a:r>
              <a:rPr lang="zh-TW" altLang="en-US" dirty="0" smtClean="0"/>
              <a:t>提高其</a:t>
            </a:r>
            <a:r>
              <a:rPr lang="zh-TW" altLang="en-US" dirty="0"/>
              <a:t>生殖適性的行為。</a:t>
            </a:r>
          </a:p>
        </p:txBody>
      </p:sp>
    </p:spTree>
    <p:extLst>
      <p:ext uri="{BB962C8B-B14F-4D97-AF65-F5344CB8AC3E}">
        <p14:creationId xmlns:p14="http://schemas.microsoft.com/office/powerpoint/2010/main" val="272731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37.11</a:t>
            </a:r>
            <a:r>
              <a:rPr lang="zh-TW" altLang="en-US" dirty="0"/>
              <a:t>　</a:t>
            </a:r>
            <a:r>
              <a:rPr lang="zh-TW" altLang="en-US" dirty="0" smtClean="0"/>
              <a:t>靈</a:t>
            </a:r>
            <a:r>
              <a:rPr lang="zh-TW" altLang="en-US" dirty="0"/>
              <a:t>長</a:t>
            </a:r>
            <a:r>
              <a:rPr lang="zh-TW" altLang="en-US" dirty="0" smtClean="0"/>
              <a:t>類詞彙</a:t>
            </a:r>
            <a:endParaRPr lang="zh-TW" altLang="en-US" dirty="0"/>
          </a:p>
        </p:txBody>
      </p:sp>
      <p:sp>
        <p:nvSpPr>
          <p:cNvPr id="3" name="內容版面配置區 2"/>
          <p:cNvSpPr>
            <a:spLocks noGrp="1"/>
          </p:cNvSpPr>
          <p:nvPr>
            <p:ph idx="1"/>
          </p:nvPr>
        </p:nvSpPr>
        <p:spPr/>
        <p:txBody>
          <a:bodyPr/>
          <a:lstStyle/>
          <a:p>
            <a:r>
              <a:rPr lang="zh-TW" altLang="en-US" dirty="0"/>
              <a:t>一些靈長類</a:t>
            </a:r>
            <a:r>
              <a:rPr lang="zh-TW" altLang="en-US" dirty="0" smtClean="0"/>
              <a:t>有詞彙，</a:t>
            </a:r>
            <a:r>
              <a:rPr lang="zh-TW" altLang="en-US" dirty="0"/>
              <a:t>能讓個體溝通</a:t>
            </a:r>
            <a:r>
              <a:rPr lang="zh-TW" altLang="en-US" dirty="0" smtClean="0"/>
              <a:t>以確定</a:t>
            </a:r>
            <a:r>
              <a:rPr lang="zh-TW" altLang="en-US" dirty="0"/>
              <a:t>特定的獵食</a:t>
            </a:r>
            <a:r>
              <a:rPr lang="zh-TW" altLang="en-US" dirty="0" smtClean="0"/>
              <a:t>者</a:t>
            </a:r>
            <a:endParaRPr lang="en-US" altLang="zh-TW" dirty="0" smtClean="0"/>
          </a:p>
          <a:p>
            <a:endParaRPr lang="en-US" altLang="zh-TW" dirty="0" smtClean="0"/>
          </a:p>
          <a:p>
            <a:r>
              <a:rPr lang="zh-TW" altLang="en-US" dirty="0"/>
              <a:t>語言是人類溝通的主要</a:t>
            </a:r>
            <a:r>
              <a:rPr lang="zh-TW" altLang="en-US" dirty="0" smtClean="0"/>
              <a:t>管道</a:t>
            </a:r>
            <a:endParaRPr lang="en-US" altLang="zh-TW" dirty="0" smtClean="0"/>
          </a:p>
          <a:p>
            <a:pPr lvl="1"/>
            <a:r>
              <a:rPr lang="zh-TW" altLang="en-US" dirty="0" smtClean="0"/>
              <a:t>味道與其</a:t>
            </a:r>
            <a:r>
              <a:rPr lang="zh-TW" altLang="en-US" dirty="0"/>
              <a:t>他非語言的訊號 </a:t>
            </a:r>
            <a:r>
              <a:rPr lang="en-US" altLang="zh-TW" dirty="0"/>
              <a:t>(</a:t>
            </a:r>
            <a:r>
              <a:rPr lang="zh-TW" altLang="en-US" dirty="0"/>
              <a:t>如「肢體語言」</a:t>
            </a:r>
            <a:r>
              <a:rPr lang="en-US" altLang="zh-TW" dirty="0"/>
              <a:t>) </a:t>
            </a:r>
            <a:r>
              <a:rPr lang="zh-TW" altLang="en-US" dirty="0"/>
              <a:t>也可</a:t>
            </a:r>
            <a:r>
              <a:rPr lang="zh-TW" altLang="en-US" dirty="0" smtClean="0"/>
              <a:t>傳達</a:t>
            </a:r>
            <a:r>
              <a:rPr lang="zh-TW" altLang="en-US" dirty="0"/>
              <a:t>訊息</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30</a:t>
            </a:fld>
            <a:endParaRPr lang="en-US" altLang="zh-TW"/>
          </a:p>
        </p:txBody>
      </p:sp>
    </p:spTree>
    <p:extLst>
      <p:ext uri="{BB962C8B-B14F-4D97-AF65-F5344CB8AC3E}">
        <p14:creationId xmlns:p14="http://schemas.microsoft.com/office/powerpoint/2010/main" val="2718488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t>圖 </a:t>
            </a:r>
            <a:r>
              <a:rPr lang="en-US" altLang="zh-TW" sz="2800" dirty="0"/>
              <a:t>37.15</a:t>
            </a:r>
            <a:r>
              <a:rPr lang="zh-TW" altLang="en-US" sz="2800" dirty="0"/>
              <a:t>　靈長類的語義學</a:t>
            </a:r>
          </a:p>
        </p:txBody>
      </p:sp>
      <p:sp>
        <p:nvSpPr>
          <p:cNvPr id="3" name="頁尾版面配置區 2"/>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a:p>
        </p:txBody>
      </p:sp>
      <p:sp>
        <p:nvSpPr>
          <p:cNvPr id="4" name="投影片編號版面配置區 3"/>
          <p:cNvSpPr>
            <a:spLocks noGrp="1"/>
          </p:cNvSpPr>
          <p:nvPr>
            <p:ph type="sldNum" sz="quarter" idx="12"/>
          </p:nvPr>
        </p:nvSpPr>
        <p:spPr/>
        <p:txBody>
          <a:bodyPr/>
          <a:lstStyle/>
          <a:p>
            <a:fld id="{6640B099-C29F-48AA-9EE1-94DFFD9F4D02}" type="slidenum">
              <a:rPr lang="en-US" altLang="zh-TW" smtClean="0"/>
              <a:pPr/>
              <a:t>31</a:t>
            </a:fld>
            <a:endParaRPr lang="en-US" altLang="zh-TW"/>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25" y="1288115"/>
            <a:ext cx="3474090" cy="2846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558" y="2573700"/>
            <a:ext cx="5004753" cy="3121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668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37.12</a:t>
            </a:r>
            <a:r>
              <a:rPr lang="zh-TW" altLang="en-US" dirty="0"/>
              <a:t>　利他主義</a:t>
            </a:r>
          </a:p>
        </p:txBody>
      </p:sp>
      <p:sp>
        <p:nvSpPr>
          <p:cNvPr id="3" name="內容版面配置區 2"/>
          <p:cNvSpPr>
            <a:spLocks noGrp="1"/>
          </p:cNvSpPr>
          <p:nvPr>
            <p:ph idx="1"/>
          </p:nvPr>
        </p:nvSpPr>
        <p:spPr/>
        <p:txBody>
          <a:bodyPr/>
          <a:lstStyle/>
          <a:p>
            <a:r>
              <a:rPr lang="zh-TW" altLang="en-US" dirty="0"/>
              <a:t>利他</a:t>
            </a:r>
            <a:r>
              <a:rPr lang="zh-TW" altLang="en-US" dirty="0" smtClean="0"/>
              <a:t>主義是</a:t>
            </a:r>
            <a:r>
              <a:rPr lang="zh-TW" altLang="en-US" dirty="0"/>
              <a:t>指動作的表現會</a:t>
            </a:r>
            <a:r>
              <a:rPr lang="zh-TW" altLang="en-US" dirty="0" smtClean="0"/>
              <a:t>有利於</a:t>
            </a:r>
            <a:r>
              <a:rPr lang="zh-TW" altLang="en-US" dirty="0"/>
              <a:t>其他個體，但對動作者須有所耗費，此</a:t>
            </a:r>
            <a:r>
              <a:rPr lang="zh-TW" altLang="en-US" dirty="0" smtClean="0"/>
              <a:t>在</a:t>
            </a:r>
            <a:r>
              <a:rPr lang="zh-TW" altLang="en-US" dirty="0"/>
              <a:t>動物世界中，會以許多方式發生</a:t>
            </a:r>
            <a:endParaRPr lang="en-US" altLang="zh-TW" dirty="0" smtClean="0"/>
          </a:p>
          <a:p>
            <a:pPr lvl="1"/>
            <a:r>
              <a:rPr lang="zh-TW" altLang="en-US" dirty="0" smtClean="0"/>
              <a:t>例如</a:t>
            </a:r>
            <a:r>
              <a:rPr lang="zh-TW" altLang="en-US" dirty="0"/>
              <a:t>，在</a:t>
            </a:r>
            <a:r>
              <a:rPr lang="zh-TW" altLang="en-US" dirty="0" smtClean="0"/>
              <a:t>許多</a:t>
            </a:r>
            <a:r>
              <a:rPr lang="zh-TW" altLang="en-US" dirty="0"/>
              <a:t>鳥類物種中，雙親在其他成鳥的幫助下</a:t>
            </a:r>
            <a:r>
              <a:rPr lang="zh-TW" altLang="en-US" dirty="0" smtClean="0"/>
              <a:t>養育其子代</a:t>
            </a:r>
            <a:endParaRPr lang="en-US" altLang="zh-TW" dirty="0" smtClean="0"/>
          </a:p>
          <a:p>
            <a:pPr lvl="1"/>
            <a:r>
              <a:rPr lang="zh-TW" altLang="en-US" dirty="0"/>
              <a:t>利他行為到頭來似乎</a:t>
            </a:r>
            <a:r>
              <a:rPr lang="zh-TW" altLang="en-US" dirty="0" smtClean="0"/>
              <a:t>不是利</a:t>
            </a:r>
            <a:r>
              <a:rPr lang="zh-TW" altLang="en-US" dirty="0"/>
              <a:t>他，一些有關利他主義的解釋可以說明其</a:t>
            </a:r>
            <a:r>
              <a:rPr lang="zh-TW" altLang="en-US" dirty="0" smtClean="0"/>
              <a:t>演化</a:t>
            </a:r>
            <a:r>
              <a:rPr lang="zh-TW" altLang="en-US" dirty="0"/>
              <a:t>：</a:t>
            </a:r>
            <a:endParaRPr lang="en-US" altLang="zh-TW" dirty="0"/>
          </a:p>
          <a:p>
            <a:pPr lvl="2"/>
            <a:r>
              <a:rPr lang="zh-TW" altLang="en-US" b="1" dirty="0" smtClean="0"/>
              <a:t>互惠</a:t>
            </a:r>
            <a:endParaRPr lang="en-US" altLang="zh-TW" b="1" dirty="0" smtClean="0"/>
          </a:p>
          <a:p>
            <a:pPr marL="1524000" lvl="3" indent="-371475"/>
            <a:r>
              <a:rPr lang="zh-TW" altLang="en-US" sz="2400" dirty="0">
                <a:latin typeface="+mn-ea"/>
                <a:ea typeface="+mn-ea"/>
              </a:rPr>
              <a:t>只要</a:t>
            </a:r>
            <a:r>
              <a:rPr lang="zh-TW" altLang="en-US" sz="2400" dirty="0" smtClean="0">
                <a:latin typeface="+mn-ea"/>
                <a:ea typeface="+mn-ea"/>
              </a:rPr>
              <a:t>沒有欺騙者，互相交換</a:t>
            </a:r>
            <a:r>
              <a:rPr lang="zh-TW" altLang="en-US" sz="2400" dirty="0">
                <a:latin typeface="+mn-ea"/>
                <a:ea typeface="+mn-ea"/>
              </a:rPr>
              <a:t>利他</a:t>
            </a:r>
            <a:r>
              <a:rPr lang="zh-TW" altLang="en-US" sz="2400" dirty="0" smtClean="0">
                <a:latin typeface="+mn-ea"/>
                <a:ea typeface="+mn-ea"/>
              </a:rPr>
              <a:t>行為可讓雙方獲利</a:t>
            </a:r>
            <a:endParaRPr lang="en-US" altLang="zh-TW" sz="2400" dirty="0" smtClean="0">
              <a:latin typeface="+mn-ea"/>
              <a:ea typeface="+mn-ea"/>
            </a:endParaRPr>
          </a:p>
          <a:p>
            <a:pPr lvl="2"/>
            <a:r>
              <a:rPr lang="zh-TW" altLang="en-US" b="1" dirty="0"/>
              <a:t>親屬</a:t>
            </a:r>
            <a:r>
              <a:rPr lang="zh-TW" altLang="en-US" b="1" dirty="0" smtClean="0"/>
              <a:t>選擇</a:t>
            </a:r>
            <a:endParaRPr lang="en-US" altLang="zh-TW" b="1" dirty="0" smtClean="0"/>
          </a:p>
          <a:p>
            <a:pPr marL="1524000" lvl="3" indent="-371475"/>
            <a:r>
              <a:rPr lang="zh-TW" altLang="en-US" sz="2400" dirty="0" smtClean="0">
                <a:latin typeface="+mn-ea"/>
                <a:ea typeface="+mn-ea"/>
              </a:rPr>
              <a:t>偏好</a:t>
            </a:r>
            <a:r>
              <a:rPr lang="zh-TW" altLang="en-US" sz="2400" dirty="0">
                <a:latin typeface="+mn-ea"/>
                <a:ea typeface="+mn-ea"/>
              </a:rPr>
              <a:t>利他而導向其親屬的選擇</a:t>
            </a:r>
            <a:endParaRPr lang="en-US" altLang="zh-TW" sz="2400" dirty="0" smtClean="0">
              <a:latin typeface="+mn-ea"/>
              <a:ea typeface="+mn-ea"/>
            </a:endParaRP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32</a:t>
            </a:fld>
            <a:endParaRPr lang="en-US" altLang="zh-TW"/>
          </a:p>
        </p:txBody>
      </p:sp>
    </p:spTree>
    <p:extLst>
      <p:ext uri="{BB962C8B-B14F-4D97-AF65-F5344CB8AC3E}">
        <p14:creationId xmlns:p14="http://schemas.microsoft.com/office/powerpoint/2010/main" val="2864368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27984" y="332656"/>
            <a:ext cx="4392488" cy="3312368"/>
          </a:xfrm>
        </p:spPr>
        <p:txBody>
          <a:bodyPr/>
          <a:lstStyle/>
          <a:p>
            <a:r>
              <a:rPr lang="zh-TW" altLang="en-US" sz="2800" dirty="0"/>
              <a:t>圖 </a:t>
            </a:r>
            <a:r>
              <a:rPr lang="en-US" altLang="zh-TW" sz="2800" dirty="0"/>
              <a:t>37.16</a:t>
            </a:r>
            <a:r>
              <a:rPr lang="zh-TW" altLang="en-US" sz="2800" dirty="0"/>
              <a:t>　這是利他行為，或不是？</a:t>
            </a:r>
          </a:p>
        </p:txBody>
      </p:sp>
      <p:sp>
        <p:nvSpPr>
          <p:cNvPr id="3" name="頁尾版面配置區 2"/>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a:p>
        </p:txBody>
      </p:sp>
      <p:sp>
        <p:nvSpPr>
          <p:cNvPr id="4" name="投影片編號版面配置區 3"/>
          <p:cNvSpPr>
            <a:spLocks noGrp="1"/>
          </p:cNvSpPr>
          <p:nvPr>
            <p:ph type="sldNum" sz="quarter" idx="12"/>
          </p:nvPr>
        </p:nvSpPr>
        <p:spPr/>
        <p:txBody>
          <a:bodyPr/>
          <a:lstStyle/>
          <a:p>
            <a:fld id="{6640B099-C29F-48AA-9EE1-94DFFD9F4D02}" type="slidenum">
              <a:rPr lang="en-US" altLang="zh-TW" smtClean="0"/>
              <a:pPr/>
              <a:t>33</a:t>
            </a:fld>
            <a:endParaRPr lang="en-US" altLang="zh-TW"/>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902" y="404664"/>
            <a:ext cx="3433042" cy="6229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8518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t>圖 </a:t>
            </a:r>
            <a:r>
              <a:rPr lang="en-US" altLang="zh-TW" sz="2800" dirty="0"/>
              <a:t>37.17</a:t>
            </a:r>
            <a:r>
              <a:rPr lang="zh-TW" altLang="en-US" sz="2800" dirty="0"/>
              <a:t>　親屬選擇常見於脊椎動物中</a:t>
            </a:r>
          </a:p>
        </p:txBody>
      </p:sp>
      <p:sp>
        <p:nvSpPr>
          <p:cNvPr id="3" name="頁尾版面配置區 2"/>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a:p>
        </p:txBody>
      </p:sp>
      <p:sp>
        <p:nvSpPr>
          <p:cNvPr id="4" name="投影片編號版面配置區 3"/>
          <p:cNvSpPr>
            <a:spLocks noGrp="1"/>
          </p:cNvSpPr>
          <p:nvPr>
            <p:ph type="sldNum" sz="quarter" idx="12"/>
          </p:nvPr>
        </p:nvSpPr>
        <p:spPr/>
        <p:txBody>
          <a:bodyPr/>
          <a:lstStyle/>
          <a:p>
            <a:fld id="{6640B099-C29F-48AA-9EE1-94DFFD9F4D02}" type="slidenum">
              <a:rPr lang="en-US" altLang="zh-TW" smtClean="0"/>
              <a:pPr/>
              <a:t>34</a:t>
            </a:fld>
            <a:endParaRPr lang="en-US" altLang="zh-TW"/>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6" y="1484784"/>
            <a:ext cx="6029325"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828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37.13</a:t>
            </a:r>
            <a:r>
              <a:rPr lang="zh-TW" altLang="en-US" dirty="0"/>
              <a:t>　動物社會</a:t>
            </a:r>
          </a:p>
        </p:txBody>
      </p:sp>
      <p:sp>
        <p:nvSpPr>
          <p:cNvPr id="3" name="內容版面配置區 2"/>
          <p:cNvSpPr>
            <a:spLocks noGrp="1"/>
          </p:cNvSpPr>
          <p:nvPr>
            <p:ph idx="1"/>
          </p:nvPr>
        </p:nvSpPr>
        <p:spPr/>
        <p:txBody>
          <a:bodyPr/>
          <a:lstStyle/>
          <a:p>
            <a:r>
              <a:rPr lang="zh-TW" altLang="en-US" b="1" dirty="0" smtClean="0"/>
              <a:t>社會</a:t>
            </a:r>
            <a:r>
              <a:rPr lang="zh-TW" altLang="en-US" dirty="0" smtClean="0"/>
              <a:t>廣泛</a:t>
            </a:r>
            <a:r>
              <a:rPr lang="zh-TW" altLang="en-US" dirty="0"/>
              <a:t>定義為一群同物種的</a:t>
            </a:r>
            <a:r>
              <a:rPr lang="zh-TW" altLang="en-US" dirty="0" smtClean="0"/>
              <a:t>生物體</a:t>
            </a:r>
            <a:r>
              <a:rPr lang="zh-TW" altLang="en-US" dirty="0"/>
              <a:t>，其以合作方式組織而</a:t>
            </a:r>
            <a:r>
              <a:rPr lang="zh-TW" altLang="en-US" dirty="0" smtClean="0"/>
              <a:t>成</a:t>
            </a:r>
            <a:endParaRPr lang="en-US" altLang="zh-TW" dirty="0" smtClean="0"/>
          </a:p>
          <a:p>
            <a:pPr lvl="1"/>
            <a:r>
              <a:rPr lang="zh-TW" altLang="en-US" dirty="0"/>
              <a:t>在</a:t>
            </a:r>
            <a:r>
              <a:rPr lang="zh-TW" altLang="en-US" dirty="0" smtClean="0"/>
              <a:t>昆蟲</a:t>
            </a:r>
            <a:r>
              <a:rPr lang="zh-TW" altLang="en-US" dirty="0"/>
              <a:t>社會</a:t>
            </a:r>
            <a:r>
              <a:rPr lang="zh-TW" altLang="en-US" dirty="0" smtClean="0"/>
              <a:t>中：</a:t>
            </a:r>
            <a:r>
              <a:rPr lang="zh-TW" altLang="en-US" dirty="0"/>
              <a:t>膜翅目 </a:t>
            </a:r>
            <a:r>
              <a:rPr lang="en-US" altLang="zh-TW" dirty="0"/>
              <a:t>(</a:t>
            </a:r>
            <a:r>
              <a:rPr lang="zh-TW" altLang="en-US" dirty="0"/>
              <a:t>如螞蟻、蜜蜂及黃蜂</a:t>
            </a:r>
            <a:r>
              <a:rPr lang="en-US" altLang="zh-TW" dirty="0"/>
              <a:t>) </a:t>
            </a:r>
            <a:r>
              <a:rPr lang="zh-TW" altLang="en-US" dirty="0"/>
              <a:t>及</a:t>
            </a:r>
            <a:r>
              <a:rPr lang="zh-TW" altLang="en-US" dirty="0" smtClean="0"/>
              <a:t>同翅</a:t>
            </a:r>
            <a:r>
              <a:rPr lang="zh-TW" altLang="en-US" dirty="0"/>
              <a:t>目 </a:t>
            </a:r>
            <a:r>
              <a:rPr lang="en-US" altLang="zh-TW" dirty="0"/>
              <a:t>(</a:t>
            </a:r>
            <a:r>
              <a:rPr lang="zh-TW" altLang="en-US" dirty="0"/>
              <a:t>如白蟻</a:t>
            </a:r>
            <a:r>
              <a:rPr lang="en-US" altLang="zh-TW" dirty="0" smtClean="0"/>
              <a:t>)</a:t>
            </a:r>
            <a:r>
              <a:rPr lang="zh-TW" altLang="en-US" dirty="0" smtClean="0"/>
              <a:t>其社會</a:t>
            </a:r>
            <a:r>
              <a:rPr lang="zh-TW" altLang="en-US" dirty="0"/>
              <a:t>型特性主要在兩個目</a:t>
            </a:r>
            <a:r>
              <a:rPr lang="zh-TW" altLang="en-US" dirty="0" smtClean="0"/>
              <a:t>之中演化</a:t>
            </a:r>
            <a:endParaRPr lang="en-US" altLang="zh-TW" dirty="0" smtClean="0"/>
          </a:p>
          <a:p>
            <a:pPr lvl="2"/>
            <a:r>
              <a:rPr lang="zh-TW" altLang="en-US" dirty="0" smtClean="0"/>
              <a:t>包括不同階級，一群</a:t>
            </a:r>
            <a:r>
              <a:rPr lang="zh-TW" altLang="en-US" dirty="0"/>
              <a:t>在體型及形態</a:t>
            </a:r>
            <a:r>
              <a:rPr lang="zh-TW" altLang="en-US" dirty="0" smtClean="0"/>
              <a:t>不同</a:t>
            </a:r>
            <a:r>
              <a:rPr lang="zh-TW" altLang="en-US" dirty="0"/>
              <a:t>的個體，其執行不同</a:t>
            </a:r>
            <a:r>
              <a:rPr lang="zh-TW" altLang="en-US" dirty="0" smtClean="0"/>
              <a:t>任務</a:t>
            </a:r>
            <a:endParaRPr lang="en-US" altLang="zh-TW" dirty="0" smtClean="0"/>
          </a:p>
          <a:p>
            <a:pPr lvl="1"/>
            <a:r>
              <a:rPr lang="zh-TW" altLang="en-US" dirty="0" smtClean="0"/>
              <a:t>脊椎動物</a:t>
            </a:r>
            <a:r>
              <a:rPr lang="zh-TW" altLang="en-US" dirty="0"/>
              <a:t>的社會群體和具有高度結構化</a:t>
            </a:r>
            <a:r>
              <a:rPr lang="zh-TW" altLang="en-US" dirty="0" smtClean="0"/>
              <a:t>與整合性</a:t>
            </a:r>
            <a:r>
              <a:rPr lang="zh-TW" altLang="en-US" dirty="0"/>
              <a:t>以及獨特利他型式的昆蟲社會</a:t>
            </a:r>
            <a:r>
              <a:rPr lang="zh-TW" altLang="en-US" dirty="0" smtClean="0"/>
              <a:t>相反</a:t>
            </a:r>
            <a:endParaRPr lang="en-US" altLang="zh-TW" dirty="0" smtClean="0"/>
          </a:p>
          <a:p>
            <a:pPr lvl="2"/>
            <a:r>
              <a:rPr lang="zh-TW" altLang="en-US" dirty="0" smtClean="0"/>
              <a:t>組織</a:t>
            </a:r>
            <a:r>
              <a:rPr lang="zh-TW" altLang="en-US" dirty="0"/>
              <a:t>模式</a:t>
            </a:r>
            <a:r>
              <a:rPr lang="zh-TW" altLang="en-US" dirty="0" smtClean="0"/>
              <a:t>最常</a:t>
            </a:r>
            <a:r>
              <a:rPr lang="zh-TW" altLang="en-US" dirty="0"/>
              <a:t>受到如食物類型及獵食性等生態因素所</a:t>
            </a:r>
            <a:r>
              <a:rPr lang="zh-TW" altLang="en-US" dirty="0" smtClean="0"/>
              <a:t>影響</a:t>
            </a:r>
            <a:endParaRPr lang="zh-TW" altLang="en-US"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35</a:t>
            </a:fld>
            <a:endParaRPr lang="en-US" altLang="zh-TW"/>
          </a:p>
        </p:txBody>
      </p:sp>
    </p:spTree>
    <p:extLst>
      <p:ext uri="{BB962C8B-B14F-4D97-AF65-F5344CB8AC3E}">
        <p14:creationId xmlns:p14="http://schemas.microsoft.com/office/powerpoint/2010/main" val="776356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t>圖 </a:t>
            </a:r>
            <a:r>
              <a:rPr lang="en-US" altLang="zh-TW" sz="2800" dirty="0"/>
              <a:t>37.18</a:t>
            </a:r>
            <a:r>
              <a:rPr lang="zh-TW" altLang="en-US" sz="2800" dirty="0"/>
              <a:t>　居住在非洲草原的織布鳥形成群體的巢穴</a:t>
            </a:r>
          </a:p>
        </p:txBody>
      </p:sp>
      <p:sp>
        <p:nvSpPr>
          <p:cNvPr id="3" name="頁尾版面配置區 2"/>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a:p>
        </p:txBody>
      </p:sp>
      <p:sp>
        <p:nvSpPr>
          <p:cNvPr id="4" name="投影片編號版面配置區 3"/>
          <p:cNvSpPr>
            <a:spLocks noGrp="1"/>
          </p:cNvSpPr>
          <p:nvPr>
            <p:ph type="sldNum" sz="quarter" idx="12"/>
          </p:nvPr>
        </p:nvSpPr>
        <p:spPr/>
        <p:txBody>
          <a:bodyPr/>
          <a:lstStyle/>
          <a:p>
            <a:fld id="{6640B099-C29F-48AA-9EE1-94DFFD9F4D02}" type="slidenum">
              <a:rPr lang="en-US" altLang="zh-TW" smtClean="0"/>
              <a:pPr/>
              <a:t>36</a:t>
            </a:fld>
            <a:endParaRPr lang="en-US" altLang="zh-TW"/>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84784"/>
            <a:ext cx="6696744" cy="4532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1455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37.14</a:t>
            </a:r>
            <a:r>
              <a:rPr lang="zh-TW" altLang="en-US" dirty="0"/>
              <a:t>　人類的社會型行為</a:t>
            </a:r>
          </a:p>
        </p:txBody>
      </p:sp>
      <p:sp>
        <p:nvSpPr>
          <p:cNvPr id="3" name="內容版面配置區 2"/>
          <p:cNvSpPr>
            <a:spLocks noGrp="1"/>
          </p:cNvSpPr>
          <p:nvPr>
            <p:ph idx="1"/>
          </p:nvPr>
        </p:nvSpPr>
        <p:spPr>
          <a:xfrm>
            <a:off x="306388" y="1412776"/>
            <a:ext cx="4337620" cy="5184576"/>
          </a:xfrm>
        </p:spPr>
        <p:txBody>
          <a:bodyPr/>
          <a:lstStyle/>
          <a:p>
            <a:pPr>
              <a:spcBef>
                <a:spcPts val="1200"/>
              </a:spcBef>
            </a:pPr>
            <a:r>
              <a:rPr lang="zh-TW" altLang="en-US" sz="2800" b="1" dirty="0" smtClean="0"/>
              <a:t>社會生物學</a:t>
            </a:r>
            <a:r>
              <a:rPr lang="zh-TW" altLang="en-US" sz="2800" dirty="0" smtClean="0"/>
              <a:t>：</a:t>
            </a:r>
            <a:r>
              <a:rPr lang="zh-TW" altLang="en-US" sz="2800" dirty="0"/>
              <a:t>針對社會行為受基因影響的程度而言，包括人類在內的動物之複雜社會行為應該也會</a:t>
            </a:r>
            <a:r>
              <a:rPr lang="zh-TW" altLang="en-US" sz="2800" dirty="0" smtClean="0"/>
              <a:t>演化</a:t>
            </a:r>
            <a:endParaRPr lang="en-US" altLang="zh-TW" sz="2800" dirty="0" smtClean="0"/>
          </a:p>
          <a:p>
            <a:pPr lvl="1">
              <a:spcBef>
                <a:spcPts val="1200"/>
              </a:spcBef>
            </a:pPr>
            <a:r>
              <a:rPr lang="zh-TW" altLang="en-US" sz="2400" dirty="0"/>
              <a:t>沒有動物會表現出如人類族群這樣高的</a:t>
            </a:r>
            <a:r>
              <a:rPr lang="zh-TW" altLang="en-US" sz="2400" dirty="0" smtClean="0"/>
              <a:t>文化</a:t>
            </a:r>
            <a:r>
              <a:rPr lang="zh-TW" altLang="en-US" sz="2400" dirty="0"/>
              <a:t>差異</a:t>
            </a:r>
            <a:r>
              <a:rPr lang="zh-TW" altLang="en-US" sz="2400" dirty="0" smtClean="0"/>
              <a:t>程度</a:t>
            </a:r>
            <a:endParaRPr lang="en-US" altLang="zh-TW" sz="2400" dirty="0" smtClean="0"/>
          </a:p>
          <a:p>
            <a:pPr lvl="1">
              <a:spcBef>
                <a:spcPts val="1200"/>
              </a:spcBef>
            </a:pPr>
            <a:r>
              <a:rPr lang="zh-TW" altLang="en-US" sz="2400" dirty="0"/>
              <a:t>文化的多樣性是</a:t>
            </a:r>
            <a:r>
              <a:rPr lang="zh-TW" altLang="en-US" sz="2400" dirty="0" smtClean="0"/>
              <a:t>人類物種</a:t>
            </a:r>
            <a:r>
              <a:rPr lang="zh-TW" altLang="en-US" sz="2400" dirty="0"/>
              <a:t>的特點，即使不是大多被學習及經驗所</a:t>
            </a:r>
            <a:r>
              <a:rPr lang="zh-TW" altLang="en-US" sz="2400" dirty="0" smtClean="0"/>
              <a:t>決定</a:t>
            </a:r>
            <a:r>
              <a:rPr lang="zh-TW" altLang="en-US" sz="2400" dirty="0"/>
              <a:t>，也一定強烈地受到其影響</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37</a:t>
            </a:fld>
            <a:endParaRPr lang="en-US" altLang="zh-TW"/>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628800"/>
            <a:ext cx="3816424" cy="415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641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solidFill>
                  <a:schemeClr val="accent6">
                    <a:lumMod val="50000"/>
                  </a:schemeClr>
                </a:solidFill>
              </a:rPr>
              <a:t>質詢與分析</a:t>
            </a:r>
            <a:endParaRPr lang="zh-TW" altLang="en-US" dirty="0"/>
          </a:p>
        </p:txBody>
      </p:sp>
      <p:sp>
        <p:nvSpPr>
          <p:cNvPr id="3" name="內容版面配置區 2"/>
          <p:cNvSpPr>
            <a:spLocks noGrp="1"/>
          </p:cNvSpPr>
          <p:nvPr>
            <p:ph idx="1"/>
          </p:nvPr>
        </p:nvSpPr>
        <p:spPr>
          <a:solidFill>
            <a:srgbClr val="D9CEC2"/>
          </a:solidFill>
        </p:spPr>
        <p:txBody>
          <a:bodyPr/>
          <a:lstStyle/>
          <a:p>
            <a:pPr marL="0" indent="0">
              <a:buNone/>
            </a:pPr>
            <a:r>
              <a:rPr lang="zh-TW" altLang="en-US" b="1" dirty="0"/>
              <a:t>螃蟹會理智地覓食嗎</a:t>
            </a:r>
            <a:r>
              <a:rPr lang="zh-TW" altLang="zh-TW" b="1" dirty="0" smtClean="0"/>
              <a:t>？</a:t>
            </a:r>
            <a:endParaRPr lang="zh-TW" altLang="zh-TW" dirty="0"/>
          </a:p>
          <a:p>
            <a:pPr marL="0" indent="0">
              <a:buNone/>
            </a:pPr>
            <a:r>
              <a:rPr lang="zh-TW" altLang="zh-TW" sz="2000" dirty="0"/>
              <a:t>許多行為生態學家宣稱像鹿、老鷹及螃蟹等動物能表現出所謂最佳覓食行為。這觀點是因為動物在尋找食物的選擇涉及在食物能量內容以及獲得該食物所須耗費的成本之間的取捨，演化應該會偏好覓食行為而使此取捨達最佳情況。</a:t>
            </a:r>
          </a:p>
          <a:p>
            <a:pPr marL="0" indent="0">
              <a:buNone/>
            </a:pPr>
            <a:r>
              <a:rPr lang="zh-TW" altLang="zh-TW" sz="2000" dirty="0"/>
              <a:t>當此都合理時，仍不完全清楚的是動物確實會做甚麼。此最佳覓食方案有個關鍵假設：獲得能量的量之</a:t>
            </a:r>
            <a:r>
              <a:rPr lang="zh-TW" altLang="zh-TW" sz="2000" dirty="0" smtClean="0"/>
              <a:t>最</a:t>
            </a:r>
            <a:r>
              <a:rPr lang="en-US" altLang="zh-TW" sz="2000" dirty="0" smtClean="0"/>
              <a:t/>
            </a:r>
            <a:br>
              <a:rPr lang="en-US" altLang="zh-TW" sz="2000" dirty="0" smtClean="0"/>
            </a:br>
            <a:r>
              <a:rPr lang="zh-TW" altLang="zh-TW" sz="2000" dirty="0" smtClean="0"/>
              <a:t>大</a:t>
            </a:r>
            <a:r>
              <a:rPr lang="zh-TW" altLang="zh-TW" sz="2000" dirty="0"/>
              <a:t>化將導致生殖成功的增加。</a:t>
            </a:r>
            <a:r>
              <a:rPr lang="zh-TW" altLang="zh-TW" sz="2000" dirty="0" smtClean="0"/>
              <a:t>在</a:t>
            </a:r>
            <a:r>
              <a:rPr lang="en-US" altLang="zh-TW" sz="2000" dirty="0" smtClean="0"/>
              <a:t/>
            </a:r>
            <a:br>
              <a:rPr lang="en-US" altLang="zh-TW" sz="2000" dirty="0" smtClean="0"/>
            </a:br>
            <a:r>
              <a:rPr lang="zh-TW" altLang="zh-TW" sz="2000" dirty="0" smtClean="0"/>
              <a:t>有些</a:t>
            </a:r>
            <a:r>
              <a:rPr lang="zh-TW" altLang="zh-TW" sz="2000" dirty="0"/>
              <a:t>情況下，這很明確是真的</a:t>
            </a:r>
            <a:r>
              <a:rPr lang="zh-TW" altLang="zh-TW" sz="2000" dirty="0" smtClean="0"/>
              <a:t>。</a:t>
            </a:r>
            <a:r>
              <a:rPr lang="en-US" altLang="zh-TW" sz="2000" dirty="0" smtClean="0"/>
              <a:t/>
            </a:r>
            <a:br>
              <a:rPr lang="en-US" altLang="zh-TW" sz="2000" dirty="0" smtClean="0"/>
            </a:br>
            <a:r>
              <a:rPr lang="zh-TW" altLang="zh-TW" sz="2000" dirty="0" smtClean="0"/>
              <a:t>如</a:t>
            </a:r>
            <a:r>
              <a:rPr lang="zh-TW" altLang="zh-TW" sz="2000" dirty="0"/>
              <a:t>在</a:t>
            </a:r>
            <a:r>
              <a:rPr lang="en-US" altLang="zh-TW" sz="2000" dirty="0"/>
              <a:t>37.8</a:t>
            </a:r>
            <a:r>
              <a:rPr lang="zh-TW" altLang="zh-TW" sz="2000" dirty="0"/>
              <a:t>節所討論的，在地松鼠</a:t>
            </a:r>
            <a:r>
              <a:rPr lang="zh-TW" altLang="zh-TW" sz="2000" dirty="0" smtClean="0"/>
              <a:t>、</a:t>
            </a:r>
            <a:r>
              <a:rPr lang="en-US" altLang="zh-TW" sz="2000" dirty="0" smtClean="0"/>
              <a:t/>
            </a:r>
            <a:br>
              <a:rPr lang="en-US" altLang="zh-TW" sz="2000" dirty="0" smtClean="0"/>
            </a:br>
            <a:r>
              <a:rPr lang="zh-TW" altLang="zh-TW" sz="2000" dirty="0" smtClean="0"/>
              <a:t>班</a:t>
            </a:r>
            <a:r>
              <a:rPr lang="zh-TW" altLang="zh-TW" sz="2000" dirty="0"/>
              <a:t>馬</a:t>
            </a:r>
            <a:r>
              <a:rPr lang="zh-TW" altLang="zh-TW" sz="2000" dirty="0" smtClean="0"/>
              <a:t>雀及</a:t>
            </a:r>
            <a:r>
              <a:rPr lang="zh-TW" altLang="zh-TW" sz="2000" dirty="0"/>
              <a:t>圓網蜘蛛中，</a:t>
            </a:r>
            <a:r>
              <a:rPr lang="zh-TW" altLang="zh-TW" sz="2000" dirty="0" smtClean="0"/>
              <a:t>研究人員</a:t>
            </a:r>
            <a:r>
              <a:rPr lang="en-US" altLang="zh-TW" sz="2000" dirty="0" smtClean="0"/>
              <a:t/>
            </a:r>
            <a:br>
              <a:rPr lang="en-US" altLang="zh-TW" sz="2000" dirty="0" smtClean="0"/>
            </a:br>
            <a:r>
              <a:rPr lang="zh-TW" altLang="zh-TW" sz="2000" dirty="0" smtClean="0"/>
              <a:t>已</a:t>
            </a:r>
            <a:r>
              <a:rPr lang="zh-TW" altLang="zh-TW" sz="2000" dirty="0"/>
              <a:t>發現在吸收的淨能量與養育</a:t>
            </a:r>
            <a:r>
              <a:rPr lang="zh-TW" altLang="zh-TW" sz="2000" dirty="0" smtClean="0"/>
              <a:t>成</a:t>
            </a:r>
            <a:r>
              <a:rPr lang="en-US" altLang="zh-TW" sz="2000" dirty="0" smtClean="0"/>
              <a:t/>
            </a:r>
            <a:br>
              <a:rPr lang="en-US" altLang="zh-TW" sz="2000" dirty="0" smtClean="0"/>
            </a:br>
            <a:r>
              <a:rPr lang="zh-TW" altLang="zh-TW" sz="2000" dirty="0" smtClean="0"/>
              <a:t>功</a:t>
            </a:r>
            <a:r>
              <a:rPr lang="zh-TW" altLang="zh-TW" sz="2000" dirty="0"/>
              <a:t>的子代數目之間有直接相關</a:t>
            </a:r>
            <a:r>
              <a:rPr lang="zh-TW" altLang="zh-TW" sz="2000" dirty="0" smtClean="0"/>
              <a:t>。</a:t>
            </a:r>
            <a:endParaRPr lang="zh-TW" altLang="zh-TW" sz="2000"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8 - </a:t>
            </a:r>
            <a:r>
              <a:rPr lang="zh-TW" altLang="en-US" smtClean="0"/>
              <a:t>有絲分裂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38</a:t>
            </a:fld>
            <a:endParaRPr lang="en-US" altLang="zh-TW"/>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904" y="3645024"/>
            <a:ext cx="4252829" cy="2749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736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solidFill>
                  <a:schemeClr val="accent6">
                    <a:lumMod val="50000"/>
                  </a:schemeClr>
                </a:solidFill>
              </a:rPr>
              <a:t>質詢與分析</a:t>
            </a:r>
            <a:endParaRPr lang="zh-TW" altLang="en-US" dirty="0"/>
          </a:p>
        </p:txBody>
      </p:sp>
      <p:sp>
        <p:nvSpPr>
          <p:cNvPr id="3" name="內容版面配置區 2"/>
          <p:cNvSpPr>
            <a:spLocks noGrp="1"/>
          </p:cNvSpPr>
          <p:nvPr>
            <p:ph idx="1"/>
          </p:nvPr>
        </p:nvSpPr>
        <p:spPr>
          <a:xfrm>
            <a:off x="306388" y="1412776"/>
            <a:ext cx="8534400" cy="5328592"/>
          </a:xfrm>
          <a:solidFill>
            <a:srgbClr val="D9CEC2"/>
          </a:solidFill>
        </p:spPr>
        <p:txBody>
          <a:bodyPr/>
          <a:lstStyle/>
          <a:p>
            <a:pPr marL="0" indent="0">
              <a:buNone/>
            </a:pPr>
            <a:r>
              <a:rPr lang="zh-TW" altLang="zh-TW" sz="2000" dirty="0" smtClean="0"/>
              <a:t>然而</a:t>
            </a:r>
            <a:r>
              <a:rPr lang="zh-TW" altLang="zh-TW" sz="2000" dirty="0"/>
              <a:t>，動物有除了能量以外的其他需求，且有時這些需求會重疊。一項對許多動物都很重要的明顯「其他需求」是避開獵食者。你會覺得很不合理的情況是：為了要多吃一點食物而讓自己可能被吃的機率大增。通常能讓吸收能量達到最大的行為會增加被獵食的危機。在海邊覓食淡菜蚌類的濱蟹會在每次攝食時，讓自己暴露在獵食者海鷗及其他海鳥的眼前，因此，使其適性最大化的行為會反映出獲得最多能量與最低被獵食危機之取捨。不驚奇的是，很多種不同的動物在獵食者存在的情況下，會利用更小心的覓食行為，而變得較不活躍且更加留在隱藏地附近</a:t>
            </a:r>
            <a:r>
              <a:rPr lang="zh-TW" altLang="zh-TW" sz="2000" dirty="0" smtClean="0"/>
              <a:t>。</a:t>
            </a:r>
            <a:endParaRPr lang="en-US" altLang="zh-TW" sz="2000" dirty="0" smtClean="0"/>
          </a:p>
          <a:p>
            <a:pPr marL="0" indent="0">
              <a:buNone/>
            </a:pPr>
            <a:r>
              <a:rPr lang="zh-TW" altLang="zh-TW" sz="2000" dirty="0"/>
              <a:t>所以，濱蟹做些甚麼？欲回答此問題，研究人員觀察濱蟹是否如理論上所預測的，會真的吃那些可提供最多能量的淡菜蚌類。他發現其研究的海邊淡菜蚌類有不同大小，小的少於</a:t>
            </a:r>
            <a:r>
              <a:rPr lang="en-US" altLang="zh-TW" sz="2000" dirty="0"/>
              <a:t>10 mm</a:t>
            </a:r>
            <a:r>
              <a:rPr lang="zh-TW" altLang="zh-TW" sz="2000" dirty="0"/>
              <a:t>長，容易被濱蟹打開但其所含的能量最少；大的淡菜蚌類可超過</a:t>
            </a:r>
            <a:r>
              <a:rPr lang="en-US" altLang="zh-TW" sz="2000" dirty="0"/>
              <a:t>30 mm</a:t>
            </a:r>
            <a:r>
              <a:rPr lang="zh-TW" altLang="zh-TW" sz="2000" dirty="0"/>
              <a:t>長，可提供最多能量但也需消耗相當多的能量來打開蚌殼。為了獲得最多淨能量，最佳的覓食方法，如上圖的藍色曲線所示，是濱蟹主要以中間大小的淡菜蚌類</a:t>
            </a:r>
            <a:r>
              <a:rPr lang="en-US" altLang="zh-TW" sz="2000" dirty="0"/>
              <a:t> (</a:t>
            </a:r>
            <a:r>
              <a:rPr lang="zh-TW" altLang="zh-TW" sz="2000" dirty="0"/>
              <a:t>約</a:t>
            </a:r>
            <a:r>
              <a:rPr lang="en-US" altLang="zh-TW" sz="2000" dirty="0"/>
              <a:t>22 mm</a:t>
            </a:r>
            <a:r>
              <a:rPr lang="zh-TW" altLang="zh-TW" sz="2000" dirty="0"/>
              <a:t>長</a:t>
            </a:r>
            <a:r>
              <a:rPr lang="en-US" altLang="zh-TW" sz="2000" dirty="0"/>
              <a:t>) </a:t>
            </a:r>
            <a:r>
              <a:rPr lang="zh-TW" altLang="zh-TW" sz="2000" dirty="0"/>
              <a:t>為食。濱蟹真的如此做嗎？欲回答此問題，研究人員仔系觀測每天被濱蟹族群所吃掉的淡菜蚌類之大小，他所得的結果－真正被吃掉的各種大小淡菜蚌類之數量－如紅色直條圖所示。</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8 - </a:t>
            </a:r>
            <a:r>
              <a:rPr lang="zh-TW" altLang="en-US" smtClean="0"/>
              <a:t>有絲分裂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39</a:t>
            </a:fld>
            <a:endParaRPr lang="en-US" altLang="zh-TW"/>
          </a:p>
        </p:txBody>
      </p:sp>
    </p:spTree>
    <p:extLst>
      <p:ext uri="{BB962C8B-B14F-4D97-AF65-F5344CB8AC3E}">
        <p14:creationId xmlns:p14="http://schemas.microsoft.com/office/powerpoint/2010/main" val="166272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37.1</a:t>
            </a:r>
            <a:r>
              <a:rPr lang="zh-TW" altLang="en-US" dirty="0"/>
              <a:t>　研究行為的方法</a:t>
            </a:r>
          </a:p>
        </p:txBody>
      </p:sp>
      <p:sp>
        <p:nvSpPr>
          <p:cNvPr id="3" name="內容版面配置區 2"/>
          <p:cNvSpPr>
            <a:spLocks noGrp="1"/>
          </p:cNvSpPr>
          <p:nvPr>
            <p:ph idx="1"/>
          </p:nvPr>
        </p:nvSpPr>
        <p:spPr/>
        <p:txBody>
          <a:bodyPr/>
          <a:lstStyle/>
          <a:p>
            <a:pPr>
              <a:spcBef>
                <a:spcPts val="1200"/>
              </a:spcBef>
            </a:pPr>
            <a:r>
              <a:rPr lang="zh-TW" altLang="en-US" dirty="0"/>
              <a:t>行為的</a:t>
            </a:r>
            <a:r>
              <a:rPr lang="zh-TW" altLang="en-US" dirty="0" smtClean="0"/>
              <a:t>研究一直</a:t>
            </a:r>
            <a:r>
              <a:rPr lang="zh-TW" altLang="en-US" dirty="0"/>
              <a:t>具爭議</a:t>
            </a:r>
            <a:r>
              <a:rPr lang="zh-TW" altLang="en-US" dirty="0" smtClean="0"/>
              <a:t>性</a:t>
            </a:r>
            <a:endParaRPr lang="en-US" altLang="zh-TW" dirty="0" smtClean="0"/>
          </a:p>
          <a:p>
            <a:pPr lvl="1">
              <a:spcBef>
                <a:spcPts val="1200"/>
              </a:spcBef>
            </a:pPr>
            <a:r>
              <a:rPr lang="zh-TW" altLang="en-US" dirty="0"/>
              <a:t>爭議問題之</a:t>
            </a:r>
            <a:r>
              <a:rPr lang="zh-TW" altLang="en-US" dirty="0" smtClean="0"/>
              <a:t>一是</a:t>
            </a:r>
            <a:r>
              <a:rPr lang="zh-TW" altLang="en-US" dirty="0"/>
              <a:t>動物的行為是否由多個基因所決定，或者</a:t>
            </a:r>
            <a:r>
              <a:rPr lang="zh-TW" altLang="en-US" dirty="0" smtClean="0"/>
              <a:t>是透過</a:t>
            </a:r>
            <a:r>
              <a:rPr lang="zh-TW" altLang="en-US" dirty="0"/>
              <a:t>學習及經驗</a:t>
            </a:r>
            <a:r>
              <a:rPr lang="zh-TW" altLang="en-US" dirty="0" smtClean="0"/>
              <a:t>所得</a:t>
            </a:r>
            <a:endParaRPr lang="en-US" altLang="zh-TW" dirty="0" smtClean="0"/>
          </a:p>
          <a:p>
            <a:pPr lvl="1">
              <a:spcBef>
                <a:spcPts val="1200"/>
              </a:spcBef>
            </a:pPr>
            <a:r>
              <a:rPr lang="zh-TW" altLang="en-US" dirty="0" smtClean="0"/>
              <a:t>換言之</a:t>
            </a:r>
            <a:r>
              <a:rPr lang="zh-TW" altLang="en-US" dirty="0"/>
              <a:t>，行為是</a:t>
            </a:r>
            <a:r>
              <a:rPr lang="zh-TW" altLang="en-US" dirty="0" smtClean="0"/>
              <a:t>天然</a:t>
            </a:r>
            <a:r>
              <a:rPr lang="en-US" altLang="zh-TW" dirty="0" smtClean="0"/>
              <a:t>(</a:t>
            </a:r>
            <a:r>
              <a:rPr lang="zh-TW" altLang="en-US" dirty="0"/>
              <a:t>本能</a:t>
            </a:r>
            <a:r>
              <a:rPr lang="en-US" altLang="zh-TW" dirty="0"/>
              <a:t>) </a:t>
            </a:r>
            <a:r>
              <a:rPr lang="zh-TW" altLang="en-US" dirty="0"/>
              <a:t>還是培育 </a:t>
            </a:r>
            <a:r>
              <a:rPr lang="en-US" altLang="zh-TW" dirty="0"/>
              <a:t>(</a:t>
            </a:r>
            <a:r>
              <a:rPr lang="zh-TW" altLang="en-US" dirty="0"/>
              <a:t>學習</a:t>
            </a:r>
            <a:r>
              <a:rPr lang="en-US" altLang="zh-TW" dirty="0"/>
              <a:t>) </a:t>
            </a:r>
            <a:r>
              <a:rPr lang="zh-TW" altLang="en-US" dirty="0"/>
              <a:t>而來的</a:t>
            </a:r>
            <a:r>
              <a:rPr lang="zh-TW" altLang="en-US" dirty="0" smtClean="0"/>
              <a:t>？</a:t>
            </a:r>
            <a:endParaRPr lang="en-US" altLang="zh-TW" dirty="0" smtClean="0"/>
          </a:p>
          <a:p>
            <a:pPr lvl="1">
              <a:spcBef>
                <a:spcPts val="1200"/>
              </a:spcBef>
            </a:pPr>
            <a:r>
              <a:rPr lang="zh-TW" altLang="en-US" dirty="0" smtClean="0"/>
              <a:t>現在已知，</a:t>
            </a:r>
            <a:r>
              <a:rPr lang="zh-TW" altLang="en-US" dirty="0"/>
              <a:t>本能與</a:t>
            </a:r>
            <a:r>
              <a:rPr lang="zh-TW" altLang="en-US" dirty="0" smtClean="0"/>
              <a:t>學習</a:t>
            </a:r>
            <a:r>
              <a:rPr lang="zh-TW" altLang="en-US" dirty="0"/>
              <a:t>都在行為中</a:t>
            </a:r>
            <a:r>
              <a:rPr lang="zh-TW" altLang="en-US" dirty="0" smtClean="0"/>
              <a:t>起作用</a:t>
            </a:r>
            <a:endParaRPr lang="en-US" altLang="zh-TW" dirty="0" smtClean="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4</a:t>
            </a:fld>
            <a:endParaRPr lang="en-US" altLang="zh-TW"/>
          </a:p>
        </p:txBody>
      </p:sp>
    </p:spTree>
    <p:extLst>
      <p:ext uri="{BB962C8B-B14F-4D97-AF65-F5344CB8AC3E}">
        <p14:creationId xmlns:p14="http://schemas.microsoft.com/office/powerpoint/2010/main" val="3912778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solidFill>
                  <a:schemeClr val="accent6">
                    <a:lumMod val="50000"/>
                  </a:schemeClr>
                </a:solidFill>
              </a:rPr>
              <a:t>質詢與分析</a:t>
            </a:r>
            <a:endParaRPr lang="zh-TW" altLang="en-US" dirty="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8 - </a:t>
            </a:r>
            <a:r>
              <a:rPr lang="zh-TW" altLang="en-US" smtClean="0"/>
              <a:t>有絲分裂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40</a:t>
            </a:fld>
            <a:endParaRPr lang="en-US" altLang="zh-TW"/>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484784"/>
            <a:ext cx="4724400" cy="4183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9297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37.1</a:t>
            </a:r>
            <a:r>
              <a:rPr lang="zh-TW" altLang="en-US" dirty="0"/>
              <a:t>　</a:t>
            </a:r>
            <a:r>
              <a:rPr lang="zh-TW" altLang="en-US" dirty="0" smtClean="0"/>
              <a:t>動物</a:t>
            </a:r>
            <a:r>
              <a:rPr lang="zh-TW" altLang="en-US" dirty="0"/>
              <a:t>行為學</a:t>
            </a:r>
          </a:p>
        </p:txBody>
      </p:sp>
      <p:sp>
        <p:nvSpPr>
          <p:cNvPr id="3" name="內容版面配置區 2"/>
          <p:cNvSpPr>
            <a:spLocks noGrp="1"/>
          </p:cNvSpPr>
          <p:nvPr>
            <p:ph idx="1"/>
          </p:nvPr>
        </p:nvSpPr>
        <p:spPr/>
        <p:txBody>
          <a:bodyPr/>
          <a:lstStyle/>
          <a:p>
            <a:pPr>
              <a:spcBef>
                <a:spcPts val="1200"/>
              </a:spcBef>
            </a:pPr>
            <a:r>
              <a:rPr lang="zh-TW" altLang="en-US" b="1" dirty="0"/>
              <a:t>動物行為</a:t>
            </a:r>
            <a:r>
              <a:rPr lang="zh-TW" altLang="en-US" b="1" dirty="0" smtClean="0"/>
              <a:t>學</a:t>
            </a:r>
            <a:r>
              <a:rPr lang="zh-TW" altLang="en-US" dirty="0" smtClean="0"/>
              <a:t>是在</a:t>
            </a:r>
            <a:r>
              <a:rPr lang="zh-TW" altLang="en-US" dirty="0"/>
              <a:t>自然情況下研究</a:t>
            </a:r>
            <a:r>
              <a:rPr lang="zh-TW" altLang="en-US" dirty="0" smtClean="0"/>
              <a:t>動物的行為</a:t>
            </a:r>
            <a:endParaRPr lang="en-US" altLang="zh-TW" dirty="0" smtClean="0"/>
          </a:p>
          <a:p>
            <a:pPr lvl="1">
              <a:spcBef>
                <a:spcPts val="1200"/>
              </a:spcBef>
            </a:pPr>
            <a:r>
              <a:rPr lang="zh-TW" altLang="en-US" dirty="0"/>
              <a:t>行為學</a:t>
            </a:r>
            <a:r>
              <a:rPr lang="zh-TW" altLang="en-US" dirty="0" smtClean="0"/>
              <a:t>家</a:t>
            </a:r>
            <a:r>
              <a:rPr lang="zh-TW" altLang="en-US" dirty="0"/>
              <a:t>研究</a:t>
            </a:r>
            <a:r>
              <a:rPr lang="zh-TW" altLang="en-US" dirty="0" smtClean="0"/>
              <a:t>動物的本能行為</a:t>
            </a:r>
            <a:endParaRPr lang="en-US" altLang="zh-TW" dirty="0" smtClean="0"/>
          </a:p>
          <a:p>
            <a:pPr lvl="1">
              <a:spcBef>
                <a:spcPts val="1200"/>
              </a:spcBef>
            </a:pPr>
            <a:r>
              <a:rPr lang="zh-TW" altLang="en-US" dirty="0" smtClean="0"/>
              <a:t>動物</a:t>
            </a:r>
            <a:r>
              <a:rPr lang="zh-TW" altLang="en-US" dirty="0"/>
              <a:t>的行為通常是</a:t>
            </a:r>
            <a:r>
              <a:rPr lang="zh-TW" altLang="en-US" dirty="0" smtClean="0"/>
              <a:t>制式</a:t>
            </a:r>
            <a:r>
              <a:rPr lang="zh-TW" altLang="en-US" dirty="0"/>
              <a:t>的</a:t>
            </a:r>
            <a:r>
              <a:rPr lang="zh-TW" altLang="en-US" dirty="0" smtClean="0"/>
              <a:t>，必須奠基</a:t>
            </a:r>
            <a:r>
              <a:rPr lang="zh-TW" altLang="en-US" dirty="0"/>
              <a:t>在神經系統的預設路徑</a:t>
            </a:r>
            <a:r>
              <a:rPr lang="zh-TW" altLang="en-US" dirty="0" smtClean="0"/>
              <a:t>上</a:t>
            </a:r>
            <a:endParaRPr lang="en-US" altLang="zh-TW" dirty="0" smtClean="0"/>
          </a:p>
          <a:p>
            <a:pPr lvl="2">
              <a:spcBef>
                <a:spcPts val="1200"/>
              </a:spcBef>
            </a:pPr>
            <a:r>
              <a:rPr lang="zh-TW" altLang="en-US" dirty="0"/>
              <a:t>此</a:t>
            </a:r>
            <a:r>
              <a:rPr lang="zh-TW" altLang="en-US" b="1" dirty="0"/>
              <a:t>訊號刺激</a:t>
            </a:r>
            <a:r>
              <a:rPr lang="zh-TW" altLang="en-US" dirty="0"/>
              <a:t>是環境中的「</a:t>
            </a:r>
            <a:r>
              <a:rPr lang="zh-TW" altLang="en-US" dirty="0" smtClean="0"/>
              <a:t>訊息</a:t>
            </a:r>
            <a:r>
              <a:rPr lang="zh-TW" altLang="en-US" dirty="0"/>
              <a:t>」來誘發</a:t>
            </a:r>
            <a:r>
              <a:rPr lang="zh-TW" altLang="en-US" dirty="0" smtClean="0"/>
              <a:t>行為</a:t>
            </a:r>
            <a:endParaRPr lang="en-US" altLang="zh-TW" dirty="0" smtClean="0"/>
          </a:p>
          <a:p>
            <a:pPr lvl="2">
              <a:spcBef>
                <a:spcPts val="1200"/>
              </a:spcBef>
            </a:pPr>
            <a:r>
              <a:rPr lang="zh-TW" altLang="en-US" b="1" dirty="0" smtClean="0"/>
              <a:t>先天</a:t>
            </a:r>
            <a:r>
              <a:rPr lang="zh-TW" altLang="en-US" b="1" dirty="0"/>
              <a:t>釋放機制</a:t>
            </a:r>
            <a:r>
              <a:rPr lang="zh-TW" altLang="en-US" dirty="0"/>
              <a:t>是腦內的</a:t>
            </a:r>
            <a:r>
              <a:rPr lang="zh-TW" altLang="en-US" dirty="0" smtClean="0"/>
              <a:t>固定組成</a:t>
            </a:r>
            <a:endParaRPr lang="en-US" altLang="zh-TW" dirty="0" smtClean="0"/>
          </a:p>
          <a:p>
            <a:pPr lvl="2">
              <a:spcBef>
                <a:spcPts val="1200"/>
              </a:spcBef>
            </a:pPr>
            <a:r>
              <a:rPr lang="zh-TW" altLang="en-US" b="1" dirty="0" smtClean="0"/>
              <a:t>固定</a:t>
            </a:r>
            <a:r>
              <a:rPr lang="zh-TW" altLang="en-US" b="1" dirty="0"/>
              <a:t>動作模式</a:t>
            </a:r>
            <a:r>
              <a:rPr lang="zh-TW" altLang="en-US" dirty="0"/>
              <a:t>則是制式的動作</a:t>
            </a:r>
            <a:endParaRPr lang="en-US" altLang="zh-TW" b="1" dirty="0" smtClean="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5</a:t>
            </a:fld>
            <a:endParaRPr lang="en-US" altLang="zh-TW"/>
          </a:p>
        </p:txBody>
      </p:sp>
    </p:spTree>
    <p:extLst>
      <p:ext uri="{BB962C8B-B14F-4D97-AF65-F5344CB8AC3E}">
        <p14:creationId xmlns:p14="http://schemas.microsoft.com/office/powerpoint/2010/main" val="275527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37.2</a:t>
            </a:r>
            <a:r>
              <a:rPr lang="zh-TW" altLang="en-US" dirty="0"/>
              <a:t>　本能行為的類型</a:t>
            </a:r>
          </a:p>
        </p:txBody>
      </p:sp>
      <p:sp>
        <p:nvSpPr>
          <p:cNvPr id="3" name="內容版面配置區 2"/>
          <p:cNvSpPr>
            <a:spLocks noGrp="1"/>
          </p:cNvSpPr>
          <p:nvPr>
            <p:ph idx="1"/>
          </p:nvPr>
        </p:nvSpPr>
        <p:spPr/>
        <p:txBody>
          <a:bodyPr/>
          <a:lstStyle/>
          <a:p>
            <a:r>
              <a:rPr lang="zh-TW" altLang="en-US" sz="2800" dirty="0"/>
              <a:t>羅倫</a:t>
            </a:r>
            <a:r>
              <a:rPr lang="zh-TW" altLang="en-US" sz="2800" dirty="0" smtClean="0"/>
              <a:t>茲研究</a:t>
            </a:r>
            <a:r>
              <a:rPr lang="zh-TW" altLang="en-US" sz="2800" dirty="0"/>
              <a:t>鵝撿蛋</a:t>
            </a:r>
            <a:r>
              <a:rPr lang="zh-TW" altLang="en-US" sz="2800" dirty="0" smtClean="0"/>
              <a:t>的行為是本能</a:t>
            </a:r>
            <a:r>
              <a:rPr lang="zh-TW" altLang="en-US" sz="2800" dirty="0"/>
              <a:t>行為</a:t>
            </a:r>
            <a:endParaRPr lang="en-US" altLang="zh-TW" sz="2800" dirty="0" smtClean="0"/>
          </a:p>
          <a:p>
            <a:pPr lvl="1">
              <a:spcBef>
                <a:spcPts val="1200"/>
              </a:spcBef>
            </a:pPr>
            <a:r>
              <a:rPr lang="zh-TW" altLang="en-US" sz="2400" dirty="0"/>
              <a:t>撿</a:t>
            </a:r>
            <a:r>
              <a:rPr lang="zh-TW" altLang="en-US" sz="2400" dirty="0" smtClean="0"/>
              <a:t>蛋的</a:t>
            </a:r>
            <a:r>
              <a:rPr lang="zh-TW" altLang="en-US" sz="2400" dirty="0"/>
              <a:t>行為是被訊號</a:t>
            </a:r>
            <a:r>
              <a:rPr lang="zh-TW" altLang="en-US" sz="2400" dirty="0" smtClean="0"/>
              <a:t>刺所</a:t>
            </a:r>
            <a:r>
              <a:rPr lang="zh-TW" altLang="en-US" sz="2400" dirty="0"/>
              <a:t>誘發的</a:t>
            </a:r>
            <a:r>
              <a:rPr lang="zh-TW" altLang="en-US" sz="2400" dirty="0" smtClean="0"/>
              <a:t>，</a:t>
            </a:r>
            <a:r>
              <a:rPr lang="zh-TW" altLang="en-US" sz="2400" dirty="0"/>
              <a:t>牠偵測到訊號刺激</a:t>
            </a:r>
            <a:r>
              <a:rPr lang="zh-TW" altLang="en-US" sz="2400" dirty="0" smtClean="0"/>
              <a:t>窩外有</a:t>
            </a:r>
            <a:r>
              <a:rPr lang="zh-TW" altLang="en-US" sz="2400" dirty="0"/>
              <a:t>蛋的</a:t>
            </a:r>
            <a:r>
              <a:rPr lang="zh-TW" altLang="en-US" sz="2400" dirty="0" smtClean="0"/>
              <a:t>情況</a:t>
            </a:r>
            <a:endParaRPr lang="en-US" altLang="zh-TW" sz="2400" dirty="0" smtClean="0"/>
          </a:p>
          <a:p>
            <a:pPr lvl="1">
              <a:spcBef>
                <a:spcPts val="1200"/>
              </a:spcBef>
            </a:pPr>
            <a:r>
              <a:rPr lang="zh-TW" altLang="en-US" sz="2400" dirty="0" smtClean="0"/>
              <a:t>在</a:t>
            </a:r>
            <a:r>
              <a:rPr lang="zh-TW" altLang="en-US" sz="2400" dirty="0"/>
              <a:t>鵝腦內的神經連結方式，</a:t>
            </a:r>
            <a:r>
              <a:rPr lang="zh-TW" altLang="en-US" sz="2400" dirty="0" smtClean="0"/>
              <a:t>先天釋放機制了固定</a:t>
            </a:r>
            <a:r>
              <a:rPr lang="zh-TW" altLang="en-US" sz="2400" dirty="0"/>
              <a:t>動作</a:t>
            </a:r>
            <a:r>
              <a:rPr lang="zh-TW" altLang="en-US" sz="2400" dirty="0" smtClean="0"/>
              <a:t>模式：</a:t>
            </a:r>
            <a:endParaRPr lang="en-US" altLang="zh-TW" sz="2400" dirty="0" smtClean="0"/>
          </a:p>
          <a:p>
            <a:pPr lvl="2">
              <a:spcBef>
                <a:spcPts val="1200"/>
              </a:spcBef>
            </a:pPr>
            <a:r>
              <a:rPr lang="zh-TW" altLang="en-US" sz="2400" dirty="0" smtClean="0"/>
              <a:t>即</a:t>
            </a:r>
            <a:r>
              <a:rPr lang="zh-TW" altLang="en-US" sz="2400" dirty="0"/>
              <a:t>造成</a:t>
            </a:r>
            <a:r>
              <a:rPr lang="zh-TW" altLang="en-US" sz="2400" dirty="0" smtClean="0"/>
              <a:t>鵝會</a:t>
            </a:r>
            <a:r>
              <a:rPr lang="zh-TW" altLang="en-US" sz="2400" dirty="0"/>
              <a:t>向那顆蛋伸長脖子、起身、用嘴喙下側</a:t>
            </a:r>
            <a:r>
              <a:rPr lang="zh-TW" altLang="en-US" sz="2400" dirty="0" smtClean="0"/>
              <a:t>穩住蛋</a:t>
            </a:r>
            <a:r>
              <a:rPr lang="zh-TW" altLang="en-US" sz="2400" dirty="0"/>
              <a:t>，以脖子兩側擺動的方式將蛋滾回</a:t>
            </a:r>
            <a:r>
              <a:rPr lang="zh-TW" altLang="en-US" sz="2400" dirty="0" smtClean="0"/>
              <a:t>窩</a:t>
            </a:r>
            <a:endParaRPr lang="en-US" altLang="zh-TW" sz="2400" dirty="0" smtClean="0"/>
          </a:p>
          <a:p>
            <a:pPr>
              <a:spcBef>
                <a:spcPts val="2400"/>
              </a:spcBef>
            </a:pPr>
            <a:r>
              <a:rPr lang="zh-TW" altLang="en-US" sz="2800" dirty="0"/>
              <a:t>庭</a:t>
            </a:r>
            <a:r>
              <a:rPr lang="zh-TW" altLang="en-US" sz="2800" dirty="0" smtClean="0"/>
              <a:t>伯俊研究雄性</a:t>
            </a:r>
            <a:r>
              <a:rPr lang="zh-TW" altLang="en-US" sz="2800" dirty="0"/>
              <a:t>棘魚交配</a:t>
            </a:r>
            <a:r>
              <a:rPr lang="zh-TW" altLang="en-US" sz="2800" dirty="0" smtClean="0"/>
              <a:t>行為中的訊號刺激</a:t>
            </a:r>
            <a:endParaRPr lang="en-US" altLang="zh-TW" sz="2800" dirty="0" smtClean="0"/>
          </a:p>
          <a:p>
            <a:pPr lvl="1">
              <a:spcBef>
                <a:spcPts val="1200"/>
              </a:spcBef>
            </a:pPr>
            <a:r>
              <a:rPr lang="zh-TW" altLang="en-US" sz="2600" dirty="0"/>
              <a:t>只要有紅色條帶的模型就會誘使雄</a:t>
            </a:r>
            <a:r>
              <a:rPr lang="zh-TW" altLang="en-US" sz="2600" dirty="0" smtClean="0"/>
              <a:t>魚產生</a:t>
            </a:r>
            <a:r>
              <a:rPr lang="zh-TW" altLang="en-US" sz="2600" dirty="0"/>
              <a:t>攻擊性表現</a:t>
            </a:r>
            <a:endParaRPr lang="en-US" altLang="zh-TW" sz="2600" dirty="0" smtClean="0"/>
          </a:p>
          <a:p>
            <a:pPr lvl="1"/>
            <a:endParaRPr lang="en-US" altLang="zh-TW" sz="2600" dirty="0" smtClean="0"/>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6</a:t>
            </a:fld>
            <a:endParaRPr lang="en-US" altLang="zh-TW"/>
          </a:p>
        </p:txBody>
      </p:sp>
    </p:spTree>
    <p:extLst>
      <p:ext uri="{BB962C8B-B14F-4D97-AF65-F5344CB8AC3E}">
        <p14:creationId xmlns:p14="http://schemas.microsoft.com/office/powerpoint/2010/main" val="1977859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t>圖 </a:t>
            </a:r>
            <a:r>
              <a:rPr lang="en-US" altLang="zh-TW" sz="2800" dirty="0"/>
              <a:t>37.2</a:t>
            </a:r>
            <a:r>
              <a:rPr lang="zh-TW" altLang="en-US" sz="2800" dirty="0"/>
              <a:t>　訊號刺激與固定動作模式</a:t>
            </a:r>
          </a:p>
        </p:txBody>
      </p:sp>
      <p:sp>
        <p:nvSpPr>
          <p:cNvPr id="3" name="頁尾版面配置區 2"/>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a:p>
        </p:txBody>
      </p:sp>
      <p:sp>
        <p:nvSpPr>
          <p:cNvPr id="4" name="投影片編號版面配置區 3"/>
          <p:cNvSpPr>
            <a:spLocks noGrp="1"/>
          </p:cNvSpPr>
          <p:nvPr>
            <p:ph type="sldNum" sz="quarter" idx="12"/>
          </p:nvPr>
        </p:nvSpPr>
        <p:spPr/>
        <p:txBody>
          <a:bodyPr/>
          <a:lstStyle/>
          <a:p>
            <a:fld id="{6640B099-C29F-48AA-9EE1-94DFFD9F4D02}" type="slidenum">
              <a:rPr lang="en-US" altLang="zh-TW" smtClean="0"/>
              <a:pPr/>
              <a:t>7</a:t>
            </a:fld>
            <a:endParaRPr lang="en-US" altLang="zh-TW"/>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700808"/>
            <a:ext cx="4231481" cy="230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447" y="1690142"/>
            <a:ext cx="4196797" cy="3702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852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37.3</a:t>
            </a:r>
            <a:r>
              <a:rPr lang="zh-TW" altLang="en-US" b="0" dirty="0"/>
              <a:t>　</a:t>
            </a:r>
            <a:r>
              <a:rPr lang="zh-TW" altLang="en-US" dirty="0" smtClean="0"/>
              <a:t>行為</a:t>
            </a:r>
            <a:r>
              <a:rPr lang="zh-TW" altLang="en-US" dirty="0"/>
              <a:t>遺傳學</a:t>
            </a:r>
          </a:p>
        </p:txBody>
      </p:sp>
      <p:sp>
        <p:nvSpPr>
          <p:cNvPr id="3" name="內容版面配置區 2"/>
          <p:cNvSpPr>
            <a:spLocks noGrp="1"/>
          </p:cNvSpPr>
          <p:nvPr>
            <p:ph idx="1"/>
          </p:nvPr>
        </p:nvSpPr>
        <p:spPr/>
        <p:txBody>
          <a:bodyPr/>
          <a:lstStyle/>
          <a:p>
            <a:pPr>
              <a:spcBef>
                <a:spcPts val="1200"/>
              </a:spcBef>
            </a:pPr>
            <a:r>
              <a:rPr lang="zh-TW" altLang="en-US" dirty="0"/>
              <a:t>許多動物行為仍顯著</a:t>
            </a:r>
            <a:r>
              <a:rPr lang="zh-TW" altLang="en-US" dirty="0" smtClean="0"/>
              <a:t>受到</a:t>
            </a:r>
            <a:r>
              <a:rPr lang="zh-TW" altLang="en-US" dirty="0"/>
              <a:t>由親代傳至子代的基因所影響</a:t>
            </a:r>
            <a:endParaRPr lang="en-US" altLang="zh-TW" dirty="0" smtClean="0"/>
          </a:p>
          <a:p>
            <a:pPr lvl="1">
              <a:spcBef>
                <a:spcPts val="1200"/>
              </a:spcBef>
            </a:pPr>
            <a:r>
              <a:rPr lang="zh-TW" altLang="en-US" dirty="0" smtClean="0"/>
              <a:t>倘若</a:t>
            </a:r>
            <a:r>
              <a:rPr lang="zh-TW" altLang="en-US" dirty="0"/>
              <a:t>基因決定行為，那麼可能須研究其</a:t>
            </a:r>
            <a:r>
              <a:rPr lang="zh-TW" altLang="en-US" dirty="0" smtClean="0"/>
              <a:t>遺傳，這種探究</a:t>
            </a:r>
            <a:r>
              <a:rPr lang="zh-TW" altLang="en-US" dirty="0"/>
              <a:t>稱為</a:t>
            </a:r>
            <a:r>
              <a:rPr lang="zh-TW" altLang="en-US" b="1" dirty="0"/>
              <a:t>行為</a:t>
            </a:r>
            <a:r>
              <a:rPr lang="zh-TW" altLang="en-US" b="1" dirty="0" smtClean="0"/>
              <a:t>遺傳學</a:t>
            </a:r>
            <a:endParaRPr lang="en-US" altLang="zh-TW" b="1" dirty="0" smtClean="0"/>
          </a:p>
          <a:p>
            <a:pPr lvl="2">
              <a:spcBef>
                <a:spcPts val="1200"/>
              </a:spcBef>
            </a:pPr>
            <a:r>
              <a:rPr lang="zh-TW" altLang="en-US" dirty="0"/>
              <a:t>例如，雙胞胎在出生後即被分開在不同的情況下被</a:t>
            </a:r>
            <a:r>
              <a:rPr lang="zh-TW" altLang="en-US" dirty="0" smtClean="0"/>
              <a:t>扶養</a:t>
            </a:r>
            <a:r>
              <a:rPr lang="zh-TW" altLang="en-US" dirty="0"/>
              <a:t>長大，表現出許多相似性</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8</a:t>
            </a:fld>
            <a:endParaRPr lang="en-US" altLang="zh-TW"/>
          </a:p>
        </p:txBody>
      </p:sp>
    </p:spTree>
    <p:extLst>
      <p:ext uri="{BB962C8B-B14F-4D97-AF65-F5344CB8AC3E}">
        <p14:creationId xmlns:p14="http://schemas.microsoft.com/office/powerpoint/2010/main" val="227043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37.4</a:t>
            </a:r>
            <a:r>
              <a:rPr lang="zh-TW" altLang="en-US" dirty="0"/>
              <a:t>　動物如何學習</a:t>
            </a:r>
          </a:p>
        </p:txBody>
      </p:sp>
      <p:sp>
        <p:nvSpPr>
          <p:cNvPr id="3" name="內容版面配置區 2"/>
          <p:cNvSpPr>
            <a:spLocks noGrp="1"/>
          </p:cNvSpPr>
          <p:nvPr>
            <p:ph idx="1"/>
          </p:nvPr>
        </p:nvSpPr>
        <p:spPr>
          <a:xfrm>
            <a:off x="306388" y="1412776"/>
            <a:ext cx="4049588" cy="5184576"/>
          </a:xfrm>
        </p:spPr>
        <p:txBody>
          <a:bodyPr/>
          <a:lstStyle/>
          <a:p>
            <a:r>
              <a:rPr lang="zh-TW" altLang="en-US" dirty="0"/>
              <a:t>在</a:t>
            </a:r>
            <a:r>
              <a:rPr lang="zh-TW" altLang="en-US" dirty="0" smtClean="0"/>
              <a:t>老鼠中，基因 </a:t>
            </a:r>
            <a:r>
              <a:rPr lang="en-US" altLang="zh-TW" i="1" dirty="0" err="1"/>
              <a:t>fosB</a:t>
            </a:r>
            <a:r>
              <a:rPr lang="en-US" altLang="zh-TW" i="1" dirty="0"/>
              <a:t> </a:t>
            </a:r>
            <a:r>
              <a:rPr lang="zh-TW" altLang="en-US" dirty="0"/>
              <a:t>其似乎</a:t>
            </a:r>
            <a:r>
              <a:rPr lang="zh-TW" altLang="en-US" dirty="0" smtClean="0"/>
              <a:t>決定雌</a:t>
            </a:r>
            <a:r>
              <a:rPr lang="zh-TW" altLang="en-US" dirty="0"/>
              <a:t>鼠是否會培育其</a:t>
            </a:r>
            <a:r>
              <a:rPr lang="zh-TW" altLang="en-US" dirty="0" smtClean="0"/>
              <a:t>幼兒</a:t>
            </a:r>
            <a:endParaRPr lang="en-US" altLang="zh-TW" dirty="0" smtClean="0"/>
          </a:p>
          <a:p>
            <a:pPr>
              <a:spcBef>
                <a:spcPts val="2400"/>
              </a:spcBef>
            </a:pPr>
            <a:r>
              <a:rPr lang="zh-TW" altLang="en-US" dirty="0" smtClean="0"/>
              <a:t>在</a:t>
            </a:r>
            <a:r>
              <a:rPr lang="zh-TW" altLang="en-US" dirty="0"/>
              <a:t>缺少 </a:t>
            </a:r>
            <a:r>
              <a:rPr lang="en-US" altLang="zh-TW" i="1" dirty="0" err="1"/>
              <a:t>fosB</a:t>
            </a:r>
            <a:r>
              <a:rPr lang="en-US" altLang="zh-TW" i="1" dirty="0"/>
              <a:t> </a:t>
            </a:r>
            <a:r>
              <a:rPr lang="zh-TW" altLang="en-US" dirty="0"/>
              <a:t>對偶基因的母鼠中</a:t>
            </a:r>
            <a:r>
              <a:rPr lang="zh-TW" altLang="en-US" dirty="0" smtClean="0"/>
              <a:t>，</a:t>
            </a:r>
            <a:r>
              <a:rPr lang="zh-TW" altLang="en-US" dirty="0"/>
              <a:t>這些雌鼠生產後即忽視其新生兒</a:t>
            </a:r>
          </a:p>
        </p:txBody>
      </p:sp>
      <p:sp>
        <p:nvSpPr>
          <p:cNvPr id="4" name="頁尾版面配置區 3"/>
          <p:cNvSpPr>
            <a:spLocks noGrp="1"/>
          </p:cNvSpPr>
          <p:nvPr>
            <p:ph type="ftr" sz="quarter" idx="11"/>
          </p:nvPr>
        </p:nvSpPr>
        <p:spPr/>
        <p:txBody>
          <a:bodyPr/>
          <a:lstStyle/>
          <a:p>
            <a:r>
              <a:rPr lang="zh-TW" altLang="en-US" smtClean="0"/>
              <a:t>普通生物學  </a:t>
            </a:r>
            <a:r>
              <a:rPr lang="en-US" altLang="zh-TW" smtClean="0"/>
              <a:t>Chapter 1 - </a:t>
            </a:r>
            <a:r>
              <a:rPr lang="zh-TW" altLang="en-US" smtClean="0"/>
              <a:t>科學的生物學 </a:t>
            </a:r>
            <a:endParaRPr lang="zh-TW" altLang="zh-TW" dirty="0"/>
          </a:p>
        </p:txBody>
      </p:sp>
      <p:sp>
        <p:nvSpPr>
          <p:cNvPr id="5" name="投影片編號版面配置區 4"/>
          <p:cNvSpPr>
            <a:spLocks noGrp="1"/>
          </p:cNvSpPr>
          <p:nvPr>
            <p:ph type="sldNum" sz="quarter" idx="12"/>
          </p:nvPr>
        </p:nvSpPr>
        <p:spPr/>
        <p:txBody>
          <a:bodyPr/>
          <a:lstStyle/>
          <a:p>
            <a:fld id="{C04386CD-F511-4EEB-A0ED-70801BDA50F0}" type="slidenum">
              <a:rPr lang="en-US" altLang="zh-TW" smtClean="0"/>
              <a:pPr/>
              <a:t>9</a:t>
            </a:fld>
            <a:endParaRPr lang="en-US" altLang="zh-TW"/>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273" y="1562125"/>
            <a:ext cx="371475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644008" y="4077072"/>
            <a:ext cx="3929281" cy="369332"/>
          </a:xfrm>
          <a:prstGeom prst="rect">
            <a:avLst/>
          </a:prstGeom>
        </p:spPr>
        <p:txBody>
          <a:bodyPr wrap="none">
            <a:spAutoFit/>
          </a:bodyPr>
          <a:lstStyle/>
          <a:p>
            <a:r>
              <a:rPr lang="zh-TW" altLang="en-US" b="1" dirty="0">
                <a:solidFill>
                  <a:srgbClr val="002060"/>
                </a:solidFill>
                <a:latin typeface="+mj-ea"/>
                <a:ea typeface="+mj-ea"/>
              </a:rPr>
              <a:t>圖 </a:t>
            </a:r>
            <a:r>
              <a:rPr lang="en-US" altLang="zh-TW" b="1" dirty="0">
                <a:solidFill>
                  <a:srgbClr val="002060"/>
                </a:solidFill>
                <a:latin typeface="+mj-ea"/>
                <a:ea typeface="+mj-ea"/>
              </a:rPr>
              <a:t>37.3</a:t>
            </a:r>
            <a:r>
              <a:rPr lang="zh-TW" altLang="en-US" b="1" dirty="0">
                <a:solidFill>
                  <a:srgbClr val="002060"/>
                </a:solidFill>
                <a:latin typeface="+mj-ea"/>
                <a:ea typeface="+mj-ea"/>
              </a:rPr>
              <a:t>　一個基因改變母親育兒行為</a:t>
            </a:r>
          </a:p>
        </p:txBody>
      </p:sp>
    </p:spTree>
    <p:extLst>
      <p:ext uri="{BB962C8B-B14F-4D97-AF65-F5344CB8AC3E}">
        <p14:creationId xmlns:p14="http://schemas.microsoft.com/office/powerpoint/2010/main" val="2287857300"/>
      </p:ext>
    </p:extLst>
  </p:cSld>
  <p:clrMapOvr>
    <a:masterClrMapping/>
  </p:clrMapOvr>
</p:sld>
</file>

<file path=ppt/theme/theme1.xml><?xml version="1.0" encoding="utf-8"?>
<a:theme xmlns:a="http://schemas.openxmlformats.org/drawingml/2006/main" name="科學的生物學">
  <a:themeElements>
    <a:clrScheme name="Custom 328">
      <a:dk1>
        <a:srgbClr val="000000"/>
      </a:dk1>
      <a:lt1>
        <a:srgbClr val="FFFFFF"/>
      </a:lt1>
      <a:dk2>
        <a:srgbClr val="CE56CE"/>
      </a:dk2>
      <a:lt2>
        <a:srgbClr val="969696"/>
      </a:lt2>
      <a:accent1>
        <a:srgbClr val="7C7FF0"/>
      </a:accent1>
      <a:accent2>
        <a:srgbClr val="FF7325"/>
      </a:accent2>
      <a:accent3>
        <a:srgbClr val="4BAFE1"/>
      </a:accent3>
      <a:accent4>
        <a:srgbClr val="2EB09A"/>
      </a:accent4>
      <a:accent5>
        <a:srgbClr val="FE9D4C"/>
      </a:accent5>
      <a:accent6>
        <a:srgbClr val="BBAB65"/>
      </a:accent6>
      <a:hlink>
        <a:srgbClr val="77BB33"/>
      </a:hlink>
      <a:folHlink>
        <a:srgbClr val="DDC223"/>
      </a:folHlink>
    </a:clrScheme>
    <a:fontScheme name="微標 century">
      <a:majorFont>
        <a:latin typeface="Century Gothic"/>
        <a:ea typeface="微軟正黑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6565F1"/>
        </a:dk2>
        <a:lt2>
          <a:srgbClr val="969696"/>
        </a:lt2>
        <a:accent1>
          <a:srgbClr val="FFCC00"/>
        </a:accent1>
        <a:accent2>
          <a:srgbClr val="FF7D25"/>
        </a:accent2>
        <a:accent3>
          <a:srgbClr val="FFFFFF"/>
        </a:accent3>
        <a:accent4>
          <a:srgbClr val="000000"/>
        </a:accent4>
        <a:accent5>
          <a:srgbClr val="FFE2AA"/>
        </a:accent5>
        <a:accent6>
          <a:srgbClr val="E77120"/>
        </a:accent6>
        <a:hlink>
          <a:srgbClr val="FF3399"/>
        </a:hlink>
        <a:folHlink>
          <a:srgbClr val="6BCB35"/>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CE56CE"/>
        </a:dk2>
        <a:lt2>
          <a:srgbClr val="969696"/>
        </a:lt2>
        <a:accent1>
          <a:srgbClr val="5AD4EC"/>
        </a:accent1>
        <a:accent2>
          <a:srgbClr val="62A7FA"/>
        </a:accent2>
        <a:accent3>
          <a:srgbClr val="FFFFFF"/>
        </a:accent3>
        <a:accent4>
          <a:srgbClr val="000000"/>
        </a:accent4>
        <a:accent5>
          <a:srgbClr val="B5E6F4"/>
        </a:accent5>
        <a:accent6>
          <a:srgbClr val="5897E3"/>
        </a:accent6>
        <a:hlink>
          <a:srgbClr val="54D09E"/>
        </a:hlink>
        <a:folHlink>
          <a:srgbClr val="E4D61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26AA8B"/>
        </a:dk2>
        <a:lt2>
          <a:srgbClr val="969696"/>
        </a:lt2>
        <a:accent1>
          <a:srgbClr val="A0DD4F"/>
        </a:accent1>
        <a:accent2>
          <a:srgbClr val="5BB9DB"/>
        </a:accent2>
        <a:accent3>
          <a:srgbClr val="FFFFFF"/>
        </a:accent3>
        <a:accent4>
          <a:srgbClr val="000000"/>
        </a:accent4>
        <a:accent5>
          <a:srgbClr val="CDEBB2"/>
        </a:accent5>
        <a:accent6>
          <a:srgbClr val="52A7C6"/>
        </a:accent6>
        <a:hlink>
          <a:srgbClr val="80A5F8"/>
        </a:hlink>
        <a:folHlink>
          <a:srgbClr val="DDD35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3659C8"/>
        </a:dk2>
        <a:lt2>
          <a:srgbClr val="969696"/>
        </a:lt2>
        <a:accent1>
          <a:srgbClr val="FFCC00"/>
        </a:accent1>
        <a:accent2>
          <a:srgbClr val="2CB4F8"/>
        </a:accent2>
        <a:accent3>
          <a:srgbClr val="FFFFFF"/>
        </a:accent3>
        <a:accent4>
          <a:srgbClr val="000000"/>
        </a:accent4>
        <a:accent5>
          <a:srgbClr val="FFE2AA"/>
        </a:accent5>
        <a:accent6>
          <a:srgbClr val="27A3E1"/>
        </a:accent6>
        <a:hlink>
          <a:srgbClr val="FE7F00"/>
        </a:hlink>
        <a:folHlink>
          <a:srgbClr val="6BCB35"/>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26AA8B"/>
        </a:dk2>
        <a:lt2>
          <a:srgbClr val="969696"/>
        </a:lt2>
        <a:accent1>
          <a:srgbClr val="A0DD4F"/>
        </a:accent1>
        <a:accent2>
          <a:srgbClr val="5BB9DB"/>
        </a:accent2>
        <a:accent3>
          <a:srgbClr val="FFFFFF"/>
        </a:accent3>
        <a:accent4>
          <a:srgbClr val="000000"/>
        </a:accent4>
        <a:accent5>
          <a:srgbClr val="CDEBB2"/>
        </a:accent5>
        <a:accent6>
          <a:srgbClr val="52A7C6"/>
        </a:accent6>
        <a:hlink>
          <a:srgbClr val="80A5F8"/>
        </a:hlink>
        <a:folHlink>
          <a:srgbClr val="DDD355"/>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3659C8"/>
        </a:dk2>
        <a:lt2>
          <a:srgbClr val="969696"/>
        </a:lt2>
        <a:accent1>
          <a:srgbClr val="FFCC00"/>
        </a:accent1>
        <a:accent2>
          <a:srgbClr val="2CB4F8"/>
        </a:accent2>
        <a:accent3>
          <a:srgbClr val="FFFFFF"/>
        </a:accent3>
        <a:accent4>
          <a:srgbClr val="000000"/>
        </a:accent4>
        <a:accent5>
          <a:srgbClr val="FFE2AA"/>
        </a:accent5>
        <a:accent6>
          <a:srgbClr val="27A3E1"/>
        </a:accent6>
        <a:hlink>
          <a:srgbClr val="FE7F00"/>
        </a:hlink>
        <a:folHlink>
          <a:srgbClr val="6BCB35"/>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CE56CE"/>
        </a:dk2>
        <a:lt2>
          <a:srgbClr val="969696"/>
        </a:lt2>
        <a:accent1>
          <a:srgbClr val="7C7FF0"/>
        </a:accent1>
        <a:accent2>
          <a:srgbClr val="FF7325"/>
        </a:accent2>
        <a:accent3>
          <a:srgbClr val="FFFFFF"/>
        </a:accent3>
        <a:accent4>
          <a:srgbClr val="000000"/>
        </a:accent4>
        <a:accent5>
          <a:srgbClr val="BFC0F6"/>
        </a:accent5>
        <a:accent6>
          <a:srgbClr val="E76820"/>
        </a:accent6>
        <a:hlink>
          <a:srgbClr val="77BB33"/>
        </a:hlink>
        <a:folHlink>
          <a:srgbClr val="DDC223"/>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26AA8B"/>
        </a:dk2>
        <a:lt2>
          <a:srgbClr val="969696"/>
        </a:lt2>
        <a:accent1>
          <a:srgbClr val="A0DD4F"/>
        </a:accent1>
        <a:accent2>
          <a:srgbClr val="5BB9DB"/>
        </a:accent2>
        <a:accent3>
          <a:srgbClr val="FFFFFF"/>
        </a:accent3>
        <a:accent4>
          <a:srgbClr val="000000"/>
        </a:accent4>
        <a:accent5>
          <a:srgbClr val="CDEBB2"/>
        </a:accent5>
        <a:accent6>
          <a:srgbClr val="52A7C6"/>
        </a:accent6>
        <a:hlink>
          <a:srgbClr val="80A5F8"/>
        </a:hlink>
        <a:folHlink>
          <a:srgbClr val="DDD355"/>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3659C8"/>
        </a:dk2>
        <a:lt2>
          <a:srgbClr val="969696"/>
        </a:lt2>
        <a:accent1>
          <a:srgbClr val="FFCC00"/>
        </a:accent1>
        <a:accent2>
          <a:srgbClr val="2CB4F8"/>
        </a:accent2>
        <a:accent3>
          <a:srgbClr val="FFFFFF"/>
        </a:accent3>
        <a:accent4>
          <a:srgbClr val="000000"/>
        </a:accent4>
        <a:accent5>
          <a:srgbClr val="FFE2AA"/>
        </a:accent5>
        <a:accent6>
          <a:srgbClr val="27A3E1"/>
        </a:accent6>
        <a:hlink>
          <a:srgbClr val="FE7F00"/>
        </a:hlink>
        <a:folHlink>
          <a:srgbClr val="6BCB35"/>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CE56CE"/>
        </a:dk2>
        <a:lt2>
          <a:srgbClr val="969696"/>
        </a:lt2>
        <a:accent1>
          <a:srgbClr val="7C7FF0"/>
        </a:accent1>
        <a:accent2>
          <a:srgbClr val="FF7325"/>
        </a:accent2>
        <a:accent3>
          <a:srgbClr val="FFFFFF"/>
        </a:accent3>
        <a:accent4>
          <a:srgbClr val="000000"/>
        </a:accent4>
        <a:accent5>
          <a:srgbClr val="BFC0F6"/>
        </a:accent5>
        <a:accent6>
          <a:srgbClr val="E76820"/>
        </a:accent6>
        <a:hlink>
          <a:srgbClr val="77BB33"/>
        </a:hlink>
        <a:folHlink>
          <a:srgbClr val="DDC22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科學的生物學</Template>
  <TotalTime>540</TotalTime>
  <Words>2592</Words>
  <Application>Microsoft Office PowerPoint</Application>
  <PresentationFormat>如螢幕大小 (4:3)</PresentationFormat>
  <Paragraphs>244</Paragraphs>
  <Slides>40</Slides>
  <Notes>0</Notes>
  <HiddenSlides>0</HiddenSlides>
  <MMClips>0</MMClips>
  <ScaleCrop>false</ScaleCrop>
  <HeadingPairs>
    <vt:vector size="4" baseType="variant">
      <vt:variant>
        <vt:lpstr>佈景主題</vt:lpstr>
      </vt:variant>
      <vt:variant>
        <vt:i4>1</vt:i4>
      </vt:variant>
      <vt:variant>
        <vt:lpstr>投影片標題</vt:lpstr>
      </vt:variant>
      <vt:variant>
        <vt:i4>40</vt:i4>
      </vt:variant>
    </vt:vector>
  </HeadingPairs>
  <TitlesOfParts>
    <vt:vector size="41" baseType="lpstr">
      <vt:lpstr>科學的生物學</vt:lpstr>
      <vt:lpstr>動物行為與環境</vt:lpstr>
      <vt:lpstr>37.1　行為</vt:lpstr>
      <vt:lpstr>圖 37.1　兩種觀察行為的方式</vt:lpstr>
      <vt:lpstr>37.1　研究行為的方法</vt:lpstr>
      <vt:lpstr>37.1　動物行為學</vt:lpstr>
      <vt:lpstr>37.2　本能行為的類型</vt:lpstr>
      <vt:lpstr>圖 37.2　訊號刺激與固定動作模式</vt:lpstr>
      <vt:lpstr>37.3　行為遺傳學</vt:lpstr>
      <vt:lpstr>37.4　動物如何學習</vt:lpstr>
      <vt:lpstr>37.4　動物如何學習</vt:lpstr>
      <vt:lpstr>37.4　關聯性學習</vt:lpstr>
      <vt:lpstr>37.4　操作制約</vt:lpstr>
      <vt:lpstr>37.4　印痕</vt:lpstr>
      <vt:lpstr>37.5　本能與學習互動</vt:lpstr>
      <vt:lpstr>圖 37.5　鳥類鳴唱聲的發展涉及本能與學習</vt:lpstr>
      <vt:lpstr>37.6　動物認知</vt:lpstr>
      <vt:lpstr>37.7　行為生態學</vt:lpstr>
      <vt:lpstr>37.7　庭伯俊研究</vt:lpstr>
      <vt:lpstr>37.8　最佳覓食理論</vt:lpstr>
      <vt:lpstr>37.8　領域</vt:lpstr>
      <vt:lpstr>37.9　遷徙行為</vt:lpstr>
      <vt:lpstr>圖 37.11　遷徙的實例</vt:lpstr>
      <vt:lpstr>37.9　性擇</vt:lpstr>
      <vt:lpstr>圖 37.12　雄性孔雀的尾羽是性擇的結果</vt:lpstr>
      <vt:lpstr>37.10　配對系統</vt:lpstr>
      <vt:lpstr>表 37.1 動物行為</vt:lpstr>
      <vt:lpstr>37.11　社會型群體內的通訊</vt:lpstr>
      <vt:lpstr>37.11　蜜蜂的舞蹈語言</vt:lpstr>
      <vt:lpstr>圖 37.14　蜜蜂的搖擺舞蹈</vt:lpstr>
      <vt:lpstr>37.11　靈長類詞彙</vt:lpstr>
      <vt:lpstr>圖 37.15　靈長類的語義學</vt:lpstr>
      <vt:lpstr>37.12　利他主義</vt:lpstr>
      <vt:lpstr>圖 37.16　這是利他行為，或不是？</vt:lpstr>
      <vt:lpstr>圖 37.17　親屬選擇常見於脊椎動物中</vt:lpstr>
      <vt:lpstr>37.13　動物社會</vt:lpstr>
      <vt:lpstr>圖 37.18　居住在非洲草原的織布鳥形成群體的巢穴</vt:lpstr>
      <vt:lpstr>37.14　人類的社會型行為</vt:lpstr>
      <vt:lpstr>質詢與分析</vt:lpstr>
      <vt:lpstr>質詢與分析</vt:lpstr>
      <vt:lpstr>質詢與分析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動物行為與環境</dc:title>
  <dc:subject>普通生物學</dc:subject>
  <dc:creator>Rachel</dc:creator>
  <cp:keywords>東華書局</cp:keywords>
  <cp:lastModifiedBy>Rachel</cp:lastModifiedBy>
  <cp:revision>54</cp:revision>
  <dcterms:created xsi:type="dcterms:W3CDTF">2019-10-05T01:40:32Z</dcterms:created>
  <dcterms:modified xsi:type="dcterms:W3CDTF">2019-10-07T02:19:57Z</dcterms:modified>
</cp:coreProperties>
</file>