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3"/>
  </p:notesMasterIdLst>
  <p:sldIdLst>
    <p:sldId id="311" r:id="rId3"/>
    <p:sldId id="310" r:id="rId4"/>
    <p:sldId id="312" r:id="rId5"/>
    <p:sldId id="313" r:id="rId6"/>
    <p:sldId id="314" r:id="rId7"/>
    <p:sldId id="315" r:id="rId8"/>
    <p:sldId id="316" r:id="rId9"/>
    <p:sldId id="256" r:id="rId10"/>
    <p:sldId id="304" r:id="rId11"/>
    <p:sldId id="305" r:id="rId12"/>
    <p:sldId id="289" r:id="rId13"/>
    <p:sldId id="257" r:id="rId14"/>
    <p:sldId id="294" r:id="rId15"/>
    <p:sldId id="295" r:id="rId16"/>
    <p:sldId id="276" r:id="rId17"/>
    <p:sldId id="300" r:id="rId18"/>
    <p:sldId id="301" r:id="rId19"/>
    <p:sldId id="302" r:id="rId20"/>
    <p:sldId id="296" r:id="rId21"/>
    <p:sldId id="297" r:id="rId22"/>
    <p:sldId id="292" r:id="rId23"/>
    <p:sldId id="279" r:id="rId24"/>
    <p:sldId id="260" r:id="rId25"/>
    <p:sldId id="259" r:id="rId26"/>
    <p:sldId id="299" r:id="rId27"/>
    <p:sldId id="306" r:id="rId28"/>
    <p:sldId id="307" r:id="rId29"/>
    <p:sldId id="308" r:id="rId30"/>
    <p:sldId id="272" r:id="rId31"/>
    <p:sldId id="280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3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091" autoAdjust="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sz="1050" dirty="0" smtClean="0"/>
              <a:t>百萬架次</a:t>
            </a:r>
            <a:endParaRPr lang="en-US" altLang="zh-TW" sz="1050" dirty="0"/>
          </a:p>
        </c:rich>
      </c:tx>
      <c:layout>
        <c:manualLayout>
          <c:xMode val="edge"/>
          <c:yMode val="edge"/>
          <c:x val="7.3456790123456878E-3"/>
          <c:y val="2.806032660894488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dLbls>
            <c:dLblPos val="inEnd"/>
            <c:showVal val="1"/>
          </c:dLbls>
          <c:cat>
            <c:numRef>
              <c:f>工作表1!$A$2:$A$11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30.2</c:v>
                </c:pt>
                <c:pt idx="1">
                  <c:v>30.2</c:v>
                </c:pt>
                <c:pt idx="2">
                  <c:v>29.2</c:v>
                </c:pt>
                <c:pt idx="3">
                  <c:v>30.5</c:v>
                </c:pt>
                <c:pt idx="4">
                  <c:v>30.4</c:v>
                </c:pt>
                <c:pt idx="5">
                  <c:v>31.8</c:v>
                </c:pt>
                <c:pt idx="6">
                  <c:v>36.4</c:v>
                </c:pt>
                <c:pt idx="7">
                  <c:v>35.4</c:v>
                </c:pt>
                <c:pt idx="8">
                  <c:v>37.9</c:v>
                </c:pt>
                <c:pt idx="9">
                  <c:v>40</c:v>
                </c:pt>
              </c:numCache>
            </c:numRef>
          </c:val>
        </c:ser>
        <c:gapWidth val="75"/>
        <c:overlap val="40"/>
        <c:axId val="87027072"/>
        <c:axId val="87032960"/>
      </c:barChart>
      <c:catAx>
        <c:axId val="87027072"/>
        <c:scaling>
          <c:orientation val="minMax"/>
        </c:scaling>
        <c:axPos val="b"/>
        <c:numFmt formatCode="General" sourceLinked="1"/>
        <c:majorTickMark val="none"/>
        <c:tickLblPos val="nextTo"/>
        <c:crossAx val="87032960"/>
        <c:crosses val="autoZero"/>
        <c:auto val="1"/>
        <c:lblAlgn val="ctr"/>
        <c:lblOffset val="100"/>
      </c:catAx>
      <c:valAx>
        <c:axId val="87032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7027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87812281647329"/>
          <c:y val="1.5598508378296131E-2"/>
          <c:w val="0.83796296296296191"/>
          <c:h val="0.81971063395790023"/>
        </c:manualLayout>
      </c:layout>
      <c:lineChart>
        <c:grouping val="standard"/>
        <c:ser>
          <c:idx val="0"/>
          <c:order val="0"/>
          <c:tx>
            <c:strRef>
              <c:f>工作表1!$B$1</c:f>
              <c:strCache>
                <c:ptCount val="1"/>
                <c:pt idx="0">
                  <c:v>包含死亡件數</c:v>
                </c:pt>
              </c:strCache>
            </c:strRef>
          </c:tx>
          <c:cat>
            <c:numRef>
              <c:f>工作表1!$A$2:$A$11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工作表1!$B$2:$B$11</c:f>
              <c:numCache>
                <c:formatCode>General</c:formatCode>
                <c:ptCount val="10"/>
                <c:pt idx="0" formatCode="0_ ">
                  <c:v>59</c:v>
                </c:pt>
                <c:pt idx="1">
                  <c:v>65</c:v>
                </c:pt>
                <c:pt idx="2">
                  <c:v>63</c:v>
                </c:pt>
                <c:pt idx="3">
                  <c:v>51</c:v>
                </c:pt>
                <c:pt idx="4">
                  <c:v>53</c:v>
                </c:pt>
                <c:pt idx="5">
                  <c:v>51</c:v>
                </c:pt>
                <c:pt idx="6">
                  <c:v>56</c:v>
                </c:pt>
                <c:pt idx="7" formatCode="0_ ">
                  <c:v>51</c:v>
                </c:pt>
                <c:pt idx="8">
                  <c:v>41</c:v>
                </c:pt>
                <c:pt idx="9">
                  <c:v>43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未包含死亡件數</c:v>
                </c:pt>
              </c:strCache>
            </c:strRef>
          </c:tx>
          <c:cat>
            <c:numRef>
              <c:f>工作表1!$A$2:$A$11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工作表1!$C$2:$C$11</c:f>
              <c:numCache>
                <c:formatCode>General</c:formatCode>
                <c:ptCount val="10"/>
                <c:pt idx="0">
                  <c:v>220</c:v>
                </c:pt>
                <c:pt idx="1">
                  <c:v>207</c:v>
                </c:pt>
                <c:pt idx="2">
                  <c:v>194</c:v>
                </c:pt>
                <c:pt idx="3">
                  <c:v>180</c:v>
                </c:pt>
                <c:pt idx="4">
                  <c:v>174</c:v>
                </c:pt>
                <c:pt idx="5">
                  <c:v>163</c:v>
                </c:pt>
                <c:pt idx="6">
                  <c:v>199</c:v>
                </c:pt>
                <c:pt idx="7">
                  <c:v>209</c:v>
                </c:pt>
                <c:pt idx="8">
                  <c:v>209</c:v>
                </c:pt>
                <c:pt idx="9">
                  <c:v>185</c:v>
                </c:pt>
              </c:numCache>
            </c:numRef>
          </c:val>
        </c:ser>
        <c:marker val="1"/>
        <c:axId val="87839104"/>
        <c:axId val="87840640"/>
      </c:lineChart>
      <c:catAx>
        <c:axId val="87839104"/>
        <c:scaling>
          <c:orientation val="minMax"/>
        </c:scaling>
        <c:axPos val="b"/>
        <c:numFmt formatCode="General" sourceLinked="1"/>
        <c:majorTickMark val="none"/>
        <c:tickLblPos val="nextTo"/>
        <c:crossAx val="87840640"/>
        <c:crosses val="autoZero"/>
        <c:auto val="1"/>
        <c:lblAlgn val="ctr"/>
        <c:lblOffset val="100"/>
      </c:catAx>
      <c:valAx>
        <c:axId val="878406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/>
                  <a:t>事故件數</a:t>
                </a:r>
              </a:p>
            </c:rich>
          </c:tx>
          <c:layout>
            <c:manualLayout>
              <c:xMode val="edge"/>
              <c:yMode val="edge"/>
              <c:x val="8.4277241599246572E-2"/>
              <c:y val="0.35172423880451481"/>
            </c:manualLayout>
          </c:layout>
        </c:title>
        <c:numFmt formatCode="0_ " sourceLinked="1"/>
        <c:majorTickMark val="none"/>
        <c:tickLblPos val="nextTo"/>
        <c:crossAx val="8783910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BC7AE-890D-43E7-90EA-61CC99976966}" type="doc">
      <dgm:prSet loTypeId="urn:microsoft.com/office/officeart/2005/8/layout/vList6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04E9A2F5-70E8-4241-9243-3F51EA41BD85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配合國家航空運輸政策需要</a:t>
          </a:r>
        </a:p>
      </dgm:t>
    </dgm:pt>
    <dgm:pt modelId="{25840DE2-3A36-4CE3-8B23-B33324D24167}" type="parTrans" cxnId="{14242054-077D-4B0A-87CA-330E2C70FA23}">
      <dgm:prSet/>
      <dgm:spPr/>
      <dgm:t>
        <a:bodyPr/>
        <a:lstStyle/>
        <a:p>
          <a:endParaRPr lang="zh-TW" altLang="en-US"/>
        </a:p>
      </dgm:t>
    </dgm:pt>
    <dgm:pt modelId="{A6F53449-22F4-4E4C-A497-65FE6C9A4FF4}" type="sibTrans" cxnId="{14242054-077D-4B0A-87CA-330E2C70FA23}">
      <dgm:prSet/>
      <dgm:spPr/>
      <dgm:t>
        <a:bodyPr/>
        <a:lstStyle/>
        <a:p>
          <a:endParaRPr lang="zh-TW" altLang="en-US"/>
        </a:p>
      </dgm:t>
    </dgm:pt>
    <dgm:pt modelId="{B22BA984-ACA1-4CB7-BB9F-BC4283BE7168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因應國內航空運輸面臨全球化、自由化等趨勢</a:t>
          </a:r>
          <a:endParaRPr lang="zh-TW" altLang="en-US" sz="2400" b="1" dirty="0">
            <a:solidFill>
              <a:schemeClr val="accent4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21A064C-24B1-4540-BA68-3D65EB253D17}" type="parTrans" cxnId="{E3A77D5C-AC57-4C1D-AF8C-0DC8AAE9ADD6}">
      <dgm:prSet/>
      <dgm:spPr/>
      <dgm:t>
        <a:bodyPr/>
        <a:lstStyle/>
        <a:p>
          <a:endParaRPr lang="zh-TW" altLang="en-US"/>
        </a:p>
      </dgm:t>
    </dgm:pt>
    <dgm:pt modelId="{29101093-763C-4EBB-9668-F35E17A55659}" type="sibTrans" cxnId="{E3A77D5C-AC57-4C1D-AF8C-0DC8AAE9ADD6}">
      <dgm:prSet/>
      <dgm:spPr/>
      <dgm:t>
        <a:bodyPr/>
        <a:lstStyle/>
        <a:p>
          <a:endParaRPr lang="zh-TW" altLang="en-US"/>
        </a:p>
      </dgm:t>
    </dgm:pt>
    <dgm:pt modelId="{C91A538F-3308-463D-9B69-EA602F547B5A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配合桃園地區發展需要</a:t>
          </a:r>
        </a:p>
      </dgm:t>
    </dgm:pt>
    <dgm:pt modelId="{0E29B36E-83AD-4BA8-AE33-5A87F11EBEC3}" type="parTrans" cxnId="{0BA81409-6E4F-43B5-BA7A-633CDACE4A7C}">
      <dgm:prSet/>
      <dgm:spPr/>
      <dgm:t>
        <a:bodyPr/>
        <a:lstStyle/>
        <a:p>
          <a:endParaRPr lang="zh-TW" altLang="en-US"/>
        </a:p>
      </dgm:t>
    </dgm:pt>
    <dgm:pt modelId="{1218E546-0725-4C35-AE5C-5C2570AC7E9A}" type="sibTrans" cxnId="{0BA81409-6E4F-43B5-BA7A-633CDACE4A7C}">
      <dgm:prSet/>
      <dgm:spPr/>
      <dgm:t>
        <a:bodyPr/>
        <a:lstStyle/>
        <a:p>
          <a:endParaRPr lang="zh-TW" altLang="en-US"/>
        </a:p>
      </dgm:t>
    </dgm:pt>
    <dgm:pt modelId="{E59B92EE-A765-4B7C-8A7B-7F5B93CCC761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桃園國際機場及其周邊地區發展成為航空城</a:t>
          </a:r>
          <a:endParaRPr lang="zh-TW" altLang="en-US" sz="2400" b="1" dirty="0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FBB31DA-3AC6-4A67-93B4-B88F6552C399}" type="parTrans" cxnId="{061A31F2-5395-4E46-A4AB-0301CE6D7BC5}">
      <dgm:prSet/>
      <dgm:spPr/>
      <dgm:t>
        <a:bodyPr/>
        <a:lstStyle/>
        <a:p>
          <a:endParaRPr lang="zh-TW" altLang="en-US"/>
        </a:p>
      </dgm:t>
    </dgm:pt>
    <dgm:pt modelId="{8C922F36-8B08-496C-A629-73FE2EBEED9A}" type="sibTrans" cxnId="{061A31F2-5395-4E46-A4AB-0301CE6D7BC5}">
      <dgm:prSet/>
      <dgm:spPr/>
      <dgm:t>
        <a:bodyPr/>
        <a:lstStyle/>
        <a:p>
          <a:endParaRPr lang="zh-TW" altLang="en-US"/>
        </a:p>
      </dgm:t>
    </dgm:pt>
    <dgm:pt modelId="{15401C52-57C3-4F70-A59A-B146C4C38231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配合政府推動台灣成為亞太空運中心之政策</a:t>
          </a:r>
          <a:endParaRPr lang="zh-TW" altLang="en-US" sz="2400" b="1" dirty="0">
            <a:solidFill>
              <a:schemeClr val="accent4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1202E14-EC0A-4156-A058-380DDE58D197}" type="parTrans" cxnId="{CB151555-3089-49C2-A2C6-E7453887DC29}">
      <dgm:prSet/>
      <dgm:spPr/>
      <dgm:t>
        <a:bodyPr/>
        <a:lstStyle/>
        <a:p>
          <a:endParaRPr lang="zh-TW" altLang="en-US"/>
        </a:p>
      </dgm:t>
    </dgm:pt>
    <dgm:pt modelId="{8168EED4-773F-4FB2-A553-836B937552D5}" type="sibTrans" cxnId="{CB151555-3089-49C2-A2C6-E7453887DC29}">
      <dgm:prSet/>
      <dgm:spPr/>
      <dgm:t>
        <a:bodyPr/>
        <a:lstStyle/>
        <a:p>
          <a:endParaRPr lang="zh-TW" altLang="en-US"/>
        </a:p>
      </dgm:t>
    </dgm:pt>
    <dgm:pt modelId="{18C1625E-0895-43C7-B181-8DBDACA266CF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設置航空自由貿易港區成為國家主要的航空貨物及旅轉運中心</a:t>
          </a:r>
          <a:endParaRPr lang="zh-TW" altLang="en-US" sz="2400" b="1" dirty="0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ECB83EA-95CB-4173-9163-D48FAD57D8AD}" type="parTrans" cxnId="{46A3EE8B-3047-42BD-B158-29CCF95981B5}">
      <dgm:prSet/>
      <dgm:spPr/>
      <dgm:t>
        <a:bodyPr/>
        <a:lstStyle/>
        <a:p>
          <a:endParaRPr lang="zh-TW" altLang="en-US"/>
        </a:p>
      </dgm:t>
    </dgm:pt>
    <dgm:pt modelId="{62AFB9AC-FC27-4632-A782-AD427F37C29A}" type="sibTrans" cxnId="{46A3EE8B-3047-42BD-B158-29CCF95981B5}">
      <dgm:prSet/>
      <dgm:spPr/>
      <dgm:t>
        <a:bodyPr/>
        <a:lstStyle/>
        <a:p>
          <a:endParaRPr lang="zh-TW" altLang="en-US"/>
        </a:p>
      </dgm:t>
    </dgm:pt>
    <dgm:pt modelId="{60FEFB87-1BCF-4F18-ABEE-26A3F2595DEA}" type="pres">
      <dgm:prSet presAssocID="{6C0BC7AE-890D-43E7-90EA-61CC999769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D26DCE9-032F-4966-A4B1-1B7B46232FBF}" type="pres">
      <dgm:prSet presAssocID="{04E9A2F5-70E8-4241-9243-3F51EA41BD85}" presName="linNode" presStyleCnt="0"/>
      <dgm:spPr/>
    </dgm:pt>
    <dgm:pt modelId="{2A20AD61-EDEF-4763-8942-7C72AC34DA63}" type="pres">
      <dgm:prSet presAssocID="{04E9A2F5-70E8-4241-9243-3F51EA41BD85}" presName="parentShp" presStyleLbl="node1" presStyleIdx="0" presStyleCnt="2" custScaleX="75484" custScaleY="145654" custLinFactNeighborX="-6457" custLinFactNeighborY="-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4FE171-3661-47E6-AFFA-3F30FB289912}" type="pres">
      <dgm:prSet presAssocID="{04E9A2F5-70E8-4241-9243-3F51EA41BD85}" presName="childShp" presStyleLbl="bgAccFollowNode1" presStyleIdx="0" presStyleCnt="2" custScaleX="114583" custScaleY="169243" custLinFactNeighborX="14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0F8A66-5C1F-4D40-AE1F-4CFE6A07CF84}" type="pres">
      <dgm:prSet presAssocID="{A6F53449-22F4-4E4C-A497-65FE6C9A4FF4}" presName="spacing" presStyleCnt="0"/>
      <dgm:spPr/>
    </dgm:pt>
    <dgm:pt modelId="{8F2A9977-ED11-4526-BBE1-8E859EE74546}" type="pres">
      <dgm:prSet presAssocID="{C91A538F-3308-463D-9B69-EA602F547B5A}" presName="linNode" presStyleCnt="0"/>
      <dgm:spPr/>
    </dgm:pt>
    <dgm:pt modelId="{BFD67C36-82E0-4C5F-B0ED-9DEDC35CE0BC}" type="pres">
      <dgm:prSet presAssocID="{C91A538F-3308-463D-9B69-EA602F547B5A}" presName="parentShp" presStyleLbl="node1" presStyleIdx="1" presStyleCnt="2" custScaleX="73389" custScaleY="127555" custLinFactNeighborX="-7292" custLinFactNeighborY="-16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E8B716-679E-4209-8E51-2843EA44109D}" type="pres">
      <dgm:prSet presAssocID="{C91A538F-3308-463D-9B69-EA602F547B5A}" presName="childShp" presStyleLbl="bgAccFollowNode1" presStyleIdx="1" presStyleCnt="2" custScaleX="115830" custScaleY="158957" custLinFactNeighborX="15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A3EE8B-3047-42BD-B158-29CCF95981B5}" srcId="{C91A538F-3308-463D-9B69-EA602F547B5A}" destId="{18C1625E-0895-43C7-B181-8DBDACA266CF}" srcOrd="1" destOrd="0" parTransId="{1ECB83EA-95CB-4173-9163-D48FAD57D8AD}" sibTransId="{62AFB9AC-FC27-4632-A782-AD427F37C29A}"/>
    <dgm:cxn modelId="{04F21A1E-681C-4ED3-9A54-1373C7923215}" type="presOf" srcId="{E59B92EE-A765-4B7C-8A7B-7F5B93CCC761}" destId="{F5E8B716-679E-4209-8E51-2843EA44109D}" srcOrd="0" destOrd="0" presId="urn:microsoft.com/office/officeart/2005/8/layout/vList6"/>
    <dgm:cxn modelId="{E3A77D5C-AC57-4C1D-AF8C-0DC8AAE9ADD6}" srcId="{04E9A2F5-70E8-4241-9243-3F51EA41BD85}" destId="{B22BA984-ACA1-4CB7-BB9F-BC4283BE7168}" srcOrd="0" destOrd="0" parTransId="{021A064C-24B1-4540-BA68-3D65EB253D17}" sibTransId="{29101093-763C-4EBB-9668-F35E17A55659}"/>
    <dgm:cxn modelId="{061A31F2-5395-4E46-A4AB-0301CE6D7BC5}" srcId="{C91A538F-3308-463D-9B69-EA602F547B5A}" destId="{E59B92EE-A765-4B7C-8A7B-7F5B93CCC761}" srcOrd="0" destOrd="0" parTransId="{BFBB31DA-3AC6-4A67-93B4-B88F6552C399}" sibTransId="{8C922F36-8B08-496C-A629-73FE2EBEED9A}"/>
    <dgm:cxn modelId="{CABD6430-95CC-4F91-B4EF-A81DD9EB929D}" type="presOf" srcId="{B22BA984-ACA1-4CB7-BB9F-BC4283BE7168}" destId="{A44FE171-3661-47E6-AFFA-3F30FB289912}" srcOrd="0" destOrd="0" presId="urn:microsoft.com/office/officeart/2005/8/layout/vList6"/>
    <dgm:cxn modelId="{6FD9928B-02E5-454D-99DB-A714447C4123}" type="presOf" srcId="{18C1625E-0895-43C7-B181-8DBDACA266CF}" destId="{F5E8B716-679E-4209-8E51-2843EA44109D}" srcOrd="0" destOrd="1" presId="urn:microsoft.com/office/officeart/2005/8/layout/vList6"/>
    <dgm:cxn modelId="{145B4E19-2FF5-4BAC-AB00-91A9EB60F7EE}" type="presOf" srcId="{C91A538F-3308-463D-9B69-EA602F547B5A}" destId="{BFD67C36-82E0-4C5F-B0ED-9DEDC35CE0BC}" srcOrd="0" destOrd="0" presId="urn:microsoft.com/office/officeart/2005/8/layout/vList6"/>
    <dgm:cxn modelId="{14242054-077D-4B0A-87CA-330E2C70FA23}" srcId="{6C0BC7AE-890D-43E7-90EA-61CC99976966}" destId="{04E9A2F5-70E8-4241-9243-3F51EA41BD85}" srcOrd="0" destOrd="0" parTransId="{25840DE2-3A36-4CE3-8B23-B33324D24167}" sibTransId="{A6F53449-22F4-4E4C-A497-65FE6C9A4FF4}"/>
    <dgm:cxn modelId="{1F2D34AF-B960-4C6F-A744-DD3F012B0601}" type="presOf" srcId="{6C0BC7AE-890D-43E7-90EA-61CC99976966}" destId="{60FEFB87-1BCF-4F18-ABEE-26A3F2595DEA}" srcOrd="0" destOrd="0" presId="urn:microsoft.com/office/officeart/2005/8/layout/vList6"/>
    <dgm:cxn modelId="{C99AA76A-C45A-419D-AE7E-7ECD8FF510C7}" type="presOf" srcId="{15401C52-57C3-4F70-A59A-B146C4C38231}" destId="{A44FE171-3661-47E6-AFFA-3F30FB289912}" srcOrd="0" destOrd="1" presId="urn:microsoft.com/office/officeart/2005/8/layout/vList6"/>
    <dgm:cxn modelId="{CDB3DF2B-3E18-45A9-9911-99B099FC3287}" type="presOf" srcId="{04E9A2F5-70E8-4241-9243-3F51EA41BD85}" destId="{2A20AD61-EDEF-4763-8942-7C72AC34DA63}" srcOrd="0" destOrd="0" presId="urn:microsoft.com/office/officeart/2005/8/layout/vList6"/>
    <dgm:cxn modelId="{0BA81409-6E4F-43B5-BA7A-633CDACE4A7C}" srcId="{6C0BC7AE-890D-43E7-90EA-61CC99976966}" destId="{C91A538F-3308-463D-9B69-EA602F547B5A}" srcOrd="1" destOrd="0" parTransId="{0E29B36E-83AD-4BA8-AE33-5A87F11EBEC3}" sibTransId="{1218E546-0725-4C35-AE5C-5C2570AC7E9A}"/>
    <dgm:cxn modelId="{CB151555-3089-49C2-A2C6-E7453887DC29}" srcId="{04E9A2F5-70E8-4241-9243-3F51EA41BD85}" destId="{15401C52-57C3-4F70-A59A-B146C4C38231}" srcOrd="1" destOrd="0" parTransId="{81202E14-EC0A-4156-A058-380DDE58D197}" sibTransId="{8168EED4-773F-4FB2-A553-836B937552D5}"/>
    <dgm:cxn modelId="{2DEB6BA8-67DC-404E-A557-9BFE0719A8B9}" type="presParOf" srcId="{60FEFB87-1BCF-4F18-ABEE-26A3F2595DEA}" destId="{FD26DCE9-032F-4966-A4B1-1B7B46232FBF}" srcOrd="0" destOrd="0" presId="urn:microsoft.com/office/officeart/2005/8/layout/vList6"/>
    <dgm:cxn modelId="{F91C3DE4-C262-4DF1-ACCB-A78EBFD33884}" type="presParOf" srcId="{FD26DCE9-032F-4966-A4B1-1B7B46232FBF}" destId="{2A20AD61-EDEF-4763-8942-7C72AC34DA63}" srcOrd="0" destOrd="0" presId="urn:microsoft.com/office/officeart/2005/8/layout/vList6"/>
    <dgm:cxn modelId="{8F725D59-47A5-4944-9CBE-618130F3A832}" type="presParOf" srcId="{FD26DCE9-032F-4966-A4B1-1B7B46232FBF}" destId="{A44FE171-3661-47E6-AFFA-3F30FB289912}" srcOrd="1" destOrd="0" presId="urn:microsoft.com/office/officeart/2005/8/layout/vList6"/>
    <dgm:cxn modelId="{54F555E3-E5D4-4961-B56C-AF2DCD7F42E9}" type="presParOf" srcId="{60FEFB87-1BCF-4F18-ABEE-26A3F2595DEA}" destId="{D50F8A66-5C1F-4D40-AE1F-4CFE6A07CF84}" srcOrd="1" destOrd="0" presId="urn:microsoft.com/office/officeart/2005/8/layout/vList6"/>
    <dgm:cxn modelId="{242BC8B4-10FF-48FA-8BC7-59D476618A25}" type="presParOf" srcId="{60FEFB87-1BCF-4F18-ABEE-26A3F2595DEA}" destId="{8F2A9977-ED11-4526-BBE1-8E859EE74546}" srcOrd="2" destOrd="0" presId="urn:microsoft.com/office/officeart/2005/8/layout/vList6"/>
    <dgm:cxn modelId="{BA1D851C-59B2-4C68-BC9F-182AE93B3B24}" type="presParOf" srcId="{8F2A9977-ED11-4526-BBE1-8E859EE74546}" destId="{BFD67C36-82E0-4C5F-B0ED-9DEDC35CE0BC}" srcOrd="0" destOrd="0" presId="urn:microsoft.com/office/officeart/2005/8/layout/vList6"/>
    <dgm:cxn modelId="{0CF2DAD0-91D1-416C-8296-B22D3292F6C9}" type="presParOf" srcId="{8F2A9977-ED11-4526-BBE1-8E859EE74546}" destId="{F5E8B716-679E-4209-8E51-2843EA4410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EE2D6-9C38-440B-BCB7-E5A36D7B2D34}" type="doc">
      <dgm:prSet loTypeId="urn:microsoft.com/office/officeart/2005/8/layout/vList6" loCatId="list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EFC32D5-6D53-417F-A174-1E5BB5B2926F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願景</a:t>
          </a:r>
          <a:endParaRPr lang="zh-TW" altLang="en-US" sz="4000" b="1" dirty="0">
            <a:latin typeface="微軟正黑體" pitchFamily="34" charset="-120"/>
            <a:ea typeface="微軟正黑體" pitchFamily="34" charset="-120"/>
          </a:endParaRPr>
        </a:p>
      </dgm:t>
    </dgm:pt>
    <dgm:pt modelId="{C0FEF6EE-6759-43DE-B010-022DB5B7C56C}" type="parTrans" cxnId="{2DFBDA1F-C39F-4524-AE82-BE69534847F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5D5694D-29F6-40C5-983F-D991D98D74F7}" type="sibTrans" cxnId="{2DFBDA1F-C39F-4524-AE82-BE69534847F0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6144516B-046F-4712-8D33-63988109A6F6}">
      <dgm:prSet phldrT="[文字]" custT="1"/>
      <dgm:spPr/>
      <dgm:t>
        <a:bodyPr anchor="ctr" anchorCtr="0"/>
        <a:lstStyle/>
        <a:p>
          <a:r>
            <a:rPr lang="zh-TW" altLang="en-US" sz="2800" b="1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rPr>
            <a:t>成為台灣首屈一指的空運專業學系</a:t>
          </a:r>
          <a:endParaRPr lang="zh-TW" altLang="en-US" sz="2800" b="1" dirty="0">
            <a:solidFill>
              <a:srgbClr val="3333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0047B8A-E048-4009-9ACA-F4831AB6CFF2}" type="parTrans" cxnId="{CBF4EAC8-9141-4E76-9EB4-1C9CDED5149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30113D3-8946-43D3-9D55-33CB4E4C1A19}" type="sibTrans" cxnId="{CBF4EAC8-9141-4E76-9EB4-1C9CDED51494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A3324B43-3190-48BC-AB0C-1A064E0DB036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定位</a:t>
          </a:r>
          <a:endParaRPr lang="zh-TW" altLang="en-US" sz="4000" b="1" dirty="0">
            <a:latin typeface="微軟正黑體" pitchFamily="34" charset="-120"/>
            <a:ea typeface="微軟正黑體" pitchFamily="34" charset="-120"/>
          </a:endParaRPr>
        </a:p>
      </dgm:t>
    </dgm:pt>
    <dgm:pt modelId="{B2C36870-9066-4376-A81E-2941C5C62E0B}" type="parTrans" cxnId="{7992A713-DC14-4023-87A3-D71B2161075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07100D95-8CC8-4686-BBDD-9416A83AED24}" type="sibTrans" cxnId="{7992A713-DC14-4023-87A3-D71B2161075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8AE03959-A0AA-47E1-B5A1-0F06C32C1AB2}">
      <dgm:prSet phldrT="[文字]" custT="1"/>
      <dgm:spPr/>
      <dgm:t>
        <a:bodyPr anchor="ctr" anchorCtr="0"/>
        <a:lstStyle/>
        <a:p>
          <a:r>
            <a:rPr lang="zh-TW" altLang="en-US" sz="3000" b="1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rPr>
            <a:t>專業教學與實務研究並重</a:t>
          </a:r>
          <a:endParaRPr lang="zh-TW" altLang="en-US" sz="3000" b="1" dirty="0">
            <a:solidFill>
              <a:srgbClr val="3333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2E7F9EC-4213-44DA-BCD0-72608A5BEA9A}" type="parTrans" cxnId="{AAFB87F6-BD83-4F8D-8947-1BE70908F48C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2F52FD71-3E43-47E3-9A81-362776125C37}" type="sibTrans" cxnId="{AAFB87F6-BD83-4F8D-8947-1BE70908F48C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BFAB6259-CFB6-436A-AAC1-6701AE691D1B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目標</a:t>
          </a:r>
          <a:endParaRPr lang="zh-TW" altLang="en-US" sz="4000" b="1" dirty="0">
            <a:latin typeface="微軟正黑體" pitchFamily="34" charset="-120"/>
            <a:ea typeface="微軟正黑體" pitchFamily="34" charset="-120"/>
          </a:endParaRPr>
        </a:p>
      </dgm:t>
    </dgm:pt>
    <dgm:pt modelId="{1427147A-F664-4B56-A367-9C53C67FE577}" type="parTrans" cxnId="{A16C568B-8B44-4B75-8D59-7B51E0F19FB6}">
      <dgm:prSet/>
      <dgm:spPr/>
      <dgm:t>
        <a:bodyPr/>
        <a:lstStyle/>
        <a:p>
          <a:endParaRPr lang="zh-TW" altLang="en-US"/>
        </a:p>
      </dgm:t>
    </dgm:pt>
    <dgm:pt modelId="{703CD7DB-68AC-4D55-9D8E-A551405AD469}" type="sibTrans" cxnId="{A16C568B-8B44-4B75-8D59-7B51E0F19FB6}">
      <dgm:prSet/>
      <dgm:spPr/>
      <dgm:t>
        <a:bodyPr/>
        <a:lstStyle/>
        <a:p>
          <a:endParaRPr lang="zh-TW" altLang="en-US"/>
        </a:p>
      </dgm:t>
    </dgm:pt>
    <dgm:pt modelId="{B8313FF0-156D-4F91-A2DC-7408D6A4BDCA}">
      <dgm:prSet phldrT="[文字]" custT="1"/>
      <dgm:spPr/>
      <dgm:t>
        <a:bodyPr anchor="ctr" anchorCtr="0"/>
        <a:lstStyle/>
        <a:p>
          <a:pPr>
            <a:spcAft>
              <a:spcPts val="0"/>
            </a:spcAft>
          </a:pPr>
          <a:r>
            <a:rPr lang="zh-TW" altLang="en-US" sz="3000" b="1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rPr>
            <a:t>培育航空運輸相關產業之作業服務與經營管理人才</a:t>
          </a:r>
          <a:endParaRPr lang="zh-TW" altLang="en-US" sz="3000" b="1" dirty="0">
            <a:solidFill>
              <a:srgbClr val="3333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F5A4995-331C-42B0-8BDC-914C19D1C8B7}" type="parTrans" cxnId="{74D40376-060A-47B4-9E9B-A4628B6C958F}">
      <dgm:prSet/>
      <dgm:spPr/>
      <dgm:t>
        <a:bodyPr/>
        <a:lstStyle/>
        <a:p>
          <a:endParaRPr lang="zh-TW" altLang="en-US"/>
        </a:p>
      </dgm:t>
    </dgm:pt>
    <dgm:pt modelId="{5CF4B7F0-C971-4469-8AF8-924F1F00AFE1}" type="sibTrans" cxnId="{74D40376-060A-47B4-9E9B-A4628B6C958F}">
      <dgm:prSet/>
      <dgm:spPr/>
      <dgm:t>
        <a:bodyPr/>
        <a:lstStyle/>
        <a:p>
          <a:endParaRPr lang="zh-TW" altLang="en-US"/>
        </a:p>
      </dgm:t>
    </dgm:pt>
    <dgm:pt modelId="{1C3B9CED-60AF-4870-AAF6-7F62267D942C}" type="pres">
      <dgm:prSet presAssocID="{C71EE2D6-9C38-440B-BCB7-E5A36D7B2D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7EB8735-212C-4827-8D6F-FC8A767BA31E}" type="pres">
      <dgm:prSet presAssocID="{9EFC32D5-6D53-417F-A174-1E5BB5B2926F}" presName="linNode" presStyleCnt="0"/>
      <dgm:spPr/>
    </dgm:pt>
    <dgm:pt modelId="{D4535526-BC41-4272-8F7B-7F09DEE80D0D}" type="pres">
      <dgm:prSet presAssocID="{9EFC32D5-6D53-417F-A174-1E5BB5B2926F}" presName="parentShp" presStyleLbl="node1" presStyleIdx="0" presStyleCnt="3" custScaleX="51754" custLinFactNeighborX="29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428677-0146-40BD-B061-4C6D9088EBB2}" type="pres">
      <dgm:prSet presAssocID="{9EFC32D5-6D53-417F-A174-1E5BB5B2926F}" presName="childShp" presStyleLbl="bgAccFollowNode1" presStyleIdx="0" presStyleCnt="3" custScaleX="136259" custLinFactNeighborX="-8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AD2434-47FC-4744-982D-AA37E27A3450}" type="pres">
      <dgm:prSet presAssocID="{55D5694D-29F6-40C5-983F-D991D98D74F7}" presName="spacing" presStyleCnt="0"/>
      <dgm:spPr/>
    </dgm:pt>
    <dgm:pt modelId="{71134BE6-D730-4095-BA26-F0241C8F6A44}" type="pres">
      <dgm:prSet presAssocID="{A3324B43-3190-48BC-AB0C-1A064E0DB036}" presName="linNode" presStyleCnt="0"/>
      <dgm:spPr/>
    </dgm:pt>
    <dgm:pt modelId="{C1C9F430-6476-41A7-AC5F-C7C66CE71502}" type="pres">
      <dgm:prSet presAssocID="{A3324B43-3190-48BC-AB0C-1A064E0DB036}" presName="parentShp" presStyleLbl="node1" presStyleIdx="1" presStyleCnt="3" custScaleX="51754" custLinFactNeighborX="29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21C8C-DEC4-4D7B-9956-D25343F382CB}" type="pres">
      <dgm:prSet presAssocID="{A3324B43-3190-48BC-AB0C-1A064E0DB036}" presName="childShp" presStyleLbl="bgAccFollowNode1" presStyleIdx="1" presStyleCnt="3" custScaleX="135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7B68C-8484-4643-A7EA-F01A543D4DCB}" type="pres">
      <dgm:prSet presAssocID="{07100D95-8CC8-4686-BBDD-9416A83AED24}" presName="spacing" presStyleCnt="0"/>
      <dgm:spPr/>
    </dgm:pt>
    <dgm:pt modelId="{0FA9DDBB-0A0E-433B-9B62-F2897E14DF46}" type="pres">
      <dgm:prSet presAssocID="{BFAB6259-CFB6-436A-AAC1-6701AE691D1B}" presName="linNode" presStyleCnt="0"/>
      <dgm:spPr/>
    </dgm:pt>
    <dgm:pt modelId="{DAFB5432-679C-4BDF-AC05-87160C75C664}" type="pres">
      <dgm:prSet presAssocID="{BFAB6259-CFB6-436A-AAC1-6701AE691D1B}" presName="parentShp" presStyleLbl="node1" presStyleIdx="2" presStyleCnt="3" custScaleX="49542" custLinFactNeighborX="38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EBEEB1-9D14-4C3D-9207-7BD0328AC913}" type="pres">
      <dgm:prSet presAssocID="{BFAB6259-CFB6-436A-AAC1-6701AE691D1B}" presName="childShp" presStyleLbl="bgAccFollowNode1" presStyleIdx="2" presStyleCnt="3" custScaleX="134935" custLinFactNeighborX="8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BF4EAC8-9141-4E76-9EB4-1C9CDED51494}" srcId="{9EFC32D5-6D53-417F-A174-1E5BB5B2926F}" destId="{6144516B-046F-4712-8D33-63988109A6F6}" srcOrd="0" destOrd="0" parTransId="{B0047B8A-E048-4009-9ACA-F4831AB6CFF2}" sibTransId="{230113D3-8946-43D3-9D55-33CB4E4C1A19}"/>
    <dgm:cxn modelId="{AAFB87F6-BD83-4F8D-8947-1BE70908F48C}" srcId="{A3324B43-3190-48BC-AB0C-1A064E0DB036}" destId="{8AE03959-A0AA-47E1-B5A1-0F06C32C1AB2}" srcOrd="0" destOrd="0" parTransId="{C2E7F9EC-4213-44DA-BCD0-72608A5BEA9A}" sibTransId="{2F52FD71-3E43-47E3-9A81-362776125C37}"/>
    <dgm:cxn modelId="{A4071E89-367B-4195-9B3D-148526B07ABC}" type="presOf" srcId="{BFAB6259-CFB6-436A-AAC1-6701AE691D1B}" destId="{DAFB5432-679C-4BDF-AC05-87160C75C664}" srcOrd="0" destOrd="0" presId="urn:microsoft.com/office/officeart/2005/8/layout/vList6"/>
    <dgm:cxn modelId="{CF3ABCA4-09A6-43EF-8521-B1CF47F06B32}" type="presOf" srcId="{9EFC32D5-6D53-417F-A174-1E5BB5B2926F}" destId="{D4535526-BC41-4272-8F7B-7F09DEE80D0D}" srcOrd="0" destOrd="0" presId="urn:microsoft.com/office/officeart/2005/8/layout/vList6"/>
    <dgm:cxn modelId="{2B7517D5-3EE9-4040-8CAE-2E441EC6A490}" type="presOf" srcId="{B8313FF0-156D-4F91-A2DC-7408D6A4BDCA}" destId="{86EBEEB1-9D14-4C3D-9207-7BD0328AC913}" srcOrd="0" destOrd="0" presId="urn:microsoft.com/office/officeart/2005/8/layout/vList6"/>
    <dgm:cxn modelId="{A16C568B-8B44-4B75-8D59-7B51E0F19FB6}" srcId="{C71EE2D6-9C38-440B-BCB7-E5A36D7B2D34}" destId="{BFAB6259-CFB6-436A-AAC1-6701AE691D1B}" srcOrd="2" destOrd="0" parTransId="{1427147A-F664-4B56-A367-9C53C67FE577}" sibTransId="{703CD7DB-68AC-4D55-9D8E-A551405AD469}"/>
    <dgm:cxn modelId="{C57B3BF0-90B2-44DB-8834-709FE222203B}" type="presOf" srcId="{A3324B43-3190-48BC-AB0C-1A064E0DB036}" destId="{C1C9F430-6476-41A7-AC5F-C7C66CE71502}" srcOrd="0" destOrd="0" presId="urn:microsoft.com/office/officeart/2005/8/layout/vList6"/>
    <dgm:cxn modelId="{02D612BC-A38F-4C8A-A952-3F66F112440D}" type="presOf" srcId="{8AE03959-A0AA-47E1-B5A1-0F06C32C1AB2}" destId="{B8A21C8C-DEC4-4D7B-9956-D25343F382CB}" srcOrd="0" destOrd="0" presId="urn:microsoft.com/office/officeart/2005/8/layout/vList6"/>
    <dgm:cxn modelId="{74D40376-060A-47B4-9E9B-A4628B6C958F}" srcId="{BFAB6259-CFB6-436A-AAC1-6701AE691D1B}" destId="{B8313FF0-156D-4F91-A2DC-7408D6A4BDCA}" srcOrd="0" destOrd="0" parTransId="{BF5A4995-331C-42B0-8BDC-914C19D1C8B7}" sibTransId="{5CF4B7F0-C971-4469-8AF8-924F1F00AFE1}"/>
    <dgm:cxn modelId="{7992A713-DC14-4023-87A3-D71B21610755}" srcId="{C71EE2D6-9C38-440B-BCB7-E5A36D7B2D34}" destId="{A3324B43-3190-48BC-AB0C-1A064E0DB036}" srcOrd="1" destOrd="0" parTransId="{B2C36870-9066-4376-A81E-2941C5C62E0B}" sibTransId="{07100D95-8CC8-4686-BBDD-9416A83AED24}"/>
    <dgm:cxn modelId="{2DFBDA1F-C39F-4524-AE82-BE69534847F0}" srcId="{C71EE2D6-9C38-440B-BCB7-E5A36D7B2D34}" destId="{9EFC32D5-6D53-417F-A174-1E5BB5B2926F}" srcOrd="0" destOrd="0" parTransId="{C0FEF6EE-6759-43DE-B010-022DB5B7C56C}" sibTransId="{55D5694D-29F6-40C5-983F-D991D98D74F7}"/>
    <dgm:cxn modelId="{3400B54A-D5D5-454F-9130-29CACDEC0B18}" type="presOf" srcId="{C71EE2D6-9C38-440B-BCB7-E5A36D7B2D34}" destId="{1C3B9CED-60AF-4870-AAF6-7F62267D942C}" srcOrd="0" destOrd="0" presId="urn:microsoft.com/office/officeart/2005/8/layout/vList6"/>
    <dgm:cxn modelId="{421DA84A-8F59-4308-B7F5-5026A3713688}" type="presOf" srcId="{6144516B-046F-4712-8D33-63988109A6F6}" destId="{DB428677-0146-40BD-B061-4C6D9088EBB2}" srcOrd="0" destOrd="0" presId="urn:microsoft.com/office/officeart/2005/8/layout/vList6"/>
    <dgm:cxn modelId="{BEFC80D3-FB81-486A-A250-B0179CE78CC6}" type="presParOf" srcId="{1C3B9CED-60AF-4870-AAF6-7F62267D942C}" destId="{E7EB8735-212C-4827-8D6F-FC8A767BA31E}" srcOrd="0" destOrd="0" presId="urn:microsoft.com/office/officeart/2005/8/layout/vList6"/>
    <dgm:cxn modelId="{E59E1771-784D-4B5A-962B-82994DBBAC5A}" type="presParOf" srcId="{E7EB8735-212C-4827-8D6F-FC8A767BA31E}" destId="{D4535526-BC41-4272-8F7B-7F09DEE80D0D}" srcOrd="0" destOrd="0" presId="urn:microsoft.com/office/officeart/2005/8/layout/vList6"/>
    <dgm:cxn modelId="{7625F04F-A908-4C6B-AA41-27DA3D795EB9}" type="presParOf" srcId="{E7EB8735-212C-4827-8D6F-FC8A767BA31E}" destId="{DB428677-0146-40BD-B061-4C6D9088EBB2}" srcOrd="1" destOrd="0" presId="urn:microsoft.com/office/officeart/2005/8/layout/vList6"/>
    <dgm:cxn modelId="{2195A9B2-E5CF-4D42-B905-B738F0D90818}" type="presParOf" srcId="{1C3B9CED-60AF-4870-AAF6-7F62267D942C}" destId="{6DAD2434-47FC-4744-982D-AA37E27A3450}" srcOrd="1" destOrd="0" presId="urn:microsoft.com/office/officeart/2005/8/layout/vList6"/>
    <dgm:cxn modelId="{0F380C68-7A67-42E8-B3EA-8C1933F77729}" type="presParOf" srcId="{1C3B9CED-60AF-4870-AAF6-7F62267D942C}" destId="{71134BE6-D730-4095-BA26-F0241C8F6A44}" srcOrd="2" destOrd="0" presId="urn:microsoft.com/office/officeart/2005/8/layout/vList6"/>
    <dgm:cxn modelId="{52C9B395-A330-401C-957B-020092D46BEE}" type="presParOf" srcId="{71134BE6-D730-4095-BA26-F0241C8F6A44}" destId="{C1C9F430-6476-41A7-AC5F-C7C66CE71502}" srcOrd="0" destOrd="0" presId="urn:microsoft.com/office/officeart/2005/8/layout/vList6"/>
    <dgm:cxn modelId="{2CA6CBED-039C-465E-B1EB-55CA00657D2A}" type="presParOf" srcId="{71134BE6-D730-4095-BA26-F0241C8F6A44}" destId="{B8A21C8C-DEC4-4D7B-9956-D25343F382CB}" srcOrd="1" destOrd="0" presId="urn:microsoft.com/office/officeart/2005/8/layout/vList6"/>
    <dgm:cxn modelId="{FBE30DDE-4675-4200-B191-F042D2922DA6}" type="presParOf" srcId="{1C3B9CED-60AF-4870-AAF6-7F62267D942C}" destId="{5D77B68C-8484-4643-A7EA-F01A543D4DCB}" srcOrd="3" destOrd="0" presId="urn:microsoft.com/office/officeart/2005/8/layout/vList6"/>
    <dgm:cxn modelId="{EF88E1C5-32DC-4A73-B0B9-0A8DFDEF2BD1}" type="presParOf" srcId="{1C3B9CED-60AF-4870-AAF6-7F62267D942C}" destId="{0FA9DDBB-0A0E-433B-9B62-F2897E14DF46}" srcOrd="4" destOrd="0" presId="urn:microsoft.com/office/officeart/2005/8/layout/vList6"/>
    <dgm:cxn modelId="{8006D5F9-5FF9-4826-9CA4-3AC7E59C36DA}" type="presParOf" srcId="{0FA9DDBB-0A0E-433B-9B62-F2897E14DF46}" destId="{DAFB5432-679C-4BDF-AC05-87160C75C664}" srcOrd="0" destOrd="0" presId="urn:microsoft.com/office/officeart/2005/8/layout/vList6"/>
    <dgm:cxn modelId="{CF8ED773-08DD-4732-A8EC-4108EF4FD354}" type="presParOf" srcId="{0FA9DDBB-0A0E-433B-9B62-F2897E14DF46}" destId="{86EBEEB1-9D14-4C3D-9207-7BD0328AC9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4FE171-3661-47E6-AFFA-3F30FB289912}">
      <dsp:nvSpPr>
        <dsp:cNvPr id="0" name=""/>
        <dsp:cNvSpPr/>
      </dsp:nvSpPr>
      <dsp:spPr>
        <a:xfrm>
          <a:off x="2641705" y="1927"/>
          <a:ext cx="5793574" cy="20880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因應國內航空運輸面臨全球化、自由化等趨勢</a:t>
          </a:r>
          <a:endParaRPr lang="zh-TW" altLang="en-US" sz="2400" b="1" kern="1200" dirty="0">
            <a:solidFill>
              <a:schemeClr val="accent4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配合政府推動台灣成為亞太空運中心之政策</a:t>
          </a:r>
          <a:endParaRPr lang="zh-TW" altLang="en-US" sz="2400" b="1" kern="1200" dirty="0">
            <a:solidFill>
              <a:schemeClr val="accent4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641705" y="1927"/>
        <a:ext cx="5793574" cy="2088069"/>
      </dsp:txXfrm>
    </dsp:sp>
    <dsp:sp modelId="{2A20AD61-EDEF-4763-8942-7C72AC34DA63}">
      <dsp:nvSpPr>
        <dsp:cNvPr id="0" name=""/>
        <dsp:cNvSpPr/>
      </dsp:nvSpPr>
      <dsp:spPr>
        <a:xfrm>
          <a:off x="0" y="147185"/>
          <a:ext cx="2544427" cy="17970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配合國家航空運輸政策需要</a:t>
          </a:r>
        </a:p>
      </dsp:txBody>
      <dsp:txXfrm>
        <a:off x="0" y="147185"/>
        <a:ext cx="2544427" cy="1797035"/>
      </dsp:txXfrm>
    </dsp:sp>
    <dsp:sp modelId="{F5E8B716-679E-4209-8E51-2843EA44109D}">
      <dsp:nvSpPr>
        <dsp:cNvPr id="0" name=""/>
        <dsp:cNvSpPr/>
      </dsp:nvSpPr>
      <dsp:spPr>
        <a:xfrm>
          <a:off x="2578647" y="2213373"/>
          <a:ext cx="5856625" cy="19611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桃園國際機場及其周邊地區發展成為航空城</a:t>
          </a:r>
          <a:endParaRPr lang="zh-TW" altLang="en-US" sz="2400" b="1" kern="1200" dirty="0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400" b="1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設置航空自由貿易港區成為國家主要的航空貨物及旅轉運中心</a:t>
          </a:r>
          <a:endParaRPr lang="zh-TW" altLang="en-US" sz="2400" b="1" kern="1200" dirty="0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578647" y="2213373"/>
        <a:ext cx="5856625" cy="1961163"/>
      </dsp:txXfrm>
    </dsp:sp>
    <dsp:sp modelId="{BFD67C36-82E0-4C5F-B0ED-9DEDC35CE0BC}">
      <dsp:nvSpPr>
        <dsp:cNvPr id="0" name=""/>
        <dsp:cNvSpPr/>
      </dsp:nvSpPr>
      <dsp:spPr>
        <a:xfrm>
          <a:off x="0" y="2386705"/>
          <a:ext cx="2473808" cy="157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配合桃園地區發展需要</a:t>
          </a:r>
        </a:p>
      </dsp:txBody>
      <dsp:txXfrm>
        <a:off x="0" y="2386705"/>
        <a:ext cx="2473808" cy="15737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428677-0146-40BD-B061-4C6D9088EBB2}">
      <dsp:nvSpPr>
        <dsp:cNvPr id="0" name=""/>
        <dsp:cNvSpPr/>
      </dsp:nvSpPr>
      <dsp:spPr>
        <a:xfrm>
          <a:off x="1631583" y="0"/>
          <a:ext cx="654738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rPr>
            <a:t>成為台灣首屈一指的空運專業學系</a:t>
          </a:r>
          <a:endParaRPr lang="zh-TW" altLang="en-US" sz="2800" b="1" kern="1200" dirty="0">
            <a:solidFill>
              <a:srgbClr val="3333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631583" y="0"/>
        <a:ext cx="6547380" cy="1269999"/>
      </dsp:txXfrm>
    </dsp:sp>
    <dsp:sp modelId="{D4535526-BC41-4272-8F7B-7F09DEE80D0D}">
      <dsp:nvSpPr>
        <dsp:cNvPr id="0" name=""/>
        <dsp:cNvSpPr/>
      </dsp:nvSpPr>
      <dsp:spPr>
        <a:xfrm>
          <a:off x="142323" y="0"/>
          <a:ext cx="1657887" cy="1269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願景</a:t>
          </a:r>
          <a:endParaRPr lang="zh-TW" altLang="en-US" sz="4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42323" y="0"/>
        <a:ext cx="1657887" cy="1269999"/>
      </dsp:txXfrm>
    </dsp:sp>
    <dsp:sp modelId="{B8A21C8C-DEC4-4D7B-9956-D25343F382CB}">
      <dsp:nvSpPr>
        <dsp:cNvPr id="0" name=""/>
        <dsp:cNvSpPr/>
      </dsp:nvSpPr>
      <dsp:spPr>
        <a:xfrm>
          <a:off x="1670910" y="1397000"/>
          <a:ext cx="6536596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7291"/>
            <a:satOff val="2935"/>
            <a:lumOff val="193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77291"/>
              <a:satOff val="2935"/>
              <a:lumOff val="1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b="1" kern="12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rPr>
            <a:t>專業教學與實務研究並重</a:t>
          </a:r>
          <a:endParaRPr lang="zh-TW" altLang="en-US" sz="3000" b="1" kern="1200" dirty="0">
            <a:solidFill>
              <a:srgbClr val="3333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670910" y="1397000"/>
        <a:ext cx="6536596" cy="1269999"/>
      </dsp:txXfrm>
    </dsp:sp>
    <dsp:sp modelId="{C1C9F430-6476-41A7-AC5F-C7C66CE71502}">
      <dsp:nvSpPr>
        <dsp:cNvPr id="0" name=""/>
        <dsp:cNvSpPr/>
      </dsp:nvSpPr>
      <dsp:spPr>
        <a:xfrm>
          <a:off x="144004" y="1397000"/>
          <a:ext cx="1669504" cy="1269999"/>
        </a:xfrm>
        <a:prstGeom prst="roundRect">
          <a:avLst/>
        </a:prstGeom>
        <a:solidFill>
          <a:schemeClr val="accent4">
            <a:hueOff val="108644"/>
            <a:satOff val="-1035"/>
            <a:lumOff val="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定位</a:t>
          </a:r>
          <a:endParaRPr lang="zh-TW" altLang="en-US" sz="4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44004" y="1397000"/>
        <a:ext cx="1669504" cy="1269999"/>
      </dsp:txXfrm>
    </dsp:sp>
    <dsp:sp modelId="{86EBEEB1-9D14-4C3D-9207-7BD0328AC913}">
      <dsp:nvSpPr>
        <dsp:cNvPr id="0" name=""/>
        <dsp:cNvSpPr/>
      </dsp:nvSpPr>
      <dsp:spPr>
        <a:xfrm>
          <a:off x="1614816" y="2793999"/>
          <a:ext cx="6594095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54581"/>
            <a:satOff val="5871"/>
            <a:lumOff val="3861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154581"/>
              <a:satOff val="5871"/>
              <a:lumOff val="38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3000" b="1" kern="1200" dirty="0" smtClean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rPr>
            <a:t>培育航空運輸相關產業之作業服務與經營管理人才</a:t>
          </a:r>
          <a:endParaRPr lang="zh-TW" altLang="en-US" sz="3000" b="1" kern="1200" dirty="0">
            <a:solidFill>
              <a:srgbClr val="3333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614816" y="2793999"/>
        <a:ext cx="6594095" cy="1269999"/>
      </dsp:txXfrm>
    </dsp:sp>
    <dsp:sp modelId="{DAFB5432-679C-4BDF-AC05-87160C75C664}">
      <dsp:nvSpPr>
        <dsp:cNvPr id="0" name=""/>
        <dsp:cNvSpPr/>
      </dsp:nvSpPr>
      <dsp:spPr>
        <a:xfrm>
          <a:off x="186189" y="2793999"/>
          <a:ext cx="1614034" cy="1269999"/>
        </a:xfrm>
        <a:prstGeom prst="roundRect">
          <a:avLst/>
        </a:prstGeom>
        <a:solidFill>
          <a:schemeClr val="accent4">
            <a:hueOff val="217289"/>
            <a:satOff val="-2070"/>
            <a:lumOff val="2078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目標</a:t>
          </a:r>
          <a:endParaRPr lang="zh-TW" altLang="en-US" sz="4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86189" y="2793999"/>
        <a:ext cx="1614034" cy="126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DD4BF-C06D-40B8-878C-0BD4D1D52E41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C593A-2A98-4B34-B308-CC83105A18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070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3DC53-03F1-46EB-AC00-DA40E08A78F0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6005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243E46-6FC4-4E41-BCF2-58E3A638A172}" type="slidenum">
              <a:rPr lang="en-US" altLang="zh-TW" smtClean="0">
                <a:latin typeface="Arial" charset="0"/>
                <a:ea typeface="新細明體" charset="-120"/>
              </a:rPr>
              <a:pPr/>
              <a:t>2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9613"/>
            <a:ext cx="4533900" cy="34004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595" y="4323082"/>
            <a:ext cx="5019284" cy="4108914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107524" name="投影片編號版面配置區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376F2E85-22F8-48A0-90F1-BD4FD497C465}" type="slidenum">
              <a:rPr lang="zh-TW" altLang="en-US" sz="1200">
                <a:solidFill>
                  <a:srgbClr val="000000"/>
                </a:solidFill>
                <a:latin typeface="Calibri" pitchFamily="34" charset="0"/>
              </a:rPr>
              <a:pPr algn="r" defTabSz="914423"/>
              <a:t>4</a:t>
            </a:fld>
            <a:endParaRPr lang="en-US" altLang="zh-TW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593A-2A98-4B34-B308-CC83105A1857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3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593A-2A98-4B34-B308-CC83105A1857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3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593A-2A98-4B34-B308-CC83105A1857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3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593A-2A98-4B34-B308-CC83105A185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873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593A-2A98-4B34-B308-CC83105A1857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3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593A-2A98-4B34-B308-CC83105A1857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3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95288" y="188913"/>
            <a:ext cx="8291512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2AC0-BC56-4345-941A-74A108EA4FBD}" type="datetime1">
              <a:rPr lang="zh-TW" altLang="en-US"/>
              <a:pPr>
                <a:defRPr/>
              </a:pPr>
              <a:t>2019/9/22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Ch. 01/ AS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1D6974B7-AFBB-4A45-86FF-9936BA4FE723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. Tsing-Shien Sheu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25138-DFF2-4510-ADD8-29EE80FEDE07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620081E6-28F4-4BD6-9DB7-939A4CC075B2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232876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5E34-0B0D-4D6F-A9A2-641A636B9245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A5E663E2-B8B6-452F-998C-5AD1BBF18692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404016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C49F-5EBF-45D0-B878-90D78634C612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E7775E91-9231-4483-A93E-65E86196B57E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27783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073B-CF34-4496-A5FC-7AB52249AB18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8B314F84-203D-459D-B008-0B1CBEEA4C4A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102944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786B-A38E-4159-AD31-4CE3067F154D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6914B8BB-5216-4468-B6F3-F2E52A7E6306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858350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FBD5-62EE-47F8-B059-646F873542D1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B29FA73F-C571-4EB5-AF10-1DAB4850BD7B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113757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6461-FDA5-451F-99F0-A2943803B13B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29B59EC0-D0B3-470C-B87F-973F63459C30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260774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B418-EBD3-489E-8D91-3CAECBA94515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C3313523-1F85-4B5D-B36B-C8804B233CDF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409374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6F9E-FEE0-4D48-B534-396506D21FFD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8EF95F1F-4595-4833-87EC-258AB605E045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291706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AD83-666B-4218-BC0E-8493EF3D04BB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D381B554-8F31-4B11-B9F4-56311DAC3ADF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1544268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15113" y="188913"/>
            <a:ext cx="2071687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067425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4564-0D37-465F-AD21-43967E056253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46CA1FBE-DB43-47FF-816A-6A744704A8F9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13341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95288" y="188913"/>
            <a:ext cx="8291512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6718-D1D7-42B6-8B68-7C6755BF4357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CF9A76AA-CAE6-4392-AB4A-4AF9E0F92B77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360387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E670-7139-4061-879F-A7C7D12C752C}" type="datetime1">
              <a:rPr lang="zh-TW" altLang="en-US">
                <a:solidFill>
                  <a:srgbClr val="333399"/>
                </a:solidFill>
              </a:rPr>
              <a:pPr>
                <a:defRPr/>
              </a:pPr>
              <a:t>2019/9/22</a:t>
            </a:fld>
            <a:r>
              <a:rPr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Ch. 10/ Airport SafetyCh. 01/ Airport Safety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333399"/>
              </a:solidFill>
            </a:endParaRPr>
          </a:p>
          <a:p>
            <a:pPr>
              <a:defRPr/>
            </a:pPr>
            <a:fld id="{9D5D6312-41F3-4265-87B2-2F6B65623815}" type="slidenum">
              <a:rPr lang="en-US" altLang="zh-TW">
                <a:solidFill>
                  <a:srgbClr val="333399"/>
                </a:solidFill>
              </a:rPr>
              <a:pPr>
                <a:defRPr/>
              </a:pPr>
              <a:t>‹#›</a:t>
            </a:fld>
            <a:r>
              <a:rPr lang="en-US" altLang="zh-TW">
                <a:solidFill>
                  <a:srgbClr val="333399"/>
                </a:solidFill>
              </a:rPr>
              <a:t>. Tsing-Shien Sheu</a:t>
            </a:r>
          </a:p>
        </p:txBody>
      </p:sp>
    </p:spTree>
    <p:extLst>
      <p:ext uri="{BB962C8B-B14F-4D97-AF65-F5344CB8AC3E}">
        <p14:creationId xmlns:p14="http://schemas.microsoft.com/office/powerpoint/2010/main" xmlns="" val="403654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5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F34CA-E034-4230-838B-CD09F8857795}" type="datetime1">
              <a:rPr kumimoji="1" lang="zh-TW" altLang="en-US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2019/9/22</a:t>
            </a:fld>
            <a:r>
              <a:rPr kumimoji="1" lang="en-US" altLang="zh-TW">
                <a:solidFill>
                  <a:srgbClr val="333399"/>
                </a:solidFill>
              </a:rPr>
              <a:t> All Rights Reserved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>
                <a:solidFill>
                  <a:srgbClr val="333399"/>
                </a:solidFill>
              </a:rPr>
              <a:t>Ch. 10/ Airport SafetyCh. 01/ Airport Safety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AAEA16-AA73-45B2-8430-2CCDDFF6D828}" type="slidenum">
              <a:rPr kumimoji="1" lang="en-US" altLang="zh-TW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zh-TW">
                <a:solidFill>
                  <a:srgbClr val="333399"/>
                </a:solidFill>
              </a:rPr>
              <a:t>. Tsing-Shien Sheu</a:t>
            </a: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125538"/>
            <a:ext cx="9144000" cy="152400"/>
            <a:chOff x="384" y="960"/>
            <a:chExt cx="5472" cy="96"/>
          </a:xfrm>
        </p:grpSpPr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84" y="960"/>
              <a:ext cx="5472" cy="48"/>
            </a:xfrm>
            <a:prstGeom prst="rect">
              <a:avLst/>
            </a:prstGeom>
            <a:gradFill rotWithShape="0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384" y="1056"/>
              <a:ext cx="5472" cy="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1874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b-1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425" y="0"/>
            <a:ext cx="10445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57150" cmpd="thinThick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11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u.edu.tw/knu1/web/teach/air/new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01.com/zh-tw/6nAAB7.html#.WfKPB1uCzm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01.com/zh-tw/6nAAB7.html#.WfKPB1uCzm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pressroom/pr/Documents/2017-03-10-01-C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knu.edu.tw/~tssh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Ch. 02/Airport SafetyCh. 03Ch. 03/ AS</a:t>
            </a:r>
          </a:p>
        </p:txBody>
      </p:sp>
      <p:sp>
        <p:nvSpPr>
          <p:cNvPr id="31747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All Rights Reserved</a:t>
            </a:r>
          </a:p>
        </p:txBody>
      </p:sp>
      <p:sp>
        <p:nvSpPr>
          <p:cNvPr id="31748" name="頁尾版面配置區 4"/>
          <p:cNvSpPr txBox="1">
            <a:spLocks noGrp="1"/>
          </p:cNvSpPr>
          <p:nvPr/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b="1">
                <a:latin typeface="Times New Roman" pitchFamily="18" charset="0"/>
              </a:rPr>
              <a:t>Ch. 04/ MAT</a:t>
            </a:r>
            <a:endParaRPr lang="en-US" altLang="zh-TW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17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altLang="zh-TW" smtClean="0">
              <a:ea typeface="新細明體" charset="-120"/>
            </a:endParaRPr>
          </a:p>
          <a:p>
            <a:fld id="{223E4873-DA00-4BE2-ABF0-47D64E848A29}" type="slidenum">
              <a:rPr lang="en-US" altLang="zh-TW" smtClean="0">
                <a:ea typeface="新細明體" charset="-120"/>
              </a:rPr>
              <a:pPr/>
              <a:t>1</a:t>
            </a:fld>
            <a:r>
              <a:rPr lang="en-US" altLang="zh-TW" smtClean="0">
                <a:ea typeface="新細明體" charset="-120"/>
              </a:rPr>
              <a:t>. Tsing-Shien Sheu</a:t>
            </a: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1795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TW" altLang="en-US" sz="7200" b="1" dirty="0" smtClean="0">
                <a:solidFill>
                  <a:srgbClr val="FF0000"/>
                </a:solidFill>
                <a:ea typeface="標楷體" pitchFamily="65" charset="-120"/>
              </a:rPr>
              <a:t>開南大學 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5805488"/>
            <a:ext cx="5761037" cy="6477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報告人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: 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許 清 賢 博士   </a:t>
            </a:r>
            <a:r>
              <a:rPr lang="en-US" altLang="zh-TW" sz="2800" b="1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09/23/  2019</a:t>
            </a: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0" y="1268413"/>
            <a:ext cx="9144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6000" b="1">
                <a:solidFill>
                  <a:srgbClr val="FF0000"/>
                </a:solidFill>
                <a:ea typeface="標楷體" pitchFamily="65" charset="-120"/>
              </a:rPr>
              <a:t>空運管理學系</a:t>
            </a:r>
            <a:r>
              <a:rPr lang="zh-TW" altLang="en-US" sz="6000" b="1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zh-TW" altLang="en-US" sz="6000" b="1">
                <a:solidFill>
                  <a:srgbClr val="0000FF"/>
                </a:solidFill>
                <a:ea typeface="標楷體" pitchFamily="65" charset="-120"/>
              </a:rPr>
            </a:br>
            <a:r>
              <a:rPr lang="en-US" altLang="zh-TW" sz="4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Department of Air Transportation</a:t>
            </a:r>
          </a:p>
        </p:txBody>
      </p:sp>
      <p:pic>
        <p:nvPicPr>
          <p:cNvPr id="31753" name="Picture 5" descr="空運系(所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068638"/>
            <a:ext cx="43926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rgbClr val="000000"/>
                </a:solidFill>
                <a:latin typeface="Times New Roman" pitchFamily="18" charset="0"/>
              </a:rPr>
              <a:t>Ch. 10/ Airport SafetyCh. 01/ Airport Safety</a:t>
            </a:r>
          </a:p>
        </p:txBody>
      </p:sp>
      <p:pic>
        <p:nvPicPr>
          <p:cNvPr id="30723" name="Picture 4" descr="5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31963"/>
            <a:ext cx="827722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979999" y="1270000"/>
            <a:ext cx="3031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航空器</a:t>
            </a:r>
            <a:r>
              <a:rPr lang="zh-TW" altLang="en-US" sz="24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失事階段統計 </a:t>
            </a:r>
          </a:p>
        </p:txBody>
      </p:sp>
      <p:sp>
        <p:nvSpPr>
          <p:cNvPr id="30726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468313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altLang="zh-TW" smtClean="0">
                <a:solidFill>
                  <a:srgbClr val="333399"/>
                </a:solidFill>
                <a:latin typeface="Times New Roman" pitchFamily="18" charset="0"/>
              </a:rPr>
              <a:t>All Rights Reserved</a:t>
            </a:r>
          </a:p>
        </p:txBody>
      </p:sp>
      <p:sp>
        <p:nvSpPr>
          <p:cNvPr id="30727" name="頁尾版面配置區 4"/>
          <p:cNvSpPr txBox="1">
            <a:spLocks noGrp="1"/>
          </p:cNvSpPr>
          <p:nvPr/>
        </p:nvSpPr>
        <p:spPr bwMode="auto">
          <a:xfrm>
            <a:off x="3059113" y="661987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sz="1400" b="1">
                <a:solidFill>
                  <a:srgbClr val="000000"/>
                </a:solidFill>
                <a:latin typeface="Times New Roman" pitchFamily="18" charset="0"/>
              </a:rPr>
              <a:t>Ch. 08/ Airport Safety</a:t>
            </a:r>
            <a:endParaRPr lang="en-US" altLang="zh-TW" sz="1400" b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072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/>
            <a:fld id="{0DC6627B-BBE0-403C-989F-D2DF9E172242}" type="slidenum">
              <a:rPr lang="en-US" altLang="zh-TW" smtClean="0">
                <a:solidFill>
                  <a:srgbClr val="333399"/>
                </a:solidFill>
                <a:latin typeface="Times New Roman" pitchFamily="18" charset="0"/>
              </a:rPr>
              <a:pPr eaLnBrk="1" hangingPunct="1"/>
              <a:t>10</a:t>
            </a:fld>
            <a:r>
              <a:rPr lang="en-US" altLang="zh-TW" smtClean="0">
                <a:solidFill>
                  <a:srgbClr val="333399"/>
                </a:solidFill>
                <a:latin typeface="Times New Roman" pitchFamily="18" charset="0"/>
              </a:rPr>
              <a:t>. Tsing-Shien Sheu</a:t>
            </a:r>
          </a:p>
        </p:txBody>
      </p:sp>
      <p:sp>
        <p:nvSpPr>
          <p:cNvPr id="9" name="矩形 8"/>
          <p:cNvSpPr/>
          <p:nvPr/>
        </p:nvSpPr>
        <p:spPr>
          <a:xfrm>
            <a:off x="2195736" y="116632"/>
            <a:ext cx="4113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動機 </a:t>
            </a:r>
            <a:r>
              <a:rPr lang="en-US" altLang="zh-TW" sz="6000" b="1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</a:t>
            </a:r>
            <a:endParaRPr lang="zh-TW" altLang="en-US" sz="6000" b="1" dirty="0">
              <a:solidFill>
                <a:srgbClr val="FF0000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18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endParaRPr lang="zh-TW" altLang="en-US" sz="60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916832"/>
            <a:ext cx="8800876" cy="34563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修訂</a:t>
            </a:r>
            <a:r>
              <a:rPr lang="zh-TW" altLang="en-US" sz="48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飛安實務統計分析值</a:t>
            </a:r>
            <a:r>
              <a:rPr lang="zh-TW" altLang="en-US" sz="4800" b="1" dirty="0" smtClean="0">
                <a:solidFill>
                  <a:srgbClr val="FF0000"/>
                </a:solidFill>
                <a:latin typeface="新細明體"/>
                <a:ea typeface="新細明體"/>
                <a:cs typeface="Times New Roman" panose="02020603050405020304" pitchFamily="18" charset="0"/>
              </a:rPr>
              <a:t>：</a:t>
            </a:r>
            <a:endParaRPr lang="en-US" altLang="zh-TW" sz="4800" b="1" dirty="0" smtClean="0">
              <a:solidFill>
                <a:srgbClr val="FF0000"/>
              </a:solidFill>
              <a:latin typeface="新細明體"/>
              <a:ea typeface="新細明體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4800" b="1" dirty="0" smtClean="0">
                <a:solidFill>
                  <a:srgbClr val="FF000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1. 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近十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年球</a:t>
            </a:r>
            <a:r>
              <a:rPr lang="zh-TW" altLang="en-US" sz="48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飛安失事率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每百萬飛行架次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???</a:t>
            </a:r>
          </a:p>
          <a:p>
            <a:pPr marL="0" indent="0">
              <a:buNone/>
            </a:pPr>
            <a:endParaRPr lang="zh-TW" altLang="en-US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4800" b="1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2. </a:t>
            </a:r>
            <a:r>
              <a:rPr lang="zh-TW" altLang="en-US" sz="48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飛安失事類型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???</a:t>
            </a:r>
            <a:r>
              <a:rPr lang="en-US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飛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航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狀態中何者占最多數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74972" y="191683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3200" b="1" dirty="0">
              <a:solidFill>
                <a:srgbClr val="D2533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2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26078"/>
            <a:ext cx="8712968" cy="537127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，復興航空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GE222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班機，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ATR 72-500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機型，航空器註冊編號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B-22810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，由高雄飛往馬公，降落馬公機場時因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天候不佳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，隨後重飛失敗於湖西鄉西溪村墜毀，機上乘客及機組員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人罹難、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人受傷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，復興航空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GE235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班機，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ATR 72-600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機型，航空器註冊編號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B-22816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，由台北飛往金門，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機械系統異常、正機長人為操作失誤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，起飛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分鐘後隨即失控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，墜毀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於基隆河前擦撞環東大道高架橋。機上載員（含機組）共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人罹難、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人受傷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39664"/>
            <a:ext cx="4176463" cy="290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888432" cy="29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35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261938"/>
            <a:ext cx="7612063" cy="8636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</a:t>
            </a:r>
            <a:r>
              <a:rPr lang="zh-TW" altLang="en-US" sz="3200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200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3200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32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復興航空失事事件</a:t>
            </a:r>
            <a:endParaRPr lang="zh-TW" altLang="en-US" sz="32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type="subTitle" idx="4294967295"/>
          </p:nvPr>
        </p:nvSpPr>
        <p:spPr>
          <a:xfrm>
            <a:off x="0" y="3284538"/>
            <a:ext cx="6400800" cy="1752600"/>
          </a:xfrm>
        </p:spPr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90" y="908720"/>
            <a:ext cx="8663806" cy="545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1197521" y="6309320"/>
            <a:ext cx="5785817" cy="429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14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en-US" altLang="zh-TW" sz="14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:https://aviation-safety.net/</a:t>
            </a:r>
            <a:endParaRPr lang="zh-TW" altLang="en-US" sz="14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229600" cy="990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TW" sz="3600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3600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600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600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600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36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復興航空失事事件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980728"/>
            <a:ext cx="8352928" cy="530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405558" y="6380013"/>
            <a:ext cx="5785817" cy="429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14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en-US" altLang="zh-TW" sz="14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:https://aviation-safety.net/</a:t>
            </a:r>
            <a:endParaRPr lang="zh-TW" altLang="en-US" sz="14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97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文獻回顧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飛航狀態主要類型</a:t>
            </a:r>
            <a:endParaRPr lang="en-US" altLang="zh-TW" b="1" dirty="0" smtClean="0">
              <a:solidFill>
                <a:srgbClr val="3F13FB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PUSHBACK/TOWING (PBT)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後推／拖曳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STANDING (STD)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靜止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TAXI (TXI)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滑行道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TAKEOFF (TOF)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起飛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INITIAL CLIMB (ICL)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初期爬升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 ROUTE (ENR)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巡航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MANEUVERING (MNV)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低空飛行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APPROACH (APR)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進場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LANDING (LDG)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著陸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落地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EMERGENCY DESCENT (EMG)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緊急下降 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UNCONTROLLED DESCENT (UND)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失控下降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通用</a:t>
            </a:r>
            <a:r>
              <a:rPr lang="zh-TW" altLang="en-US" sz="2000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分類小組官方網站 </a:t>
            </a:r>
            <a:r>
              <a:rPr lang="en-US" altLang="zh-TW" sz="2000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http://www.intlaviationstandards.org</a:t>
            </a:r>
          </a:p>
          <a:p>
            <a:pPr marL="0" indent="0">
              <a:buNone/>
            </a:pPr>
            <a:endParaRPr lang="en-US" altLang="zh-TW" sz="2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65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504" y="476672"/>
            <a:ext cx="8928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600" b="1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一整天</a:t>
            </a:r>
            <a:r>
              <a:rPr lang="zh-TW" altLang="zh-TW" sz="3600" b="1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有多少架飛機在天上飛呢</a:t>
            </a:r>
            <a:r>
              <a:rPr lang="en-US" altLang="zh-TW" sz="3600" b="1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?</a:t>
            </a:r>
            <a:endParaRPr lang="en-US" altLang="zh-TW" sz="3600" kern="1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TW" altLang="zh-TW" sz="3600" b="1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全世界</a:t>
            </a:r>
            <a:r>
              <a:rPr lang="zh-TW" altLang="zh-TW" sz="36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每</a:t>
            </a:r>
            <a:r>
              <a:rPr lang="zh-TW" altLang="zh-TW" sz="36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分鐘</a:t>
            </a:r>
            <a:r>
              <a:rPr lang="zh-TW" altLang="zh-TW" sz="36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大約</a:t>
            </a:r>
            <a:r>
              <a:rPr lang="en-US" altLang="zh-TW" sz="36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1.1</a:t>
            </a:r>
            <a:r>
              <a:rPr lang="zh-TW" altLang="zh-TW" sz="36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萬架</a:t>
            </a:r>
            <a:r>
              <a:rPr lang="zh-TW" altLang="zh-TW" sz="3600" b="1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飛機在空中飛行 </a:t>
            </a:r>
            <a:endParaRPr lang="zh-TW" altLang="zh-TW" sz="3600" kern="100" dirty="0">
              <a:latin typeface="Times New Roman" pitchFamily="18" charset="0"/>
              <a:ea typeface="標楷體" pitchFamily="65" charset="-120"/>
              <a:cs typeface="Times New Roman"/>
            </a:endParaRPr>
          </a:p>
          <a:p>
            <a:pPr marL="228600"/>
            <a:r>
              <a:rPr lang="zh-TW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據西方媒體披露，全世界每天每分鐘都有大約</a:t>
            </a:r>
            <a:r>
              <a:rPr lang="en-US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1.1</a:t>
            </a:r>
            <a:r>
              <a:rPr lang="zh-TW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萬架飛機在空中飛行。那麼一整天共有多少架飛機飛在天上呢？</a:t>
            </a:r>
            <a:endParaRPr lang="zh-TW" altLang="zh-TW" sz="3600" dirty="0">
              <a:latin typeface="Times New Roman" pitchFamily="18" charset="0"/>
              <a:ea typeface="標楷體" pitchFamily="65" charset="-120"/>
              <a:cs typeface="新細明體"/>
            </a:endParaRPr>
          </a:p>
          <a:p>
            <a:pPr marL="228600"/>
            <a:r>
              <a:rPr lang="en-US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2014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</a:t>
            </a:r>
            <a:r>
              <a:rPr lang="zh-TW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全世界日均航班數量首次超過</a:t>
            </a:r>
            <a:r>
              <a:rPr lang="en-US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10</a:t>
            </a:r>
            <a:r>
              <a:rPr lang="zh-TW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萬次，為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10,2465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</a:t>
            </a:r>
            <a:r>
              <a:rPr lang="zh-TW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。也就是意味著，</a:t>
            </a:r>
            <a:r>
              <a:rPr lang="zh-TW" altLang="zh-TW" sz="3600" b="1" u="sng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每天有超過</a:t>
            </a:r>
            <a:r>
              <a:rPr lang="en-US" altLang="zh-TW" sz="3600" b="1" u="sng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10</a:t>
            </a:r>
            <a:r>
              <a:rPr lang="zh-TW" altLang="zh-TW" sz="3600" b="1" u="sng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萬架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飛機在天上飛</a:t>
            </a:r>
            <a:r>
              <a:rPr lang="zh-TW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！</a:t>
            </a:r>
            <a:r>
              <a:rPr lang="en-US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/>
            </a:r>
            <a:br>
              <a:rPr lang="en-US" altLang="zh-TW" sz="36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</a:br>
            <a:r>
              <a:rPr lang="zh-TW" altLang="zh-TW" sz="2800" b="1" u="sng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新細明體"/>
              </a:rPr>
              <a:t>資料</a:t>
            </a:r>
            <a:r>
              <a:rPr lang="zh-TW" altLang="zh-TW" sz="28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新細明體"/>
              </a:rPr>
              <a:t>來源</a:t>
            </a:r>
            <a:r>
              <a:rPr lang="en-US" altLang="zh-TW" sz="28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新細明體"/>
              </a:rPr>
              <a:t>: </a:t>
            </a:r>
            <a:r>
              <a:rPr lang="en-US" altLang="zh-TW" sz="28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新細明體"/>
                <a:hlinkClick r:id="rId3"/>
              </a:rPr>
              <a:t>https://read01.com/zh-tw/6nAAB7.html#.WfKPB1uCzmg</a:t>
            </a:r>
            <a:endParaRPr lang="zh-TW" altLang="zh-TW" sz="2800" dirty="0">
              <a:effectLst/>
              <a:latin typeface="Times New Roman" pitchFamily="18" charset="0"/>
              <a:ea typeface="標楷體" pitchFamily="65" charset="-120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7667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3200" b="1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全世界</a:t>
            </a:r>
            <a:r>
              <a:rPr lang="zh-TW" altLang="zh-TW" sz="32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每天</a:t>
            </a:r>
            <a:r>
              <a:rPr lang="zh-TW" altLang="zh-TW" sz="3200" b="1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平均航班數量超過</a:t>
            </a:r>
            <a:r>
              <a:rPr lang="en-US" altLang="zh-TW" sz="3200" b="1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10</a:t>
            </a:r>
            <a:r>
              <a:rPr lang="zh-TW" altLang="zh-TW" sz="3200" b="1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</a:t>
            </a:r>
            <a:r>
              <a:rPr lang="zh-TW" altLang="zh-TW" sz="3200" b="1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次，為</a:t>
            </a:r>
            <a:r>
              <a:rPr lang="en-US" altLang="zh-TW" sz="32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10.2465</a:t>
            </a:r>
            <a:r>
              <a:rPr lang="zh-TW" altLang="en-US" sz="32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</a:t>
            </a:r>
            <a:r>
              <a:rPr lang="zh-TW" altLang="zh-TW" sz="32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</a:t>
            </a:r>
            <a:r>
              <a:rPr lang="en-US" altLang="zh-TW" sz="32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(2014</a:t>
            </a:r>
            <a:r>
              <a:rPr lang="zh-TW" altLang="zh-TW" sz="32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</a:t>
            </a:r>
            <a:r>
              <a:rPr lang="en-US" altLang="zh-TW" sz="32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)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，</a:t>
            </a:r>
            <a:r>
              <a:rPr lang="en-US" altLang="zh-TW" sz="32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2013</a:t>
            </a:r>
            <a:r>
              <a:rPr lang="zh-TW" altLang="zh-TW" sz="32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年為</a:t>
            </a:r>
            <a:r>
              <a:rPr lang="en-US" altLang="zh-TW" sz="32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9.97010</a:t>
            </a:r>
            <a:r>
              <a:rPr lang="zh-TW" altLang="en-US" sz="32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</a:t>
            </a:r>
            <a:r>
              <a:rPr lang="zh-TW" altLang="zh-TW" sz="32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</a:t>
            </a:r>
            <a:endParaRPr lang="zh-TW" altLang="zh-TW" sz="3200" u="sng" kern="100" dirty="0">
              <a:solidFill>
                <a:srgbClr val="3F13FB"/>
              </a:solidFill>
              <a:latin typeface="Times New Roman" pitchFamily="18" charset="0"/>
              <a:ea typeface="標楷體" pitchFamily="65" charset="-120"/>
              <a:cs typeface="Times New Roman"/>
            </a:endParaRPr>
          </a:p>
          <a:p>
            <a:pPr marL="228600">
              <a:spcAft>
                <a:spcPts val="0"/>
              </a:spcAft>
            </a:pP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據西班牙《阿貝賽報》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3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月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24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日報導，那麼一整天共有多少架飛機飛在天上呢？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2014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年全世界日均航班數量首次超過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10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萬次，為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102465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次；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2013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年為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99700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次。全球三大航空集團的飛機占明顯多數：星空聯盟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18043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次；寰宇一家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14011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次；天合聯盟</a:t>
            </a:r>
            <a:r>
              <a:rPr lang="en-US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15723</a:t>
            </a:r>
            <a:r>
              <a:rPr lang="zh-TW" altLang="zh-TW" sz="32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次。航空運輸行動組織的報告顯示，</a:t>
            </a:r>
            <a:r>
              <a:rPr lang="en-US" altLang="zh-TW" sz="32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2014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年全球總共有</a:t>
            </a:r>
            <a:r>
              <a:rPr lang="en-US" altLang="zh-TW" sz="3200" b="1" u="sng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3,740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萬次航班，</a:t>
            </a:r>
            <a:r>
              <a:rPr lang="en-US" altLang="zh-TW" sz="32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2013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年為</a:t>
            </a:r>
            <a:r>
              <a:rPr lang="en-US" altLang="zh-TW" sz="3200" b="1" u="sng" kern="1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3,640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萬次</a:t>
            </a:r>
            <a:r>
              <a:rPr lang="zh-TW" altLang="zh-TW" sz="3200" b="1" u="sng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。</a:t>
            </a:r>
            <a:endParaRPr lang="zh-TW" altLang="zh-TW" sz="3200" u="sng" kern="100" dirty="0">
              <a:latin typeface="Times New Roman" pitchFamily="18" charset="0"/>
              <a:ea typeface="標楷體" pitchFamily="65" charset="-12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itchFamily="18" charset="0"/>
                <a:ea typeface="標楷體" pitchFamily="65" charset="-120"/>
                <a:cs typeface="Times New Roman"/>
              </a:rPr>
              <a:t> </a:t>
            </a:r>
            <a:r>
              <a:rPr lang="zh-TW" altLang="zh-TW" sz="3200" b="1" kern="1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資料</a:t>
            </a:r>
            <a:r>
              <a:rPr lang="zh-TW" altLang="zh-TW" sz="3200" b="1" kern="1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來源</a:t>
            </a:r>
            <a:r>
              <a:rPr lang="en-US" altLang="zh-TW" sz="3200" b="1" kern="100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: </a:t>
            </a:r>
            <a:r>
              <a:rPr lang="en-US" altLang="zh-TW" sz="3200" b="1" u="sng" kern="1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/>
                <a:hlinkClick r:id="rId3"/>
              </a:rPr>
              <a:t>https://read01.com/zh-tw/6nAAB7.html#.WfKPB1uCzmg</a:t>
            </a:r>
            <a:endParaRPr lang="zh-TW" altLang="zh-TW" sz="3200" kern="100" dirty="0">
              <a:effectLst/>
              <a:latin typeface="Times New Roman" pitchFamily="18" charset="0"/>
              <a:ea typeface="標楷體" pitchFamily="65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8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692696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全球全年總共有</a:t>
            </a:r>
            <a:r>
              <a:rPr lang="en-US" altLang="zh-TW" sz="40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37.40</a:t>
            </a:r>
            <a:r>
              <a:rPr lang="zh-TW" altLang="en-US" sz="40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百</a:t>
            </a:r>
            <a:r>
              <a:rPr lang="zh-TW" altLang="zh-TW" sz="40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次航班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(</a:t>
            </a:r>
            <a:r>
              <a:rPr lang="en-US" altLang="zh-TW" sz="40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2014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)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，</a:t>
            </a:r>
            <a:r>
              <a:rPr lang="en-US" altLang="zh-TW" sz="4000" b="1" u="sng" kern="100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2013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年為</a:t>
            </a:r>
            <a:r>
              <a:rPr lang="en-US" altLang="zh-TW" sz="40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36.40</a:t>
            </a:r>
            <a:r>
              <a:rPr lang="zh-TW" altLang="en-US" sz="40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百</a:t>
            </a:r>
            <a:r>
              <a:rPr lang="zh-TW" altLang="zh-TW" sz="4000" b="1" u="sng" kern="100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次</a:t>
            </a:r>
            <a:endParaRPr lang="zh-TW" altLang="zh-TW" sz="4000" u="sng" kern="100" dirty="0">
              <a:latin typeface="Times New Roman" pitchFamily="18" charset="0"/>
              <a:ea typeface="標楷體" pitchFamily="65" charset="-120"/>
              <a:cs typeface="Times New Roman"/>
            </a:endParaRPr>
          </a:p>
          <a:p>
            <a:pPr marL="228600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2016</a:t>
            </a:r>
            <a:r>
              <a:rPr lang="zh-TW" altLang="zh-TW" sz="40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年共有</a:t>
            </a:r>
            <a:r>
              <a:rPr lang="en-US" altLang="zh-TW" sz="40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 38 </a:t>
            </a:r>
            <a:r>
              <a:rPr lang="zh-TW" altLang="zh-TW" sz="40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億旅客搭乘</a:t>
            </a:r>
            <a:r>
              <a:rPr lang="en-US" altLang="zh-TW" sz="40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 </a:t>
            </a:r>
            <a:r>
              <a:rPr lang="en-US" altLang="zh-TW" sz="4000" b="1" kern="1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4,040 </a:t>
            </a:r>
            <a:r>
              <a:rPr lang="zh-TW" altLang="zh-TW" sz="4000" b="1" kern="1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萬次航班安全出行</a:t>
            </a:r>
            <a:endParaRPr lang="zh-TW" altLang="zh-TW" sz="4000" kern="100" dirty="0">
              <a:latin typeface="Times New Roman" pitchFamily="18" charset="0"/>
              <a:ea typeface="標楷體" pitchFamily="65" charset="-120"/>
              <a:cs typeface="Times New Roman"/>
            </a:endParaRPr>
          </a:p>
          <a:p>
            <a:endParaRPr lang="en-US" altLang="zh-TW" sz="3600" b="1" u="sng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/>
            </a:endParaRPr>
          </a:p>
          <a:p>
            <a:r>
              <a:rPr lang="zh-TW" altLang="zh-TW" sz="3200" b="1" u="sng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資料</a:t>
            </a:r>
            <a:r>
              <a:rPr lang="zh-TW" altLang="zh-TW" sz="32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來源</a:t>
            </a:r>
            <a:r>
              <a:rPr lang="en-US" altLang="zh-TW" sz="32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/>
              </a:rPr>
              <a:t>: </a:t>
            </a:r>
            <a:r>
              <a:rPr lang="en-US" altLang="zh-TW" sz="32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/>
                <a:hlinkClick r:id="rId3"/>
              </a:rPr>
              <a:t>https://www.iata.org/pressroom/pr/Documents/2017-03-10-01-CN.pdf</a:t>
            </a:r>
            <a:endParaRPr lang="zh-TW" altLang="en-US" sz="3200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8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07690"/>
            <a:ext cx="8712968" cy="5629622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1959 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年至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2006 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年根據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ICAO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飛安資訊分析如圖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3-2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所示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在飛航事故中依飛航狀態分類，其嚴重程度依序為 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APR/LDG (32%)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TOF/ICL (19%)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ENR(10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%)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。</a:t>
            </a:r>
            <a:endParaRPr lang="en-US" altLang="zh-TW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6" y="2925713"/>
            <a:ext cx="9097404" cy="31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692546" y="6093296"/>
            <a:ext cx="5965095" cy="581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 smtClean="0">
                <a:solidFill>
                  <a:srgbClr val="3F13FB"/>
                </a:solidFill>
                <a:latin typeface="Times New Roman" pitchFamily="18" charset="0"/>
                <a:ea typeface="標楷體"/>
                <a:cs typeface="Times New Roman"/>
              </a:rPr>
              <a:t>圖</a:t>
            </a:r>
            <a:r>
              <a:rPr lang="en-US" altLang="zh-TW" sz="2400" b="1" kern="100" dirty="0" smtClean="0">
                <a:solidFill>
                  <a:srgbClr val="3F13FB"/>
                </a:solidFill>
                <a:latin typeface="Times New Roman" pitchFamily="18" charset="0"/>
                <a:ea typeface="標楷體"/>
                <a:cs typeface="Times New Roman"/>
              </a:rPr>
              <a:t>3-2  1959-2006</a:t>
            </a:r>
            <a:r>
              <a:rPr lang="zh-TW" altLang="zh-TW" sz="2400" b="1" kern="100" dirty="0">
                <a:solidFill>
                  <a:srgbClr val="3F13FB"/>
                </a:solidFill>
                <a:latin typeface="Times New Roman" pitchFamily="18" charset="0"/>
                <a:ea typeface="標楷體"/>
                <a:cs typeface="Times New Roman"/>
              </a:rPr>
              <a:t>年</a:t>
            </a:r>
            <a:r>
              <a:rPr lang="en-US" altLang="zh-TW" sz="2400" b="1" kern="100" dirty="0">
                <a:solidFill>
                  <a:srgbClr val="3F13FB"/>
                </a:solidFill>
                <a:latin typeface="Times New Roman" pitchFamily="18" charset="0"/>
                <a:ea typeface="標楷體"/>
                <a:cs typeface="Times New Roman"/>
              </a:rPr>
              <a:t>ICAO</a:t>
            </a:r>
            <a:r>
              <a:rPr lang="zh-TW" altLang="zh-TW" sz="2400" b="1" kern="100" dirty="0">
                <a:solidFill>
                  <a:srgbClr val="3F13FB"/>
                </a:solidFill>
                <a:latin typeface="Times New Roman" pitchFamily="18" charset="0"/>
                <a:ea typeface="標楷體"/>
                <a:cs typeface="Times New Roman"/>
              </a:rPr>
              <a:t>飛安資訊統計分析</a:t>
            </a:r>
            <a:endParaRPr lang="zh-TW" altLang="zh-TW" sz="2400" b="1" kern="100" dirty="0">
              <a:solidFill>
                <a:srgbClr val="3F13FB"/>
              </a:solidFill>
              <a:effectLst/>
              <a:latin typeface="Times New Roman" pitchFamily="18" charset="0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8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0E6D3D-29DD-4B31-ABCD-FB0C8215A18C}" type="datetime1">
              <a:rPr lang="zh-TW" altLang="en-US" smtClean="0">
                <a:ea typeface="新細明體" charset="-120"/>
              </a:rPr>
              <a:pPr/>
              <a:t>2019/9/22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36867" name="頁尾版面配置區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Ch. 01/ AS</a:t>
            </a:r>
            <a:endParaRPr lang="en-US" altLang="zh-TW" smtClean="0">
              <a:solidFill>
                <a:schemeClr val="accent2"/>
              </a:solidFill>
              <a:ea typeface="新細明體" charset="-120"/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zh-TW" smtClean="0">
              <a:ea typeface="新細明體" charset="-120"/>
            </a:endParaRPr>
          </a:p>
          <a:p>
            <a:fld id="{1C298E27-DA9D-4495-A4B1-EDC99D2012CB}" type="slidenum">
              <a:rPr lang="en-US" altLang="zh-TW" smtClean="0">
                <a:ea typeface="新細明體" charset="-120"/>
              </a:rPr>
              <a:pPr/>
              <a:t>2</a:t>
            </a:fld>
            <a:r>
              <a:rPr lang="en-US" altLang="zh-TW" smtClean="0">
                <a:ea typeface="新細明體" charset="-120"/>
              </a:rPr>
              <a:t>. Tsing-Shien Sheu</a:t>
            </a: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1547813" y="-47625"/>
            <a:ext cx="60753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0000FF"/>
                </a:solidFill>
                <a:ea typeface="標楷體" pitchFamily="65" charset="-120"/>
              </a:rPr>
              <a:t>個 人 資 料	</a:t>
            </a:r>
            <a:r>
              <a:rPr lang="en-US" altLang="zh-TW" sz="4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0920-437-478/ </a:t>
            </a:r>
          </a:p>
          <a:p>
            <a:r>
              <a:rPr lang="en-US" altLang="zh-TW" sz="4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tssheu@mail.knu.edu.tw</a:t>
            </a:r>
          </a:p>
        </p:txBody>
      </p:sp>
      <p:sp>
        <p:nvSpPr>
          <p:cNvPr id="36870" name="AutoShape 3"/>
          <p:cNvSpPr>
            <a:spLocks noChangeArrowheads="1"/>
          </p:cNvSpPr>
          <p:nvPr/>
        </p:nvSpPr>
        <p:spPr bwMode="auto">
          <a:xfrm>
            <a:off x="0" y="908050"/>
            <a:ext cx="8713788" cy="594995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C1962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姓名：許清賢	職稱：副教授</a:t>
            </a: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最高學歷：清華大學</a:t>
            </a:r>
            <a:r>
              <a:rPr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材料所</a:t>
            </a:r>
            <a:r>
              <a:rPr lang="zh-TW" altLang="en-US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航太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材料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博士</a:t>
            </a:r>
            <a:r>
              <a:rPr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(FY76--80)</a:t>
            </a:r>
            <a:endParaRPr lang="en-US" altLang="zh-TW" sz="24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經歷：國防大學中正理工學院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副教授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endParaRPr lang="en-US" altLang="zh-TW" sz="24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工業研究院工業材料研究所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研究員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R1/MRL/ITRI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	工業局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SBIR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專案計畫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主持人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(PM)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民航局</a:t>
            </a:r>
            <a:r>
              <a:rPr lang="en-US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『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飛航安全</a:t>
            </a:r>
            <a:r>
              <a:rPr lang="en-US" altLang="zh-TW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』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課程講師。</a:t>
            </a:r>
          </a:p>
          <a:p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相關證照：飛航安全、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Amadeus</a:t>
            </a:r>
            <a:r>
              <a:rPr lang="zh-TW" altLang="en-US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票務系統、專案管理、</a:t>
            </a:r>
            <a:endParaRPr lang="en-US" altLang="zh-TW" sz="2400" b="1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        製程最佳化分析等。</a:t>
            </a:r>
            <a:endParaRPr lang="en-US" altLang="zh-TW" sz="2400" b="1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學術專長：飛航安全、機件破損分析、</a:t>
            </a: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	    航太科技管理與製程最佳化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ANSYS &amp; Taguchi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教學科目：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航空運具概論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(IAV)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、航太科技管理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(MAT)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endParaRPr lang="en-US" altLang="zh-TW" sz="2400" b="1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空運安全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(SMS) </a:t>
            </a:r>
            <a:r>
              <a:rPr lang="zh-TW" altLang="en-US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與風險管理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(RM)</a:t>
            </a:r>
            <a:r>
              <a:rPr lang="zh-TW" altLang="en-US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空運管理資訊系統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(AMIS)</a:t>
            </a:r>
            <a:r>
              <a:rPr lang="zh-TW" altLang="en-US" sz="24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endParaRPr lang="en-US" altLang="zh-TW" sz="2400" b="1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研究方法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(RM) </a:t>
            </a:r>
            <a:r>
              <a:rPr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、作業研究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(OR) </a:t>
            </a:r>
            <a:r>
              <a:rPr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空運電子商務</a:t>
            </a:r>
            <a:r>
              <a:rPr lang="en-US" altLang="zh-TW" sz="24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(AEC)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等。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6003925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zh-TW" b="1">
              <a:ea typeface="標楷體" pitchFamily="65" charset="-12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28638" y="6092825"/>
            <a:ext cx="86153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chemeClr val="accent2"/>
                </a:solidFill>
                <a:latin typeface="Times New Roman" pitchFamily="18" charset="0"/>
              </a:rPr>
              <a:t>Quoted from: </a:t>
            </a:r>
            <a:r>
              <a:rPr lang="en-US" altLang="zh-TW" sz="2800" b="1">
                <a:solidFill>
                  <a:schemeClr val="accent2"/>
                </a:solidFill>
                <a:latin typeface="Times New Roman" pitchFamily="18" charset="0"/>
                <a:hlinkClick r:id="rId3"/>
              </a:rPr>
              <a:t>http://mail.knu.edu.tw/~tssheu/</a:t>
            </a:r>
            <a:r>
              <a:rPr lang="en-US" altLang="zh-TW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zh-TW" altLang="en-US" sz="28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個人網頁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79512" y="558552"/>
            <a:ext cx="8712968" cy="60388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空難事故中，依</a:t>
            </a:r>
            <a:r>
              <a:rPr lang="zh-TW" altLang="en-US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飛航狀態的</a:t>
            </a:r>
            <a:r>
              <a:rPr lang="zh-TW" altLang="en-US" b="1" dirty="0" smtClean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類型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總共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分為</a:t>
            </a:r>
            <a:r>
              <a:rPr lang="zh-TW" altLang="en-US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九類型：</a:t>
            </a:r>
            <a:r>
              <a:rPr lang="en-US" altLang="zh-TW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Approach (APR)</a:t>
            </a:r>
            <a:r>
              <a:rPr lang="zh-TW" altLang="en-US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進場、</a:t>
            </a:r>
            <a:r>
              <a:rPr lang="en-US" altLang="zh-TW" b="1" dirty="0" err="1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</a:t>
            </a:r>
            <a:r>
              <a:rPr lang="en-US" altLang="zh-TW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route (ENR)</a:t>
            </a:r>
            <a:r>
              <a:rPr lang="zh-TW" altLang="en-US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巡航、</a:t>
            </a:r>
            <a:r>
              <a:rPr lang="en-US" altLang="zh-TW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Initial climb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(ICL)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初期爬升、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Landing (LDG)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著陸、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Maneuvering (MNV)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低空飛行、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Standing (STD)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靜止、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Takeoff (TOF)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起飛、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Taxi (TXI)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滑行、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Unknown (UNK)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未知。以</a:t>
            </a:r>
            <a:r>
              <a:rPr lang="en-US" altLang="zh-TW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1919</a:t>
            </a:r>
            <a:r>
              <a:rPr lang="zh-TW" altLang="en-US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rgbClr val="3F13FB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-2016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全球飛安資訊中最壞的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事件作其權重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r>
              <a:rPr lang="zh-TW" altLang="en-US" dirty="0" smtClean="0">
                <a:latin typeface="標楷體"/>
                <a:ea typeface="標楷體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58104"/>
            <a:ext cx="8712968" cy="389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30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  <a:t>實證分析</a:t>
            </a:r>
            <a:r>
              <a:rPr lang="en-US" altLang="zh-TW" sz="4800" b="1" dirty="0" smtClean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  <a:t>/ </a:t>
            </a:r>
            <a:r>
              <a:rPr lang="zh-TW" altLang="en-US" sz="4800" b="1" dirty="0" smtClean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  <a:t>結果與討論</a:t>
            </a:r>
            <a:endParaRPr lang="zh-TW" altLang="en-US" sz="4800" b="1" dirty="0">
              <a:solidFill>
                <a:srgbClr val="3F13F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研究調查出</a:t>
            </a:r>
            <a:r>
              <a:rPr lang="en-US" altLang="zh-TW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2007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年至</a:t>
            </a:r>
            <a:r>
              <a:rPr lang="en-US" altLang="zh-TW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2016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的全球航班總架次，約</a:t>
            </a:r>
            <a:r>
              <a:rPr lang="en-US" altLang="zh-TW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332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百萬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架次，再依據</a:t>
            </a:r>
            <a:r>
              <a:rPr lang="en-US" altLang="zh-TW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ASN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飛安資訊事故分類來進行全球在</a:t>
            </a:r>
            <a:r>
              <a:rPr lang="en-US" altLang="zh-TW" sz="3200" b="1" dirty="0">
                <a:latin typeface="Times New Roman" pitchFamily="18" charset="0"/>
                <a:ea typeface="標楷體" pitchFamily="65" charset="-120"/>
              </a:rPr>
              <a:t>2007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年至</a:t>
            </a:r>
            <a:r>
              <a:rPr lang="en-US" altLang="zh-TW" sz="3200" b="1" dirty="0">
                <a:latin typeface="Times New Roman" pitchFamily="18" charset="0"/>
                <a:ea typeface="標楷體" pitchFamily="65" charset="-120"/>
              </a:rPr>
              <a:t>2016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年間所發生的飛航事故件數統計與飛航狀態，研究結果顯示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近十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飛安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失事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共計</a:t>
            </a:r>
            <a:r>
              <a:rPr lang="en-US" altLang="zh-TW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533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架次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，平均失事率為每百萬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</a:rPr>
              <a:t>飛行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架次約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1.605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</a:rPr>
              <a:t>比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往昔</a:t>
            </a:r>
            <a:r>
              <a:rPr lang="en-US" altLang="zh-TW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至</a:t>
            </a:r>
            <a:r>
              <a:rPr lang="en-US" altLang="zh-TW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8</a:t>
            </a:r>
            <a:r>
              <a:rPr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個</a:t>
            </a:r>
            <a:r>
              <a:rPr lang="zh-TW" altLang="en-US" sz="3200" b="1" dirty="0">
                <a:latin typeface="Times New Roman" pitchFamily="18" charset="0"/>
                <a:ea typeface="標楷體" pitchFamily="65" charset="-120"/>
              </a:rPr>
              <a:t>架次低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</a:rPr>
              <a:t>很多</a:t>
            </a:r>
            <a:r>
              <a:rPr lang="zh-TW" altLang="en-US" sz="3200" b="1" dirty="0" smtClean="0">
                <a:latin typeface="標楷體"/>
                <a:ea typeface="標楷體"/>
              </a:rPr>
              <a:t>。</a:t>
            </a:r>
            <a:endParaRPr lang="zh-TW" altLang="en-US" sz="3200" b="1" dirty="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620688"/>
            <a:ext cx="8496944" cy="586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6516216" y="688182"/>
            <a:ext cx="1800200" cy="5765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327576" y="6346585"/>
            <a:ext cx="3816424" cy="435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灰色條</a:t>
            </a:r>
            <a:r>
              <a:rPr lang="en-US" altLang="zh-TW" sz="32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未包含死亡人數白色</a:t>
            </a:r>
            <a:r>
              <a:rPr lang="zh-TW" altLang="en-US" sz="32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en-US" altLang="zh-TW" sz="32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包含死亡人數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941934" y="-18628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2007</a:t>
            </a:r>
            <a:r>
              <a:rPr lang="zh-TW" altLang="en-US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年至</a:t>
            </a:r>
            <a:r>
              <a:rPr lang="en-US" altLang="zh-TW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2016</a:t>
            </a:r>
            <a:r>
              <a:rPr lang="zh-TW" altLang="en-US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年的全球航班總架次</a:t>
            </a:r>
            <a:endParaRPr lang="zh-TW" altLang="en-US" b="1" dirty="0">
              <a:solidFill>
                <a:srgbClr val="3F13FB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6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3664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4400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2007~2016</a:t>
            </a:r>
            <a:r>
              <a:rPr lang="zh-TW" altLang="en-US" sz="44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全球航班架次直線統計圖</a:t>
            </a:r>
            <a:endParaRPr lang="zh-TW" altLang="en-US" sz="44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6408570"/>
              </p:ext>
            </p:extLst>
          </p:nvPr>
        </p:nvGraphicFramePr>
        <p:xfrm>
          <a:off x="251520" y="1124744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465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2007~2016</a:t>
            </a:r>
            <a:r>
              <a:rPr lang="zh-TW" altLang="en-US" sz="48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全球失事件數</a:t>
            </a:r>
            <a:endParaRPr lang="zh-TW" altLang="en-US" sz="48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4675160"/>
              </p:ext>
            </p:extLst>
          </p:nvPr>
        </p:nvGraphicFramePr>
        <p:xfrm>
          <a:off x="179512" y="908719"/>
          <a:ext cx="8712968" cy="539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1331640" y="6306327"/>
            <a:ext cx="5785817" cy="429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資料</a:t>
            </a:r>
            <a:r>
              <a:rPr lang="zh-TW" altLang="en-US" sz="1400" b="1" dirty="0" smtClean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來源</a:t>
            </a:r>
            <a:r>
              <a:rPr lang="en-US" altLang="zh-TW" sz="14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:https://aviation-safety.net/</a:t>
            </a:r>
            <a:endParaRPr lang="zh-TW" altLang="en-US" sz="1400" b="1" dirty="0">
              <a:solidFill>
                <a:srgbClr val="3F13FB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093295"/>
            <a:ext cx="8229600" cy="648073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利用</a:t>
            </a:r>
            <a:r>
              <a:rPr lang="en-US" altLang="zh-TW" sz="2000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Excel</a:t>
            </a:r>
            <a:r>
              <a:rPr lang="zh-TW" altLang="en-US" sz="2000" b="1" dirty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搜</a:t>
            </a:r>
            <a:r>
              <a:rPr lang="zh-TW" altLang="en-US" sz="2000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集每年的</a:t>
            </a:r>
            <a:r>
              <a:rPr lang="en-US" altLang="zh-TW" sz="2000" b="1" dirty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ASN</a:t>
            </a:r>
            <a:r>
              <a:rPr lang="zh-TW" altLang="en-US" sz="2000" b="1" dirty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空難事故中資料</a:t>
            </a:r>
            <a:r>
              <a:rPr lang="zh-TW" altLang="en-US" sz="2000" b="1" dirty="0" smtClean="0">
                <a:solidFill>
                  <a:srgbClr val="3F13FB"/>
                </a:solidFill>
                <a:latin typeface="Times New Roman" pitchFamily="18" charset="0"/>
                <a:ea typeface="標楷體" panose="03000509000000000000" pitchFamily="65" charset="-120"/>
              </a:rPr>
              <a:t>數據，並統計失事類型百分比</a:t>
            </a:r>
            <a:endParaRPr lang="zh-TW" altLang="en-US" sz="2000" b="1" dirty="0">
              <a:solidFill>
                <a:srgbClr val="3F13FB"/>
              </a:solidFill>
              <a:latin typeface="Times New Roman" pitchFamily="18" charset="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0" y="26715"/>
            <a:ext cx="9241060" cy="621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54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0724"/>
            <a:ext cx="8784976" cy="349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飛安失事類型</a:t>
            </a:r>
          </a:p>
        </p:txBody>
      </p:sp>
    </p:spTree>
    <p:extLst>
      <p:ext uri="{BB962C8B-B14F-4D97-AF65-F5344CB8AC3E}">
        <p14:creationId xmlns:p14="http://schemas.microsoft.com/office/powerpoint/2010/main" xmlns="" val="38591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98072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zh-TW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從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2007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年至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2016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，全球航班總架次約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332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百萬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架次；再依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ASN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飛安資訊事故統計分析，從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2007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年至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2016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年間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發生的飛航事故總計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533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架次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，平均飛安失事率計為每百萬飛行架次為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1.605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次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，此值比往昔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至</a:t>
            </a:r>
            <a:r>
              <a:rPr lang="en-US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8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個架次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要低的很多，說明當今航太科技的進步、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飛行儀表與助導航設施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的新穎創新與</a:t>
            </a:r>
            <a:r>
              <a:rPr lang="zh-TW" altLang="zh-TW" sz="36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飛安教育訓練</a:t>
            </a:r>
            <a:r>
              <a:rPr lang="zh-TW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的落實</a:t>
            </a:r>
            <a:r>
              <a:rPr lang="zh-TW" altLang="zh-TW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。</a:t>
            </a:r>
            <a:endParaRPr lang="zh-TW" altLang="zh-TW" sz="36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3433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結論與</a:t>
            </a:r>
            <a:r>
              <a:rPr lang="zh-TW" altLang="en-US" sz="44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zh-TW" altLang="en-US" sz="44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9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980728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	</a:t>
            </a:r>
            <a:r>
              <a:rPr lang="zh-TW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在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飛航事故類型統計分析中，其嚴重程度依序為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ENR (40%)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APR (24%)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LDG (11%)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TOF/ICL (10%)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此項說明航空器在飛航狀態分類中，以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巡航</a:t>
            </a:r>
            <a:r>
              <a:rPr lang="en-US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(ENR)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最為危急狀態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。但根據波音公司早期統計從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1959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年至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2006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年間，在巡航期間只有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10%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的飛安失事件數，而本研究飛安統計分析顯示從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2007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年至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2016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年間，巡航期間的高失事率卻高達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40%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，說明航空器在高空巡航時其風險值最高，因其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飛行時程最久，不確定性風險值</a:t>
            </a:r>
            <a:r>
              <a:rPr lang="en-US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包含高空亂流、恐怖劫機等</a:t>
            </a:r>
            <a:r>
              <a:rPr lang="en-US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為最高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；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其次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是發生在起飛時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6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分鐘和降落時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分鐘，即所謂的「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黑色</a:t>
            </a:r>
            <a:r>
              <a:rPr lang="en-US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13</a:t>
            </a:r>
            <a:r>
              <a:rPr lang="zh-TW" altLang="zh-TW" sz="2800" b="1" dirty="0">
                <a:solidFill>
                  <a:srgbClr val="3F13FB"/>
                </a:solidFill>
                <a:latin typeface="Times New Roman" pitchFamily="18" charset="0"/>
                <a:ea typeface="標楷體" pitchFamily="65" charset="-120"/>
              </a:rPr>
              <a:t>分鐘</a:t>
            </a:r>
            <a:r>
              <a:rPr lang="zh-TW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」。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3433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結論與</a:t>
            </a:r>
            <a:r>
              <a:rPr lang="zh-TW" altLang="en-US" sz="44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zh-TW" altLang="en-US" sz="44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6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solidFill>
                  <a:srgbClr val="3F13F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參考文獻</a:t>
            </a:r>
            <a:endParaRPr lang="zh-TW" altLang="en-US" sz="4800" b="1" dirty="0">
              <a:solidFill>
                <a:srgbClr val="3F13F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40960" cy="561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7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All Rights Reserved.</a:t>
            </a:r>
          </a:p>
        </p:txBody>
      </p:sp>
      <p:sp>
        <p:nvSpPr>
          <p:cNvPr id="309250" name="AutoShape 2"/>
          <p:cNvSpPr>
            <a:spLocks noChangeArrowheads="1"/>
          </p:cNvSpPr>
          <p:nvPr/>
        </p:nvSpPr>
        <p:spPr bwMode="auto">
          <a:xfrm>
            <a:off x="141288" y="1066800"/>
            <a:ext cx="9002712" cy="5181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wrap="none" anchor="ctr"/>
          <a:lstStyle/>
          <a:p>
            <a:pPr algn="ctr">
              <a:spcBef>
                <a:spcPct val="40000"/>
              </a:spcBef>
              <a:defRPr/>
            </a:pPr>
            <a:endParaRPr lang="zh-TW" altLang="zh-TW" sz="4000">
              <a:solidFill>
                <a:srgbClr val="FFFF66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2653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  <a:t>簡報結束，謝謝聆聽</a:t>
            </a:r>
            <a:r>
              <a:rPr lang="zh-TW" altLang="en-US" sz="4400" dirty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400" dirty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400" dirty="0">
              <a:solidFill>
                <a:srgbClr val="3F13FB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560840" cy="475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04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Ch. 02/Airport SafetyCh. 03Ch. 03/ AS</a:t>
            </a:r>
          </a:p>
        </p:txBody>
      </p:sp>
      <p:sp>
        <p:nvSpPr>
          <p:cNvPr id="39939" name="標題 1"/>
          <p:cNvSpPr>
            <a:spLocks noGrp="1"/>
          </p:cNvSpPr>
          <p:nvPr>
            <p:ph type="title" idx="4294967295"/>
          </p:nvPr>
        </p:nvSpPr>
        <p:spPr>
          <a:xfrm>
            <a:off x="2484438" y="836613"/>
            <a:ext cx="6048375" cy="1069975"/>
          </a:xfrm>
        </p:spPr>
        <p:txBody>
          <a:bodyPr/>
          <a:lstStyle/>
          <a:p>
            <a:pPr algn="l" eaLnBrk="1" hangingPunct="1"/>
            <a:r>
              <a:rPr lang="zh-TW" altLang="en-US" b="1" u="sng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本系設立宗旨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457200" y="2348880"/>
          <a:ext cx="84352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Ch. 02/Airport SafetyCh. 03Ch. 03/ AS</a:t>
            </a:r>
          </a:p>
        </p:txBody>
      </p:sp>
      <p:sp>
        <p:nvSpPr>
          <p:cNvPr id="40963" name="標題 1"/>
          <p:cNvSpPr>
            <a:spLocks noGrp="1"/>
          </p:cNvSpPr>
          <p:nvPr>
            <p:ph type="title" idx="4294967295"/>
          </p:nvPr>
        </p:nvSpPr>
        <p:spPr>
          <a:xfrm>
            <a:off x="468313" y="908050"/>
            <a:ext cx="8229600" cy="107156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215968"/>
                </a:solidFill>
                <a:latin typeface="微軟正黑體" pitchFamily="34" charset="-120"/>
                <a:ea typeface="微軟正黑體" pitchFamily="34" charset="-120"/>
              </a:rPr>
              <a:t>學系願景、定位與目標</a:t>
            </a:r>
          </a:p>
        </p:txBody>
      </p:sp>
      <p:sp>
        <p:nvSpPr>
          <p:cNvPr id="40964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zh-TW" altLang="en-US" b="1" smtClean="0">
              <a:solidFill>
                <a:srgbClr val="40315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65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A66813-DEC6-4171-9357-DAB329CA7182}" type="slidenum">
              <a:rPr kumimoji="0" lang="zh-TW" altLang="en-US" sz="1200">
                <a:solidFill>
                  <a:srgbClr val="898989"/>
                </a:solidFill>
              </a:rPr>
              <a:pPr algn="r"/>
              <a:t>5</a:t>
            </a:fld>
            <a:endParaRPr kumimoji="0"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467544" y="2348880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All Rights Reserved.</a:t>
            </a:r>
          </a:p>
        </p:txBody>
      </p:sp>
      <p:sp>
        <p:nvSpPr>
          <p:cNvPr id="309250" name="AutoShape 2"/>
          <p:cNvSpPr>
            <a:spLocks noChangeArrowheads="1"/>
          </p:cNvSpPr>
          <p:nvPr/>
        </p:nvSpPr>
        <p:spPr bwMode="auto">
          <a:xfrm>
            <a:off x="141288" y="1066800"/>
            <a:ext cx="9002712" cy="5181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wrap="none" anchor="ctr"/>
          <a:lstStyle/>
          <a:p>
            <a:pPr algn="ctr">
              <a:spcBef>
                <a:spcPct val="40000"/>
              </a:spcBef>
              <a:defRPr/>
            </a:pPr>
            <a:endParaRPr lang="zh-TW" altLang="zh-TW" sz="4000">
              <a:solidFill>
                <a:srgbClr val="FFFF66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l="37154" t="36420" r="29791" b="18520"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All Rights Reserved.</a:t>
            </a:r>
          </a:p>
        </p:txBody>
      </p:sp>
      <p:sp>
        <p:nvSpPr>
          <p:cNvPr id="309250" name="AutoShape 2"/>
          <p:cNvSpPr>
            <a:spLocks noChangeArrowheads="1"/>
          </p:cNvSpPr>
          <p:nvPr/>
        </p:nvSpPr>
        <p:spPr bwMode="auto">
          <a:xfrm>
            <a:off x="141288" y="1066800"/>
            <a:ext cx="9002712" cy="5181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 wrap="none" anchor="ctr"/>
          <a:lstStyle/>
          <a:p>
            <a:pPr algn="ctr">
              <a:spcBef>
                <a:spcPct val="40000"/>
              </a:spcBef>
              <a:defRPr/>
            </a:pPr>
            <a:endParaRPr lang="zh-TW" altLang="zh-TW" sz="4000">
              <a:solidFill>
                <a:srgbClr val="FFFF66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 l="17223" t="40865" r="67223" b="39259"/>
          <a:stretch>
            <a:fillRect/>
          </a:stretch>
        </p:blipFill>
        <p:spPr bwMode="auto">
          <a:xfrm>
            <a:off x="33338" y="11113"/>
            <a:ext cx="9218612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085184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最新飛安</a:t>
            </a:r>
            <a:r>
              <a:rPr lang="zh-TW" altLang="en-US" b="1" dirty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  <a:t>失事率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b="1" dirty="0" smtClean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  <a:t>類型</a:t>
            </a:r>
            <a:r>
              <a:rPr lang="en-US" altLang="zh-TW" b="1" dirty="0" smtClean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3F13FB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實務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統計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5112246"/>
            <a:ext cx="6400800" cy="1125066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報告學生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法琦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指導教授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許清賢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教授</a:t>
            </a:r>
          </a:p>
          <a:p>
            <a:endParaRPr lang="zh-TW" altLang="en-US" sz="4900" b="1" cap="all" spc="-100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8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>
                <a:latin typeface="Times New Roman" pitchFamily="18" charset="0"/>
              </a:rPr>
              <a:t>Ch. 02/Airport SafetyCh. 03Ch. 04/ AMIS</a:t>
            </a:r>
          </a:p>
        </p:txBody>
      </p:sp>
      <p:sp>
        <p:nvSpPr>
          <p:cNvPr id="110595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zh-TW" smtClean="0">
                <a:solidFill>
                  <a:schemeClr val="accent2"/>
                </a:solidFill>
                <a:latin typeface="Times New Roman" pitchFamily="18" charset="0"/>
              </a:rPr>
              <a:t>All Rights Reserved</a:t>
            </a:r>
          </a:p>
        </p:txBody>
      </p:sp>
      <p:sp>
        <p:nvSpPr>
          <p:cNvPr id="110596" name="頁尾版面配置區 4"/>
          <p:cNvSpPr txBox="1">
            <a:spLocks noGrp="1"/>
          </p:cNvSpPr>
          <p:nvPr/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400" b="1">
                <a:latin typeface="Times New Roman" pitchFamily="18" charset="0"/>
              </a:rPr>
              <a:t>Ch. 04/ AMIS</a:t>
            </a:r>
            <a:endParaRPr lang="en-US" altLang="zh-TW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059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fld id="{3FD7D65C-410A-4867-B0D6-101D0F569982}" type="slidenum">
              <a:rPr lang="en-US" altLang="zh-TW" smtClean="0">
                <a:solidFill>
                  <a:schemeClr val="accent2"/>
                </a:solidFill>
                <a:latin typeface="Times New Roman" pitchFamily="18" charset="0"/>
              </a:rPr>
              <a:pPr eaLnBrk="1" hangingPunct="1"/>
              <a:t>9</a:t>
            </a:fld>
            <a:r>
              <a:rPr lang="en-US" altLang="zh-TW" smtClean="0">
                <a:solidFill>
                  <a:schemeClr val="accent2"/>
                </a:solidFill>
                <a:latin typeface="Times New Roman" pitchFamily="18" charset="0"/>
              </a:rPr>
              <a:t>. Tsing-Shien Sheu</a:t>
            </a:r>
          </a:p>
        </p:txBody>
      </p:sp>
      <p:pic>
        <p:nvPicPr>
          <p:cNvPr id="1105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3"/>
          <p:cNvSpPr>
            <a:spLocks noChangeArrowheads="1"/>
          </p:cNvSpPr>
          <p:nvPr/>
        </p:nvSpPr>
        <p:spPr bwMode="auto">
          <a:xfrm>
            <a:off x="4344169" y="4869160"/>
            <a:ext cx="4732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Times New Roman" pitchFamily="18" charset="0"/>
              </a:rPr>
              <a:t>http://www.ntsb.gov/</a:t>
            </a:r>
          </a:p>
        </p:txBody>
      </p:sp>
      <p:sp>
        <p:nvSpPr>
          <p:cNvPr id="110600" name="Line 4"/>
          <p:cNvSpPr>
            <a:spLocks noChangeShapeType="1"/>
          </p:cNvSpPr>
          <p:nvPr/>
        </p:nvSpPr>
        <p:spPr bwMode="auto">
          <a:xfrm flipV="1">
            <a:off x="1763713" y="2708275"/>
            <a:ext cx="50482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01" name="Rectangle 5"/>
          <p:cNvSpPr>
            <a:spLocks noChangeArrowheads="1"/>
          </p:cNvSpPr>
          <p:nvPr/>
        </p:nvSpPr>
        <p:spPr bwMode="auto">
          <a:xfrm>
            <a:off x="5260975" y="1254939"/>
            <a:ext cx="3919663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zh-TW" altLang="en-US" sz="3800" b="1" dirty="0" smtClean="0">
                <a:solidFill>
                  <a:srgbClr val="0000FF"/>
                </a:solidFill>
                <a:ea typeface="標楷體" pitchFamily="65" charset="-120"/>
              </a:rPr>
              <a:t>早期全球</a:t>
            </a:r>
            <a:r>
              <a:rPr lang="zh-TW" altLang="en-US" sz="3800" b="1" dirty="0">
                <a:solidFill>
                  <a:srgbClr val="0000FF"/>
                </a:solidFill>
                <a:ea typeface="標楷體" pitchFamily="65" charset="-120"/>
              </a:rPr>
              <a:t>飛安</a:t>
            </a:r>
            <a:r>
              <a:rPr lang="zh-TW" altLang="en-US" sz="3800" b="1" dirty="0" smtClean="0">
                <a:solidFill>
                  <a:srgbClr val="0000FF"/>
                </a:solidFill>
                <a:ea typeface="標楷體" pitchFamily="65" charset="-120"/>
              </a:rPr>
              <a:t>失</a:t>
            </a:r>
            <a:endParaRPr lang="en-US" altLang="zh-TW" sz="3800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>
              <a:tabLst>
                <a:tab pos="228600" algn="l"/>
              </a:tabLst>
            </a:pPr>
            <a:r>
              <a:rPr lang="zh-TW" altLang="en-US" sz="3800" b="1" dirty="0" smtClean="0">
                <a:solidFill>
                  <a:srgbClr val="0000FF"/>
                </a:solidFill>
                <a:ea typeface="標楷體" pitchFamily="65" charset="-120"/>
              </a:rPr>
              <a:t>事率平均值</a:t>
            </a:r>
            <a:r>
              <a:rPr lang="zh-TW" altLang="en-US" sz="3800" b="1" dirty="0">
                <a:solidFill>
                  <a:srgbClr val="0000FF"/>
                </a:solidFill>
                <a:ea typeface="標楷體" pitchFamily="65" charset="-120"/>
              </a:rPr>
              <a:t>：</a:t>
            </a:r>
          </a:p>
          <a:p>
            <a:pPr>
              <a:tabLst>
                <a:tab pos="228600" algn="l"/>
              </a:tabLst>
            </a:pPr>
            <a:r>
              <a:rPr lang="zh-TW" altLang="en-US" sz="3800" b="1" dirty="0">
                <a:solidFill>
                  <a:srgbClr val="0000FF"/>
                </a:solidFill>
                <a:ea typeface="標楷體" pitchFamily="65" charset="-120"/>
              </a:rPr>
              <a:t>約十的</a:t>
            </a:r>
            <a:r>
              <a:rPr lang="zh-TW" altLang="en-US" sz="3800" b="1" u="sng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3800" b="1" u="sng" dirty="0">
                <a:solidFill>
                  <a:srgbClr val="0000FF"/>
                </a:solidFill>
                <a:ea typeface="標楷體" pitchFamily="65" charset="-120"/>
              </a:rPr>
              <a:t>- 6 </a:t>
            </a:r>
            <a:r>
              <a:rPr lang="zh-TW" altLang="en-US" sz="3800" b="1" dirty="0">
                <a:solidFill>
                  <a:srgbClr val="0000FF"/>
                </a:solidFill>
                <a:ea typeface="標楷體" pitchFamily="65" charset="-120"/>
              </a:rPr>
              <a:t>次方</a:t>
            </a:r>
          </a:p>
          <a:p>
            <a:pPr>
              <a:tabLst>
                <a:tab pos="228600" algn="l"/>
              </a:tabLst>
            </a:pPr>
            <a:r>
              <a:rPr lang="en-US" altLang="zh-TW" sz="38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8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每百萬</a:t>
            </a:r>
            <a:r>
              <a:rPr lang="en-US" altLang="zh-TW" sz="3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>
              <a:tabLst>
                <a:tab pos="228600" algn="l"/>
              </a:tabLst>
            </a:pPr>
            <a:r>
              <a:rPr lang="zh-TW" altLang="en-US" sz="3800" b="1" dirty="0">
                <a:solidFill>
                  <a:srgbClr val="0000FF"/>
                </a:solidFill>
                <a:ea typeface="標楷體" pitchFamily="65" charset="-120"/>
              </a:rPr>
              <a:t>之</a:t>
            </a:r>
            <a:r>
              <a:rPr lang="en-US" altLang="zh-TW" sz="3800" b="1" dirty="0">
                <a:solidFill>
                  <a:srgbClr val="0000FF"/>
                </a:solidFill>
                <a:ea typeface="標楷體" pitchFamily="65" charset="-120"/>
              </a:rPr>
              <a:t>2 </a:t>
            </a:r>
            <a:r>
              <a:rPr lang="zh-TW" altLang="en-US" sz="3800" b="1" dirty="0">
                <a:solidFill>
                  <a:srgbClr val="0000FF"/>
                </a:solidFill>
                <a:ea typeface="標楷體" pitchFamily="65" charset="-120"/>
              </a:rPr>
              <a:t>到 </a:t>
            </a:r>
            <a:r>
              <a:rPr lang="en-US" altLang="zh-TW" sz="3800" b="1" dirty="0">
                <a:solidFill>
                  <a:srgbClr val="0000FF"/>
                </a:solidFill>
                <a:ea typeface="標楷體" pitchFamily="65" charset="-120"/>
              </a:rPr>
              <a:t>8</a:t>
            </a:r>
            <a:r>
              <a:rPr lang="zh-TW" altLang="en-US" sz="3800" b="1" dirty="0">
                <a:solidFill>
                  <a:srgbClr val="0000FF"/>
                </a:solidFill>
                <a:ea typeface="標楷體" pitchFamily="65" charset="-120"/>
              </a:rPr>
              <a:t>個架次。</a:t>
            </a:r>
          </a:p>
        </p:txBody>
      </p:sp>
      <p:sp>
        <p:nvSpPr>
          <p:cNvPr id="2" name="矩形 1"/>
          <p:cNvSpPr/>
          <p:nvPr/>
        </p:nvSpPr>
        <p:spPr>
          <a:xfrm>
            <a:off x="2474986" y="260648"/>
            <a:ext cx="4113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動機 </a:t>
            </a:r>
            <a:r>
              <a:rPr lang="en-US" altLang="zh-TW" sz="6000" b="1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</a:t>
            </a:r>
            <a:endParaRPr lang="zh-TW" altLang="en-US" sz="6000" b="1" dirty="0">
              <a:solidFill>
                <a:srgbClr val="FF0000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613</TotalTime>
  <Words>1193</Words>
  <Application>Microsoft Office PowerPoint</Application>
  <PresentationFormat>如螢幕大小 (4:3)</PresentationFormat>
  <Paragraphs>137</Paragraphs>
  <Slides>30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清晰度</vt:lpstr>
      <vt:lpstr>預設簡報設計</vt:lpstr>
      <vt:lpstr>開南大學 </vt:lpstr>
      <vt:lpstr>投影片 2</vt:lpstr>
      <vt:lpstr>投影片 3</vt:lpstr>
      <vt:lpstr>本系設立宗旨</vt:lpstr>
      <vt:lpstr>學系願景、定位與目標</vt:lpstr>
      <vt:lpstr>投影片 6</vt:lpstr>
      <vt:lpstr>投影片 7</vt:lpstr>
      <vt:lpstr>全球最新飛安失事率與類型 實務統計分析   </vt:lpstr>
      <vt:lpstr>投影片 9</vt:lpstr>
      <vt:lpstr>投影片 10</vt:lpstr>
      <vt:lpstr>研究目的</vt:lpstr>
      <vt:lpstr>研究背景</vt:lpstr>
      <vt:lpstr>2014年7月23日復興航空失事事件</vt:lpstr>
      <vt:lpstr>2015年2月4日復興航空失事事件</vt:lpstr>
      <vt:lpstr>文獻回顧 </vt:lpstr>
      <vt:lpstr>投影片 16</vt:lpstr>
      <vt:lpstr>投影片 17</vt:lpstr>
      <vt:lpstr>投影片 18</vt:lpstr>
      <vt:lpstr>投影片 19</vt:lpstr>
      <vt:lpstr>投影片 20</vt:lpstr>
      <vt:lpstr>實證分析/ 結果與討論</vt:lpstr>
      <vt:lpstr>投影片 22</vt:lpstr>
      <vt:lpstr>2007~2016全球航班架次直線統計圖</vt:lpstr>
      <vt:lpstr>2007~2016全球失事件數</vt:lpstr>
      <vt:lpstr>利用Excel搜集每年的ASN空難事故中資料數據，並統計失事類型百分比</vt:lpstr>
      <vt:lpstr>飛安失事類型</vt:lpstr>
      <vt:lpstr>結論與建議</vt:lpstr>
      <vt:lpstr>結論與建議</vt:lpstr>
      <vt:lpstr>參考文獻</vt:lpstr>
      <vt:lpstr>簡報結束，謝謝聆聽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全球最新飛安失事率與類型實務統計分析 The latest global statistics of flight safety and type accidents information  </dc:title>
  <dc:creator>黃法琦</dc:creator>
  <cp:lastModifiedBy>user</cp:lastModifiedBy>
  <cp:revision>62</cp:revision>
  <dcterms:created xsi:type="dcterms:W3CDTF">2017-12-14T05:56:42Z</dcterms:created>
  <dcterms:modified xsi:type="dcterms:W3CDTF">2019-09-22T04:56:06Z</dcterms:modified>
</cp:coreProperties>
</file>