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50"/>
  </p:notesMasterIdLst>
  <p:sldIdLst>
    <p:sldId id="259" r:id="rId3"/>
    <p:sldId id="257" r:id="rId4"/>
    <p:sldId id="258" r:id="rId5"/>
    <p:sldId id="260" r:id="rId6"/>
    <p:sldId id="263" r:id="rId7"/>
    <p:sldId id="264" r:id="rId8"/>
    <p:sldId id="262" r:id="rId9"/>
    <p:sldId id="265" r:id="rId10"/>
    <p:sldId id="261" r:id="rId11"/>
    <p:sldId id="266" r:id="rId12"/>
    <p:sldId id="267" r:id="rId13"/>
    <p:sldId id="268" r:id="rId14"/>
    <p:sldId id="269" r:id="rId15"/>
    <p:sldId id="270" r:id="rId16"/>
    <p:sldId id="271" r:id="rId17"/>
    <p:sldId id="272" r:id="rId18"/>
    <p:sldId id="273" r:id="rId19"/>
    <p:sldId id="275" r:id="rId20"/>
    <p:sldId id="276" r:id="rId21"/>
    <p:sldId id="278" r:id="rId22"/>
    <p:sldId id="280" r:id="rId23"/>
    <p:sldId id="281" r:id="rId24"/>
    <p:sldId id="282" r:id="rId25"/>
    <p:sldId id="304" r:id="rId26"/>
    <p:sldId id="305" r:id="rId27"/>
    <p:sldId id="279" r:id="rId28"/>
    <p:sldId id="284" r:id="rId29"/>
    <p:sldId id="285" r:id="rId30"/>
    <p:sldId id="277" r:id="rId31"/>
    <p:sldId id="274" r:id="rId32"/>
    <p:sldId id="288" r:id="rId33"/>
    <p:sldId id="286" r:id="rId34"/>
    <p:sldId id="289" r:id="rId35"/>
    <p:sldId id="290" r:id="rId36"/>
    <p:sldId id="291" r:id="rId37"/>
    <p:sldId id="287" r:id="rId38"/>
    <p:sldId id="293" r:id="rId39"/>
    <p:sldId id="294" r:id="rId40"/>
    <p:sldId id="295" r:id="rId41"/>
    <p:sldId id="297" r:id="rId42"/>
    <p:sldId id="306" r:id="rId43"/>
    <p:sldId id="298" r:id="rId44"/>
    <p:sldId id="299" r:id="rId45"/>
    <p:sldId id="300" r:id="rId46"/>
    <p:sldId id="301" r:id="rId47"/>
    <p:sldId id="302" r:id="rId48"/>
    <p:sldId id="303" r:id="rId4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7" d="100"/>
          <a:sy n="77" d="100"/>
        </p:scale>
        <p:origin x="-1278" y="-96"/>
      </p:cViewPr>
      <p:guideLst>
        <p:guide orient="horz" pos="4319"/>
        <p:guide/>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20C04A2-087D-4D20-90AD-B6D229FC56DB}" type="datetimeFigureOut">
              <a:rPr lang="en-US" smtClean="0"/>
              <a:pPr/>
              <a:t>5/28/2015</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96A6B3F-4EEB-4411-B2AC-1D59F36C77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HK" altLang="en-US" noProof="0" dirty="0" smtClean="0">
                <a:latin typeface="+mn-ea"/>
                <a:ea typeface="+mn-ea"/>
              </a:rPr>
              <a:t>您可以記錄您的觀察筆記。</a:t>
            </a:r>
          </a:p>
          <a:p>
            <a:r>
              <a:rPr lang="zh-HK" altLang="en-US" noProof="0" dirty="0" smtClean="0">
                <a:latin typeface="+mn-ea"/>
                <a:ea typeface="+mn-ea"/>
              </a:rPr>
              <a:t>您也可以將圖片或圖表加入至圖像區域。</a:t>
            </a:r>
            <a:endParaRPr lang="zh-HK" altLang="en-US" noProof="0" dirty="0">
              <a:latin typeface="+mn-ea"/>
              <a:ea typeface="+mn-ea"/>
            </a:endParaRPr>
          </a:p>
        </p:txBody>
      </p:sp>
      <p:sp>
        <p:nvSpPr>
          <p:cNvPr id="4" name="Slide Number Placeholder 3"/>
          <p:cNvSpPr>
            <a:spLocks noGrp="1"/>
          </p:cNvSpPr>
          <p:nvPr>
            <p:ph type="sldNum" sz="quarter" idx="10"/>
          </p:nvPr>
        </p:nvSpPr>
        <p:spPr/>
        <p:txBody>
          <a:bodyPr/>
          <a:lstStyle/>
          <a:p>
            <a:fld id="{E96A6B3F-4EEB-4411-B2AC-1D59F36C77D0}"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bwMode="gray">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80928"/>
            <a:ext cx="6400800" cy="928694"/>
          </a:xfrm>
        </p:spPr>
        <p:txBody>
          <a:bodyPr>
            <a:noAutofit/>
          </a:bodyPr>
          <a:lstStyle>
            <a:lvl1pPr marL="0" indent="0" algn="ctr">
              <a:buNone/>
              <a:defRPr sz="4000">
                <a:solidFill>
                  <a:schemeClr val="tx1"/>
                </a:solidFill>
                <a:effectLst>
                  <a:glow rad="101600">
                    <a:schemeClr val="accent4">
                      <a:lumMod val="20000"/>
                      <a:lumOff val="80000"/>
                      <a:alpha val="40000"/>
                    </a:schemeClr>
                  </a:glo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r>
              <a:rPr lang="en-US" smtClean="0"/>
              <a:t>Copyright © 滄海圖書</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a:xfrm>
            <a:off x="457200" y="1500174"/>
            <a:ext cx="8229600" cy="1143000"/>
          </a:xfrm>
        </p:spPr>
        <p:txBody>
          <a:bodyPr/>
          <a:lstStyle>
            <a:lvl1pPr>
              <a:defRPr i="1">
                <a:latin typeface="+mj-lt"/>
              </a:defRPr>
            </a:lvl1pPr>
          </a:lstStyle>
          <a:p>
            <a:r>
              <a:rPr lang="zh-TW" altLang="en-US" smtClean="0"/>
              <a:t>按一下以編輯母片標題樣式</a:t>
            </a:r>
            <a:endParaRPr lang="en-US" dirty="0"/>
          </a:p>
        </p:txBody>
      </p:sp>
      <p:pic>
        <p:nvPicPr>
          <p:cNvPr id="8" name="圖片 7" descr="logo-彩色.jpg"/>
          <p:cNvPicPr>
            <a:picLocks noChangeAspect="1"/>
          </p:cNvPicPr>
          <p:nvPr userDrawn="1"/>
        </p:nvPicPr>
        <p:blipFill>
          <a:blip r:embed="rId3" cstate="screen">
            <a:clrChange>
              <a:clrFrom>
                <a:srgbClr val="FFFFFF"/>
              </a:clrFrom>
              <a:clrTo>
                <a:srgbClr val="FFFFFF">
                  <a:alpha val="0"/>
                </a:srgbClr>
              </a:clrTo>
            </a:clrChange>
          </a:blip>
          <a:stretch>
            <a:fillRect/>
          </a:stretch>
        </p:blipFill>
        <p:spPr>
          <a:xfrm>
            <a:off x="3739896" y="5516080"/>
            <a:ext cx="1664208" cy="649224"/>
          </a:xfrm>
          <a:prstGeom prst="rect">
            <a:avLst/>
          </a:prstGeom>
        </p:spPr>
      </p:pic>
      <p:pic>
        <p:nvPicPr>
          <p:cNvPr id="9" name="Picture 2" descr="W:\2014年\CE0218C_有機化學(第五版)_洪耀釧等_(佳玲)\有機化學(五版)中譯本封面.jpg"/>
          <p:cNvPicPr>
            <a:picLocks noChangeAspect="1" noChangeArrowheads="1"/>
          </p:cNvPicPr>
          <p:nvPr userDrawn="1"/>
        </p:nvPicPr>
        <p:blipFill>
          <a:blip r:embed="rId4" cstate="screen"/>
          <a:srcRect/>
          <a:stretch>
            <a:fillRect/>
          </a:stretch>
        </p:blipFill>
        <p:spPr bwMode="auto">
          <a:xfrm>
            <a:off x="467544" y="476672"/>
            <a:ext cx="1512168" cy="2160240"/>
          </a:xfrm>
          <a:prstGeom prst="rect">
            <a:avLst/>
          </a:prstGeom>
          <a:ln>
            <a:noFill/>
          </a:ln>
          <a:effectLst>
            <a:outerShdw blurRad="292100" dist="139700" dir="2700000" algn="tl" rotWithShape="0">
              <a:srgbClr val="333333">
                <a:alpha val="65000"/>
              </a:srgbClr>
            </a:outerShdw>
          </a:effectLst>
        </p:spPr>
      </p:pic>
      <p:sp>
        <p:nvSpPr>
          <p:cNvPr id="10" name="矩形 9"/>
          <p:cNvSpPr/>
          <p:nvPr userDrawn="1"/>
        </p:nvSpPr>
        <p:spPr>
          <a:xfrm>
            <a:off x="1907704" y="6309320"/>
            <a:ext cx="5904656" cy="369332"/>
          </a:xfrm>
          <a:prstGeom prst="rect">
            <a:avLst/>
          </a:prstGeom>
        </p:spPr>
        <p:txBody>
          <a:bodyPr wrap="square">
            <a:spAutoFit/>
          </a:bodyPr>
          <a:lstStyle/>
          <a:p>
            <a:r>
              <a:rPr lang="zh-TW" altLang="en-US" dirty="0" smtClean="0"/>
              <a:t>本內容僅供授課使用，禁止提供網路下載、重製或翻印。</a:t>
            </a:r>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5804" y="1500174"/>
            <a:ext cx="8229600" cy="4525963"/>
          </a:xfrm>
        </p:spPr>
        <p:txBody>
          <a:bodyPr vert="eaVert"/>
          <a:lstStyle>
            <a:lvl1pPr>
              <a:buFontTx/>
              <a:buBlip>
                <a:blip r:embed="rId2"/>
              </a:buBlip>
              <a:defRPr/>
            </a:lvl1pPr>
            <a:lvl2pPr>
              <a:buFontTx/>
              <a:buBlip>
                <a:blip r:embed="rId3"/>
              </a:buBlip>
              <a:defRPr/>
            </a:lvl2pPr>
            <a:lvl3pPr>
              <a:buFontTx/>
              <a:buBlip>
                <a:blip r:embed="rId4"/>
              </a:buBlip>
              <a:defRPr/>
            </a:lvl3pPr>
            <a:lvl4pPr>
              <a:buFontTx/>
              <a:buBlip>
                <a:blip r:embed="rId2"/>
              </a:buBlip>
              <a:defRPr/>
            </a:lvl4pPr>
            <a:lvl5pPr>
              <a:buFontTx/>
              <a:buBlip>
                <a:blip r:embed="rId3"/>
              </a:buBlip>
              <a:defRPr/>
            </a:lvl5pPr>
            <a:lvl6pPr>
              <a:buFontTx/>
              <a:buBlip>
                <a:blip r:embed="rId4"/>
              </a:buBlip>
              <a:defRPr/>
            </a:lvl6pPr>
            <a:lvl7pPr>
              <a:buFontTx/>
              <a:buBlip>
                <a:blip r:embed="rId2"/>
              </a:buBlip>
              <a:defRPr/>
            </a:lvl7pPr>
            <a:lvl8pPr>
              <a:buFontTx/>
              <a:buBlip>
                <a:blip r:embed="rId3"/>
              </a:buBlip>
              <a:defRPr/>
            </a:lvl8pPr>
            <a:lvl9pPr>
              <a:buFontTx/>
              <a:buBlip>
                <a:blip r:embed="rId4"/>
              </a:buBlip>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485804" y="6356350"/>
            <a:ext cx="2133600" cy="365125"/>
          </a:xfrm>
        </p:spPr>
        <p:txBody>
          <a:bodyPr/>
          <a:lstStyle/>
          <a:p>
            <a:r>
              <a:rPr lang="en-US" smtClean="0"/>
              <a:t>Copyright © 滄海圖書</a:t>
            </a:r>
            <a:endParaRPr lang="en-US" dirty="0"/>
          </a:p>
        </p:txBody>
      </p:sp>
      <p:sp>
        <p:nvSpPr>
          <p:cNvPr id="5" name="Footer Placeholder 4"/>
          <p:cNvSpPr>
            <a:spLocks noGrp="1"/>
          </p:cNvSpPr>
          <p:nvPr>
            <p:ph type="ftr" sz="quarter" idx="11"/>
          </p:nvPr>
        </p:nvSpPr>
        <p:spPr>
          <a:xfrm>
            <a:off x="3152804" y="6356350"/>
            <a:ext cx="2895600" cy="365125"/>
          </a:xfrm>
        </p:spPr>
        <p:txBody>
          <a:bodyPr/>
          <a:lstStyle/>
          <a:p>
            <a:endParaRPr lang="en-US" dirty="0"/>
          </a:p>
        </p:txBody>
      </p:sp>
      <p:sp>
        <p:nvSpPr>
          <p:cNvPr id="6" name="Slide Number Placeholder 5"/>
          <p:cNvSpPr>
            <a:spLocks noGrp="1"/>
          </p:cNvSpPr>
          <p:nvPr>
            <p:ph type="sldNum" sz="quarter" idx="12"/>
          </p:nvPr>
        </p:nvSpPr>
        <p:spPr>
          <a:xfrm>
            <a:off x="6581804" y="6356350"/>
            <a:ext cx="2133600" cy="365125"/>
          </a:xfrm>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2"/>
              </a:buBlip>
              <a:defRPr/>
            </a:lvl1pPr>
            <a:lvl2pPr>
              <a:buFontTx/>
              <a:buBlip>
                <a:blip r:embed="rId3"/>
              </a:buBlip>
              <a:defRPr/>
            </a:lvl2pPr>
            <a:lvl3pPr>
              <a:buFontTx/>
              <a:buBlip>
                <a:blip r:embed="rId4"/>
              </a:buBlip>
              <a:defRPr/>
            </a:lvl3pPr>
            <a:lvl4pPr>
              <a:buFontTx/>
              <a:buBlip>
                <a:blip r:embed="rId2"/>
              </a:buBlip>
              <a:defRPr/>
            </a:lvl4pPr>
            <a:lvl5pPr>
              <a:buFontTx/>
              <a:buBlip>
                <a:blip r:embed="rId3"/>
              </a:buBlip>
              <a:defRPr/>
            </a:lvl5pPr>
            <a:lvl6pPr>
              <a:buFontTx/>
              <a:buBlip>
                <a:blip r:embed="rId4"/>
              </a:buBlip>
              <a:defRPr/>
            </a:lvl6pPr>
            <a:lvl7pPr>
              <a:buFontTx/>
              <a:buBlip>
                <a:blip r:embed="rId2"/>
              </a:buBlip>
              <a:defRPr/>
            </a:lvl7pPr>
            <a:lvl8pPr>
              <a:buFontTx/>
              <a:buBlip>
                <a:blip r:embed="rId3"/>
              </a:buBlip>
              <a:defRPr/>
            </a:lvl8pPr>
            <a:lvl9pPr>
              <a:buFontTx/>
              <a:buBlip>
                <a:blip r:embed="rId4"/>
              </a:buBlip>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smtClean="0"/>
              <a:t>Copyright © 滄海圖書</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smtClean="0"/>
              <a:t>Copyright © 滄海圖書</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
        <p:nvSpPr>
          <p:cNvPr id="7" name="Title 6"/>
          <p:cNvSpPr>
            <a:spLocks noGrp="1"/>
          </p:cNvSpPr>
          <p:nvPr>
            <p:ph type="title"/>
          </p:nvPr>
        </p:nvSpPr>
        <p:spPr>
          <a:xfrm>
            <a:off x="457200" y="0"/>
            <a:ext cx="8229600" cy="1268760"/>
          </a:xfrm>
        </p:spPr>
        <p:txBody>
          <a:bodyPr/>
          <a:lstStyle/>
          <a:p>
            <a:r>
              <a:rPr lang="zh-TW" altLang="en-US" smtClean="0"/>
              <a:t>按一下以編輯母片標題樣式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r>
              <a:rPr lang="en-US" smtClean="0"/>
              <a:t>Copyright © 滄海圖書</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r>
              <a:rPr lang="en-US" smtClean="0"/>
              <a:t>Copyright © 滄海圖書</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
        <p:nvSpPr>
          <p:cNvPr id="9" name="Title 8"/>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r>
              <a:rPr lang="en-US" smtClean="0"/>
              <a:t>Copyright © 滄海圖書</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217339-39A7-4B96-8E42-5641BEC58517}" type="slidenum">
              <a:rPr lang="en-US" smtClean="0"/>
              <a:pPr/>
              <a:t>‹#›</a:t>
            </a:fld>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Copyright © 滄海圖書</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217339-39A7-4B96-8E42-5641BEC58517}" type="slidenum">
              <a:rPr lang="en-US" smtClean="0"/>
              <a:pPr/>
              <a:t>‹#›</a:t>
            </a:fld>
            <a:endParaRPr lang="en-US" dirty="0"/>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Copyright © 滄海圖書</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r>
              <a:rPr lang="en-US" smtClean="0"/>
              <a:t>Copyright © 滄海圖書</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r>
              <a:rPr lang="en-US" smtClean="0"/>
              <a:t>Copyright © 滄海圖書</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17339-39A7-4B96-8E42-5641BEC585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624"/>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3">
                    <a:lumMod val="75000"/>
                  </a:schemeClr>
                </a:solidFill>
              </a:defRPr>
            </a:lvl1pPr>
          </a:lstStyle>
          <a:p>
            <a:r>
              <a:rPr lang="en-US" smtClean="0"/>
              <a:t>Copyright © 滄海圖書</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3">
                    <a:lumMod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971128" cy="365125"/>
          </a:xfrm>
          <a:prstGeom prst="rect">
            <a:avLst/>
          </a:prstGeom>
        </p:spPr>
        <p:txBody>
          <a:bodyPr vert="horz" lIns="91440" tIns="45720" rIns="91440" bIns="45720" rtlCol="0" anchor="ctr"/>
          <a:lstStyle>
            <a:lvl1pPr algn="r">
              <a:defRPr sz="1200">
                <a:solidFill>
                  <a:schemeClr val="accent3">
                    <a:lumMod val="75000"/>
                  </a:schemeClr>
                </a:solidFill>
              </a:defRPr>
            </a:lvl1pPr>
          </a:lstStyle>
          <a:p>
            <a:fld id="{24217339-39A7-4B96-8E42-5641BEC585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0" kern="1200" cap="none" spc="0" baseline="0">
          <a:ln w="12700">
            <a:solidFill>
              <a:schemeClr val="accent2">
                <a:lumMod val="7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ea typeface="標楷體" pitchFamily="65" charset="-120"/>
          <a:cs typeface="Verdana" pitchFamily="34" charset="0"/>
        </a:defRPr>
      </a:lvl1pPr>
    </p:titleStyle>
    <p:bodyStyle>
      <a:lvl1pPr marL="342900" indent="-342900" algn="l" defTabSz="914400" rtl="0" eaLnBrk="1" latinLnBrk="0" hangingPunct="1">
        <a:spcBef>
          <a:spcPct val="20000"/>
        </a:spcBef>
        <a:buFontTx/>
        <a:buBlip>
          <a:blip r:embed="rId14"/>
        </a:buBlip>
        <a:defRPr sz="3200" kern="1200" baseline="0">
          <a:solidFill>
            <a:schemeClr val="tx1"/>
          </a:solidFill>
          <a:latin typeface="Times New Roman" pitchFamily="18" charset="0"/>
          <a:ea typeface="標楷體" pitchFamily="65" charset="-120"/>
          <a:cs typeface="+mn-cs"/>
        </a:defRPr>
      </a:lvl1pPr>
      <a:lvl2pPr marL="742950" indent="-285750" algn="l" defTabSz="914400" rtl="0" eaLnBrk="1" latinLnBrk="0" hangingPunct="1">
        <a:spcBef>
          <a:spcPct val="20000"/>
        </a:spcBef>
        <a:buFontTx/>
        <a:buBlip>
          <a:blip r:embed="rId15"/>
        </a:buBlip>
        <a:defRPr sz="2800" kern="1200" baseline="0">
          <a:solidFill>
            <a:schemeClr val="tx1"/>
          </a:solidFill>
          <a:latin typeface="Times New Roman" pitchFamily="18" charset="0"/>
          <a:ea typeface="標楷體" pitchFamily="65" charset="-120"/>
          <a:cs typeface="+mn-cs"/>
        </a:defRPr>
      </a:lvl2pPr>
      <a:lvl3pPr marL="1143000" indent="-228600" algn="l" defTabSz="914400" rtl="0" eaLnBrk="1" latinLnBrk="0" hangingPunct="1">
        <a:spcBef>
          <a:spcPct val="20000"/>
        </a:spcBef>
        <a:buFontTx/>
        <a:buBlip>
          <a:blip r:embed="rId16"/>
        </a:buBlip>
        <a:defRPr sz="2400" kern="1200" baseline="0">
          <a:solidFill>
            <a:schemeClr val="tx1"/>
          </a:solidFill>
          <a:latin typeface="Times New Roman" pitchFamily="18" charset="0"/>
          <a:ea typeface="標楷體" pitchFamily="65" charset="-120"/>
          <a:cs typeface="+mn-cs"/>
        </a:defRPr>
      </a:lvl3pPr>
      <a:lvl4pPr marL="1600200" indent="-228600" algn="l" defTabSz="914400" rtl="0" eaLnBrk="1" latinLnBrk="0" hangingPunct="1">
        <a:spcBef>
          <a:spcPct val="20000"/>
        </a:spcBef>
        <a:buFontTx/>
        <a:buBlip>
          <a:blip r:embed="rId14"/>
        </a:buBlip>
        <a:defRPr sz="2000" kern="1200" baseline="0">
          <a:solidFill>
            <a:schemeClr val="tx1"/>
          </a:solidFill>
          <a:latin typeface="Times New Roman" pitchFamily="18" charset="0"/>
          <a:ea typeface="標楷體" pitchFamily="65" charset="-120"/>
          <a:cs typeface="+mn-cs"/>
        </a:defRPr>
      </a:lvl4pPr>
      <a:lvl5pPr marL="2057400" indent="-228600" algn="l" defTabSz="914400" rtl="0" eaLnBrk="1" latinLnBrk="0" hangingPunct="1">
        <a:spcBef>
          <a:spcPct val="20000"/>
        </a:spcBef>
        <a:buFontTx/>
        <a:buBlip>
          <a:blip r:embed="rId15"/>
        </a:buBlip>
        <a:defRPr sz="2000" kern="1200" baseline="0">
          <a:solidFill>
            <a:schemeClr val="tx1"/>
          </a:solidFill>
          <a:latin typeface="Times New Roman" pitchFamily="18" charset="0"/>
          <a:ea typeface="標楷體" pitchFamily="65" charset="-120"/>
          <a:cs typeface="+mn-cs"/>
        </a:defRPr>
      </a:lvl5pPr>
      <a:lvl6pPr marL="2514600" indent="-228600" algn="l" defTabSz="914400" rtl="0" eaLnBrk="1" latinLnBrk="0" hangingPunct="1">
        <a:spcBef>
          <a:spcPct val="20000"/>
        </a:spcBef>
        <a:buFontTx/>
        <a:buBlip>
          <a:blip r:embed="rId16"/>
        </a:buBlip>
        <a:defRPr sz="1800" kern="1200">
          <a:solidFill>
            <a:schemeClr val="accent1">
              <a:lumMod val="75000"/>
            </a:schemeClr>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chemeClr val="accent1">
              <a:lumMod val="75000"/>
            </a:schemeClr>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chemeClr val="accent1">
              <a:lumMod val="75000"/>
            </a:schemeClr>
          </a:solidFill>
          <a:latin typeface="+mn-lt"/>
          <a:ea typeface="+mn-ea"/>
          <a:cs typeface="+mn-cs"/>
        </a:defRPr>
      </a:lvl8pPr>
      <a:lvl9pPr marL="3886200" indent="-228600" algn="l" defTabSz="914400" rtl="0" eaLnBrk="1" latinLnBrk="0" hangingPunct="1">
        <a:spcBef>
          <a:spcPct val="20000"/>
        </a:spcBef>
        <a:buFontTx/>
        <a:buBlip>
          <a:blip r:embed="rId16"/>
        </a:buBlip>
        <a:defRPr sz="1400"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zh-TW" altLang="en-US" dirty="0" smtClean="0"/>
              <a:t>胺類</a:t>
            </a:r>
            <a:endParaRPr lang="zh-TW" altLang="en-US" dirty="0"/>
          </a:p>
        </p:txBody>
      </p:sp>
      <p:sp>
        <p:nvSpPr>
          <p:cNvPr id="4" name="標題 3"/>
          <p:cNvSpPr>
            <a:spLocks noGrp="1"/>
          </p:cNvSpPr>
          <p:nvPr>
            <p:ph type="title"/>
          </p:nvPr>
        </p:nvSpPr>
        <p:spPr/>
        <p:txBody>
          <a:bodyPr/>
          <a:lstStyle/>
          <a:p>
            <a:r>
              <a:rPr lang="en-US" altLang="zh-TW" dirty="0" smtClean="0"/>
              <a:t>Chapter 10</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10</a:t>
            </a:fld>
            <a:endParaRPr lang="en-US" dirty="0"/>
          </a:p>
        </p:txBody>
      </p:sp>
      <p:sp>
        <p:nvSpPr>
          <p:cNvPr id="5" name="標題 4"/>
          <p:cNvSpPr>
            <a:spLocks noGrp="1"/>
          </p:cNvSpPr>
          <p:nvPr>
            <p:ph type="title"/>
          </p:nvPr>
        </p:nvSpPr>
        <p:spPr/>
        <p:txBody>
          <a:bodyPr/>
          <a:lstStyle/>
          <a:p>
            <a:r>
              <a:rPr lang="zh-TW" altLang="en-US" b="1" dirty="0" smtClean="0"/>
              <a:t>例題</a:t>
            </a:r>
            <a:r>
              <a:rPr lang="zh-TW" altLang="en-US" dirty="0" smtClean="0"/>
              <a:t> </a:t>
            </a:r>
            <a:r>
              <a:rPr lang="en-US" altLang="zh-TW" b="1" dirty="0" smtClean="0"/>
              <a:t>10.2</a:t>
            </a:r>
            <a:endParaRPr lang="zh-TW" altLang="en-US" dirty="0"/>
          </a:p>
        </p:txBody>
      </p:sp>
      <p:pic>
        <p:nvPicPr>
          <p:cNvPr id="6146" name="Picture 2"/>
          <p:cNvPicPr>
            <a:picLocks noGrp="1" noChangeAspect="1" noChangeArrowheads="1"/>
          </p:cNvPicPr>
          <p:nvPr>
            <p:ph idx="1"/>
          </p:nvPr>
        </p:nvPicPr>
        <p:blipFill>
          <a:blip r:embed="rId2" cstate="screen"/>
          <a:srcRect/>
          <a:stretch>
            <a:fillRect/>
          </a:stretch>
        </p:blipFill>
        <p:spPr bwMode="auto">
          <a:xfrm>
            <a:off x="205680" y="1268760"/>
            <a:ext cx="8686800" cy="375325"/>
          </a:xfrm>
          <a:prstGeom prst="rect">
            <a:avLst/>
          </a:prstGeom>
          <a:noFill/>
          <a:ln w="9525">
            <a:noFill/>
            <a:miter lim="800000"/>
            <a:headEnd/>
            <a:tailEnd/>
          </a:ln>
        </p:spPr>
      </p:pic>
      <p:pic>
        <p:nvPicPr>
          <p:cNvPr id="7" name="Picture 2"/>
          <p:cNvPicPr>
            <a:picLocks noChangeAspect="1" noChangeArrowheads="1"/>
          </p:cNvPicPr>
          <p:nvPr/>
        </p:nvPicPr>
        <p:blipFill>
          <a:blip r:embed="rId3" cstate="screen"/>
          <a:srcRect/>
          <a:stretch>
            <a:fillRect/>
          </a:stretch>
        </p:blipFill>
        <p:spPr bwMode="auto">
          <a:xfrm>
            <a:off x="205680" y="1628800"/>
            <a:ext cx="8686800" cy="3012867"/>
          </a:xfrm>
          <a:prstGeom prst="rect">
            <a:avLst/>
          </a:prstGeom>
          <a:noFill/>
          <a:ln w="9525">
            <a:noFill/>
            <a:miter lim="800000"/>
            <a:headEnd/>
            <a:tailEnd/>
          </a:ln>
        </p:spPr>
      </p:pic>
      <p:sp>
        <p:nvSpPr>
          <p:cNvPr id="8" name="矩形 7"/>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11</a:t>
            </a:fld>
            <a:endParaRPr lang="en-US" dirty="0"/>
          </a:p>
        </p:txBody>
      </p:sp>
      <p:sp>
        <p:nvSpPr>
          <p:cNvPr id="5" name="標題 4"/>
          <p:cNvSpPr>
            <a:spLocks noGrp="1"/>
          </p:cNvSpPr>
          <p:nvPr>
            <p:ph type="title"/>
          </p:nvPr>
        </p:nvSpPr>
        <p:spPr/>
        <p:txBody>
          <a:bodyPr/>
          <a:lstStyle/>
          <a:p>
            <a:r>
              <a:rPr lang="zh-TW" altLang="en-US" b="1" dirty="0" smtClean="0"/>
              <a:t>例題</a:t>
            </a:r>
            <a:r>
              <a:rPr lang="zh-TW" altLang="en-US" dirty="0" smtClean="0"/>
              <a:t> </a:t>
            </a:r>
            <a:r>
              <a:rPr lang="en-US" altLang="zh-TW" b="1" dirty="0" smtClean="0"/>
              <a:t>10.2</a:t>
            </a:r>
            <a:endParaRPr lang="zh-TW" altLang="en-US" dirty="0"/>
          </a:p>
        </p:txBody>
      </p:sp>
      <p:pic>
        <p:nvPicPr>
          <p:cNvPr id="7171" name="Picture 3"/>
          <p:cNvPicPr>
            <a:picLocks noGrp="1" noChangeAspect="1" noChangeArrowheads="1"/>
          </p:cNvPicPr>
          <p:nvPr>
            <p:ph idx="1"/>
          </p:nvPr>
        </p:nvPicPr>
        <p:blipFill>
          <a:blip r:embed="rId2" cstate="screen"/>
          <a:srcRect/>
          <a:stretch>
            <a:fillRect/>
          </a:stretch>
        </p:blipFill>
        <p:spPr bwMode="auto">
          <a:xfrm>
            <a:off x="205680" y="1082532"/>
            <a:ext cx="8686800" cy="4002652"/>
          </a:xfrm>
          <a:prstGeom prst="rect">
            <a:avLst/>
          </a:prstGeom>
          <a:noFill/>
          <a:ln w="9525">
            <a:noFill/>
            <a:miter lim="800000"/>
            <a:headEnd/>
            <a:tailEnd/>
          </a:ln>
        </p:spPr>
      </p:pic>
      <p:sp>
        <p:nvSpPr>
          <p:cNvPr id="6" name="矩形 5"/>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5865515"/>
          </a:xfrm>
        </p:spPr>
        <p:txBody>
          <a:bodyPr>
            <a:normAutofit/>
          </a:bodyPr>
          <a:lstStyle/>
          <a:p>
            <a:r>
              <a:rPr lang="en-US" altLang="zh-TW" sz="2800" dirty="0" smtClean="0"/>
              <a:t>IUPAC </a:t>
            </a:r>
            <a:r>
              <a:rPr lang="zh-TW" altLang="en-US" sz="2800" dirty="0" smtClean="0"/>
              <a:t>系統沿用俗名</a:t>
            </a:r>
            <a:r>
              <a:rPr lang="zh-TW" altLang="en-US" sz="2800" b="1" dirty="0" smtClean="0"/>
              <a:t>苯胺 </a:t>
            </a:r>
            <a:r>
              <a:rPr lang="en-US" altLang="zh-TW" sz="2800" b="1" dirty="0" smtClean="0"/>
              <a:t>(aniline) </a:t>
            </a:r>
            <a:r>
              <a:rPr lang="zh-TW" altLang="en-US" sz="2800" dirty="0" smtClean="0"/>
              <a:t>做為 </a:t>
            </a:r>
            <a:r>
              <a:rPr lang="en-US" altLang="zh-TW" sz="2800" dirty="0" smtClean="0"/>
              <a:t>C</a:t>
            </a:r>
            <a:r>
              <a:rPr lang="en-US" altLang="zh-TW" sz="2800" baseline="-25000" dirty="0" smtClean="0"/>
              <a:t>6</a:t>
            </a:r>
            <a:r>
              <a:rPr lang="en-US" altLang="zh-TW" sz="2800" dirty="0" smtClean="0"/>
              <a:t>H</a:t>
            </a:r>
            <a:r>
              <a:rPr lang="en-US" altLang="zh-TW" sz="2800" baseline="-25000" dirty="0" smtClean="0"/>
              <a:t>5</a:t>
            </a:r>
            <a:r>
              <a:rPr lang="en-US" altLang="zh-TW" sz="2800" dirty="0" smtClean="0"/>
              <a:t>NH</a:t>
            </a:r>
            <a:r>
              <a:rPr lang="en-US" altLang="zh-TW" sz="2800" baseline="-25000" dirty="0" smtClean="0"/>
              <a:t>2</a:t>
            </a:r>
            <a:r>
              <a:rPr lang="en-US" altLang="zh-TW" sz="2800" dirty="0" smtClean="0"/>
              <a:t> </a:t>
            </a:r>
            <a:r>
              <a:rPr lang="zh-TW" altLang="en-US" sz="2800" dirty="0" smtClean="0"/>
              <a:t>的命名。</a:t>
            </a:r>
            <a:endParaRPr lang="en-US" altLang="zh-TW" sz="2800" dirty="0" smtClean="0"/>
          </a:p>
          <a:p>
            <a:r>
              <a:rPr lang="zh-TW" altLang="en-US" sz="2800" dirty="0" smtClean="0"/>
              <a:t>苯胺為最簡單的芳香胺，雙取代的苯胺以 </a:t>
            </a:r>
            <a:r>
              <a:rPr lang="en-US" altLang="zh-TW" sz="2800" i="1" dirty="0" smtClean="0"/>
              <a:t>o</a:t>
            </a:r>
            <a:r>
              <a:rPr lang="en-US" altLang="zh-TW" sz="2800" dirty="0" smtClean="0"/>
              <a:t>-</a:t>
            </a:r>
            <a:r>
              <a:rPr lang="zh-TW" altLang="en-US" sz="2800" dirty="0" smtClean="0"/>
              <a:t>、</a:t>
            </a:r>
            <a:r>
              <a:rPr lang="en-US" altLang="zh-TW" sz="2800" i="1" dirty="0" smtClean="0"/>
              <a:t>m</a:t>
            </a:r>
            <a:r>
              <a:rPr lang="en-US" altLang="zh-TW" sz="2800" dirty="0" smtClean="0"/>
              <a:t>- </a:t>
            </a:r>
            <a:r>
              <a:rPr lang="zh-TW" altLang="en-US" sz="2800" dirty="0" smtClean="0"/>
              <a:t>和 </a:t>
            </a:r>
            <a:r>
              <a:rPr lang="en-US" altLang="zh-TW" sz="2800" i="1" dirty="0" smtClean="0"/>
              <a:t>p</a:t>
            </a:r>
            <a:r>
              <a:rPr lang="en-US" altLang="zh-TW" sz="2800" dirty="0" smtClean="0"/>
              <a:t>- </a:t>
            </a:r>
            <a:r>
              <a:rPr lang="zh-TW" altLang="en-US" sz="2800" dirty="0" smtClean="0"/>
              <a:t>表示與胺基的相對位置，苯胺的衍生物中亦有數種以俗名廣泛使用者，例如 </a:t>
            </a:r>
            <a:r>
              <a:rPr lang="en-US" altLang="zh-TW" sz="2800" b="1" dirty="0" smtClean="0"/>
              <a:t>p-</a:t>
            </a:r>
            <a:r>
              <a:rPr lang="zh-TW" altLang="en-US" sz="2800" b="1" dirty="0" smtClean="0"/>
              <a:t>甲苯胺</a:t>
            </a:r>
            <a:r>
              <a:rPr lang="en-US" altLang="zh-TW" sz="2800" b="1" dirty="0" smtClean="0"/>
              <a:t>(</a:t>
            </a:r>
            <a:r>
              <a:rPr lang="en-US" altLang="zh-TW" sz="2800" b="1" dirty="0" err="1" smtClean="0"/>
              <a:t>toluidine</a:t>
            </a:r>
            <a:r>
              <a:rPr lang="en-US" altLang="zh-TW" sz="2800" b="1" dirty="0" smtClean="0"/>
              <a:t>) </a:t>
            </a:r>
            <a:r>
              <a:rPr lang="zh-TW" altLang="en-US" sz="2800" dirty="0" smtClean="0"/>
              <a:t>和 </a:t>
            </a:r>
            <a:r>
              <a:rPr lang="en-US" altLang="zh-TW" sz="2800" b="1" dirty="0" smtClean="0"/>
              <a:t>m-</a:t>
            </a:r>
            <a:r>
              <a:rPr lang="zh-TW" altLang="en-US" sz="2800" b="1" dirty="0" smtClean="0"/>
              <a:t>甲氧苯胺 </a:t>
            </a:r>
            <a:r>
              <a:rPr lang="en-US" altLang="zh-TW" sz="2800" b="1" dirty="0" smtClean="0"/>
              <a:t>(</a:t>
            </a:r>
            <a:r>
              <a:rPr lang="en-US" altLang="zh-TW" sz="2800" b="1" dirty="0" err="1" smtClean="0"/>
              <a:t>anisidine</a:t>
            </a:r>
            <a:r>
              <a:rPr lang="en-US" altLang="zh-TW" sz="2800" b="1" dirty="0" smtClean="0"/>
              <a:t>) </a:t>
            </a:r>
            <a:r>
              <a:rPr lang="zh-TW" altLang="en-US" sz="2800" dirty="0" smtClean="0"/>
              <a:t>等</a:t>
            </a:r>
            <a:endParaRPr lang="zh-TW" altLang="en-US" sz="2800"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12</a:t>
            </a:fld>
            <a:endParaRPr lang="en-US" dirty="0"/>
          </a:p>
        </p:txBody>
      </p:sp>
      <p:pic>
        <p:nvPicPr>
          <p:cNvPr id="6" name="Picture 2"/>
          <p:cNvPicPr>
            <a:picLocks noChangeAspect="1" noChangeArrowheads="1"/>
          </p:cNvPicPr>
          <p:nvPr/>
        </p:nvPicPr>
        <p:blipFill>
          <a:blip r:embed="rId2" cstate="screen"/>
          <a:srcRect/>
          <a:stretch>
            <a:fillRect/>
          </a:stretch>
        </p:blipFill>
        <p:spPr bwMode="auto">
          <a:xfrm>
            <a:off x="518864" y="3036263"/>
            <a:ext cx="8229600" cy="3417073"/>
          </a:xfrm>
          <a:prstGeom prst="rect">
            <a:avLst/>
          </a:prstGeom>
          <a:noFill/>
          <a:ln w="9525">
            <a:noFill/>
            <a:miter lim="800000"/>
            <a:headEnd/>
            <a:tailEnd/>
          </a:ln>
        </p:spPr>
      </p:pic>
      <p:sp>
        <p:nvSpPr>
          <p:cNvPr id="7" name="矩形 6"/>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p:txBody>
          <a:bodyPr/>
          <a:lstStyle/>
          <a:p>
            <a:r>
              <a:rPr lang="zh-TW" altLang="en-US" dirty="0" smtClean="0"/>
              <a:t>第二和第三級胺通常命名為 </a:t>
            </a:r>
            <a:r>
              <a:rPr lang="en-US" altLang="zh-TW" i="1" dirty="0" smtClean="0"/>
              <a:t>N</a:t>
            </a:r>
            <a:r>
              <a:rPr lang="en-US" altLang="zh-TW" dirty="0" smtClean="0"/>
              <a:t>-</a:t>
            </a:r>
            <a:r>
              <a:rPr lang="zh-TW" altLang="en-US" dirty="0" smtClean="0"/>
              <a:t>取代的一級胺；不對稱的胺，以最大取代基為主名胺，其他取代基則以 </a:t>
            </a:r>
            <a:r>
              <a:rPr lang="en-US" altLang="zh-TW" i="1" dirty="0" smtClean="0"/>
              <a:t>N</a:t>
            </a:r>
            <a:r>
              <a:rPr lang="en-US" altLang="zh-TW" dirty="0" smtClean="0"/>
              <a:t>- </a:t>
            </a:r>
            <a:r>
              <a:rPr lang="zh-TW" altLang="en-US" dirty="0" smtClean="0"/>
              <a:t>表示與氮原子鍵結：</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13</a:t>
            </a:fld>
            <a:endParaRPr lang="en-US" dirty="0"/>
          </a:p>
        </p:txBody>
      </p:sp>
      <p:sp>
        <p:nvSpPr>
          <p:cNvPr id="10" name="標題 9"/>
          <p:cNvSpPr>
            <a:spLocks noGrp="1"/>
          </p:cNvSpPr>
          <p:nvPr>
            <p:ph type="title"/>
          </p:nvPr>
        </p:nvSpPr>
        <p:spPr/>
        <p:txBody>
          <a:bodyPr/>
          <a:lstStyle/>
          <a:p>
            <a:r>
              <a:rPr lang="en-US" altLang="zh-TW" b="1" dirty="0" smtClean="0"/>
              <a:t>A. </a:t>
            </a:r>
            <a:r>
              <a:rPr lang="zh-TW" altLang="en-US" b="1" dirty="0" smtClean="0"/>
              <a:t>系統命名</a:t>
            </a:r>
            <a:endParaRPr lang="zh-TW" altLang="en-US" dirty="0"/>
          </a:p>
        </p:txBody>
      </p:sp>
      <p:pic>
        <p:nvPicPr>
          <p:cNvPr id="8195"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27584" y="2996952"/>
            <a:ext cx="7452320" cy="2315568"/>
          </a:xfrm>
          <a:prstGeom prst="rect">
            <a:avLst/>
          </a:prstGeom>
          <a:noFill/>
          <a:ln w="9525">
            <a:noFill/>
            <a:miter lim="800000"/>
            <a:headEnd/>
            <a:tailEnd/>
          </a:ln>
        </p:spPr>
      </p:pic>
      <p:sp>
        <p:nvSpPr>
          <p:cNvPr id="8" name="矩形 7"/>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mtClean="0"/>
              <a:t>下列為芳香類雜環胺的名稱和結構，是俗名當作 </a:t>
            </a:r>
            <a:r>
              <a:rPr lang="en-US" altLang="zh-TW" smtClean="0"/>
              <a:t>IUPAC </a:t>
            </a:r>
            <a:r>
              <a:rPr lang="zh-TW" altLang="en-US" smtClean="0"/>
              <a:t>名稱的例子：</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14</a:t>
            </a:fld>
            <a:endParaRPr lang="en-US" dirty="0"/>
          </a:p>
        </p:txBody>
      </p:sp>
      <p:sp>
        <p:nvSpPr>
          <p:cNvPr id="10" name="標題 9"/>
          <p:cNvSpPr>
            <a:spLocks noGrp="1"/>
          </p:cNvSpPr>
          <p:nvPr>
            <p:ph type="title"/>
          </p:nvPr>
        </p:nvSpPr>
        <p:spPr/>
        <p:txBody>
          <a:bodyPr/>
          <a:lstStyle/>
          <a:p>
            <a:r>
              <a:rPr lang="en-US" altLang="zh-TW" b="1" dirty="0" smtClean="0"/>
              <a:t>A. </a:t>
            </a:r>
            <a:r>
              <a:rPr lang="zh-TW" altLang="en-US" b="1" dirty="0" smtClean="0"/>
              <a:t>系統命名</a:t>
            </a:r>
            <a:endParaRPr lang="zh-TW" altLang="en-US" dirty="0"/>
          </a:p>
        </p:txBody>
      </p:sp>
      <p:pic>
        <p:nvPicPr>
          <p:cNvPr id="6"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67544" y="2420888"/>
            <a:ext cx="8229600" cy="2313445"/>
          </a:xfrm>
          <a:prstGeom prst="rect">
            <a:avLst/>
          </a:prstGeom>
          <a:noFill/>
          <a:ln w="9525">
            <a:noFill/>
            <a:miter lim="800000"/>
            <a:headEnd/>
            <a:tailEnd/>
          </a:ln>
        </p:spPr>
      </p:pic>
      <p:sp>
        <p:nvSpPr>
          <p:cNvPr id="7" name="矩形 6"/>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15</a:t>
            </a:fld>
            <a:endParaRPr lang="en-US" dirty="0"/>
          </a:p>
        </p:txBody>
      </p:sp>
      <p:sp>
        <p:nvSpPr>
          <p:cNvPr id="5" name="標題 4"/>
          <p:cNvSpPr>
            <a:spLocks noGrp="1"/>
          </p:cNvSpPr>
          <p:nvPr>
            <p:ph type="title"/>
          </p:nvPr>
        </p:nvSpPr>
        <p:spPr/>
        <p:txBody>
          <a:bodyPr/>
          <a:lstStyle/>
          <a:p>
            <a:r>
              <a:rPr lang="en-US" altLang="zh-TW" b="1" dirty="0" smtClean="0"/>
              <a:t>A. </a:t>
            </a:r>
            <a:r>
              <a:rPr lang="zh-TW" altLang="en-US" b="1" dirty="0" smtClean="0"/>
              <a:t>系統命名</a:t>
            </a:r>
            <a:endParaRPr lang="zh-TW" altLang="en-US" dirty="0"/>
          </a:p>
        </p:txBody>
      </p:sp>
      <p:sp>
        <p:nvSpPr>
          <p:cNvPr id="7" name="內容版面配置區 6"/>
          <p:cNvSpPr>
            <a:spLocks noGrp="1"/>
          </p:cNvSpPr>
          <p:nvPr>
            <p:ph idx="1"/>
          </p:nvPr>
        </p:nvSpPr>
        <p:spPr/>
        <p:txBody>
          <a:bodyPr/>
          <a:lstStyle/>
          <a:p>
            <a:r>
              <a:rPr lang="zh-TW" altLang="en-US" dirty="0" smtClean="0"/>
              <a:t>高於胺基的官能基 </a:t>
            </a:r>
            <a:r>
              <a:rPr lang="en-US" altLang="zh-TW" dirty="0" smtClean="0"/>
              <a:t>(</a:t>
            </a:r>
            <a:r>
              <a:rPr lang="zh-TW" altLang="en-US" dirty="0" smtClean="0"/>
              <a:t>胺基英文命名為 </a:t>
            </a:r>
            <a:r>
              <a:rPr lang="en-US" altLang="zh-TW" i="1" dirty="0" smtClean="0"/>
              <a:t>amino-</a:t>
            </a:r>
            <a:r>
              <a:rPr lang="en-US" altLang="zh-TW" dirty="0" smtClean="0"/>
              <a:t>)</a:t>
            </a:r>
            <a:endParaRPr lang="zh-TW" altLang="en-US" dirty="0"/>
          </a:p>
        </p:txBody>
      </p:sp>
      <p:pic>
        <p:nvPicPr>
          <p:cNvPr id="9219"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1475656" y="2276872"/>
            <a:ext cx="5692435" cy="3108945"/>
          </a:xfrm>
          <a:prstGeom prst="rect">
            <a:avLst/>
          </a:prstGeom>
          <a:noFill/>
          <a:ln w="9525">
            <a:noFill/>
            <a:miter lim="800000"/>
            <a:headEnd/>
            <a:tailEnd/>
          </a:ln>
        </p:spPr>
      </p:pic>
      <p:sp>
        <p:nvSpPr>
          <p:cNvPr id="8" name="矩形 7"/>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16</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10.3</a:t>
            </a:r>
            <a:endParaRPr lang="zh-TW" altLang="en-US" b="1" dirty="0"/>
          </a:p>
        </p:txBody>
      </p:sp>
      <p:pic>
        <p:nvPicPr>
          <p:cNvPr id="7" name="Picture 2"/>
          <p:cNvPicPr>
            <a:picLocks noChangeAspect="1" noChangeArrowheads="1"/>
          </p:cNvPicPr>
          <p:nvPr/>
        </p:nvPicPr>
        <p:blipFill>
          <a:blip r:embed="rId2" cstate="screen"/>
          <a:srcRect/>
          <a:stretch>
            <a:fillRect/>
          </a:stretch>
        </p:blipFill>
        <p:spPr bwMode="auto">
          <a:xfrm>
            <a:off x="205680" y="2996952"/>
            <a:ext cx="8686800" cy="3668061"/>
          </a:xfrm>
          <a:prstGeom prst="rect">
            <a:avLst/>
          </a:prstGeom>
          <a:noFill/>
          <a:ln w="9525">
            <a:noFill/>
            <a:miter lim="800000"/>
            <a:headEnd/>
            <a:tailEnd/>
          </a:ln>
        </p:spPr>
      </p:pic>
      <p:pic>
        <p:nvPicPr>
          <p:cNvPr id="10242" name="Picture 2"/>
          <p:cNvPicPr>
            <a:picLocks noGrp="1" noChangeAspect="1" noChangeArrowheads="1"/>
          </p:cNvPicPr>
          <p:nvPr>
            <p:ph idx="1"/>
          </p:nvPr>
        </p:nvPicPr>
        <p:blipFill>
          <a:blip r:embed="rId3" cstate="screen"/>
          <a:srcRect/>
          <a:stretch>
            <a:fillRect/>
          </a:stretch>
        </p:blipFill>
        <p:spPr bwMode="auto">
          <a:xfrm>
            <a:off x="205680" y="1052736"/>
            <a:ext cx="8686800" cy="2006556"/>
          </a:xfrm>
          <a:prstGeom prst="rect">
            <a:avLst/>
          </a:prstGeom>
          <a:noFill/>
          <a:ln w="9525">
            <a:noFill/>
            <a:miter lim="800000"/>
            <a:headEnd/>
            <a:tailEnd/>
          </a:ln>
        </p:spPr>
      </p:pic>
      <p:sp>
        <p:nvSpPr>
          <p:cNvPr id="8" name="矩形 7"/>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17</a:t>
            </a:fld>
            <a:endParaRPr lang="en-US" dirty="0"/>
          </a:p>
        </p:txBody>
      </p:sp>
      <p:sp>
        <p:nvSpPr>
          <p:cNvPr id="5" name="標題 4"/>
          <p:cNvSpPr>
            <a:spLocks noGrp="1"/>
          </p:cNvSpPr>
          <p:nvPr>
            <p:ph type="title"/>
          </p:nvPr>
        </p:nvSpPr>
        <p:spPr/>
        <p:txBody>
          <a:bodyPr/>
          <a:lstStyle/>
          <a:p>
            <a:r>
              <a:rPr lang="en-US" altLang="zh-TW" b="1" dirty="0" smtClean="0"/>
              <a:t>B. </a:t>
            </a:r>
            <a:r>
              <a:rPr lang="zh-TW" altLang="en-US" b="1" dirty="0" smtClean="0"/>
              <a:t>俗名</a:t>
            </a:r>
            <a:endParaRPr lang="zh-TW" altLang="en-US" dirty="0"/>
          </a:p>
        </p:txBody>
      </p:sp>
      <p:sp>
        <p:nvSpPr>
          <p:cNvPr id="7" name="內容版面配置區 6"/>
          <p:cNvSpPr>
            <a:spLocks noGrp="1"/>
          </p:cNvSpPr>
          <p:nvPr>
            <p:ph idx="1"/>
          </p:nvPr>
        </p:nvSpPr>
        <p:spPr/>
        <p:txBody>
          <a:bodyPr/>
          <a:lstStyle/>
          <a:p>
            <a:r>
              <a:rPr lang="zh-TW" altLang="en-US" dirty="0" smtClean="0"/>
              <a:t>俗名以鍵結於氮的烷基命名並於字尾加上胺 </a:t>
            </a:r>
            <a:r>
              <a:rPr lang="en-US" altLang="zh-TW" dirty="0" smtClean="0"/>
              <a:t>(</a:t>
            </a:r>
            <a:r>
              <a:rPr lang="en-US" altLang="zh-TW" i="1" dirty="0" smtClean="0"/>
              <a:t>-amine</a:t>
            </a:r>
            <a:r>
              <a:rPr lang="en-US" altLang="zh-TW" dirty="0" smtClean="0"/>
              <a:t>)</a:t>
            </a:r>
            <a:r>
              <a:rPr lang="zh-TW" altLang="en-US" dirty="0" smtClean="0"/>
              <a:t>，烷基依英文字母順序定先後，即為烷 </a:t>
            </a:r>
            <a:r>
              <a:rPr lang="en-US" altLang="zh-TW" b="1" dirty="0" smtClean="0"/>
              <a:t>(</a:t>
            </a:r>
            <a:r>
              <a:rPr lang="zh-TW" altLang="en-US" b="1" dirty="0" smtClean="0"/>
              <a:t>基</a:t>
            </a:r>
            <a:r>
              <a:rPr lang="en-US" altLang="zh-TW" b="1" dirty="0" smtClean="0"/>
              <a:t>)</a:t>
            </a:r>
            <a:r>
              <a:rPr lang="zh-TW" altLang="en-US" b="1" dirty="0" smtClean="0"/>
              <a:t>胺 </a:t>
            </a:r>
            <a:r>
              <a:rPr lang="en-US" altLang="zh-TW" b="1" dirty="0" smtClean="0"/>
              <a:t>(</a:t>
            </a:r>
            <a:r>
              <a:rPr lang="en-US" altLang="zh-TW" b="1" dirty="0" err="1" smtClean="0"/>
              <a:t>alkylamines</a:t>
            </a:r>
            <a:r>
              <a:rPr lang="en-US" altLang="zh-TW" b="1" dirty="0" smtClean="0"/>
              <a:t>)</a:t>
            </a:r>
            <a:r>
              <a:rPr lang="zh-TW" altLang="en-US" dirty="0" smtClean="0"/>
              <a:t>：</a:t>
            </a:r>
            <a:endParaRPr lang="zh-TW" altLang="en-US" dirty="0"/>
          </a:p>
        </p:txBody>
      </p:sp>
      <p:pic>
        <p:nvPicPr>
          <p:cNvPr id="8" name="Picture 2"/>
          <p:cNvPicPr>
            <a:picLocks noChangeAspect="1" noChangeArrowheads="1"/>
          </p:cNvPicPr>
          <p:nvPr/>
        </p:nvPicPr>
        <p:blipFill>
          <a:blip r:embed="rId2" cstate="screen"/>
          <a:srcRect/>
          <a:stretch>
            <a:fillRect/>
          </a:stretch>
        </p:blipFill>
        <p:spPr bwMode="auto">
          <a:xfrm>
            <a:off x="457200" y="3125987"/>
            <a:ext cx="8229600" cy="1815181"/>
          </a:xfrm>
          <a:prstGeom prst="rect">
            <a:avLst/>
          </a:prstGeom>
          <a:noFill/>
          <a:ln w="9525">
            <a:noFill/>
            <a:miter lim="800000"/>
            <a:headEnd/>
            <a:tailEnd/>
          </a:ln>
        </p:spPr>
      </p:pic>
      <p:sp>
        <p:nvSpPr>
          <p:cNvPr id="9" name="矩形 8"/>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548680"/>
            <a:ext cx="8229600" cy="5577483"/>
          </a:xfrm>
        </p:spPr>
        <p:txBody>
          <a:bodyPr/>
          <a:lstStyle/>
          <a:p>
            <a:r>
              <a:rPr lang="zh-TW" altLang="en-US" dirty="0" smtClean="0"/>
              <a:t>當 </a:t>
            </a:r>
            <a:r>
              <a:rPr lang="en-US" altLang="zh-TW" dirty="0" smtClean="0"/>
              <a:t>N </a:t>
            </a:r>
            <a:r>
              <a:rPr lang="zh-TW" altLang="en-US" dirty="0" smtClean="0"/>
              <a:t>原子鍵結四個原子或是原子團時，則稱此化合物為銨鹽；字尾的胺 </a:t>
            </a:r>
            <a:r>
              <a:rPr lang="en-US" altLang="zh-TW" dirty="0" smtClean="0"/>
              <a:t>(</a:t>
            </a:r>
            <a:r>
              <a:rPr lang="en-US" altLang="zh-TW" i="1" dirty="0" smtClean="0"/>
              <a:t>-amine</a:t>
            </a:r>
            <a:r>
              <a:rPr lang="en-US" altLang="zh-TW" dirty="0" smtClean="0"/>
              <a:t>) </a:t>
            </a:r>
            <a:r>
              <a:rPr lang="zh-TW" altLang="en-US" dirty="0" smtClean="0"/>
              <a:t>改為銨</a:t>
            </a:r>
            <a:r>
              <a:rPr lang="en-US" altLang="zh-TW" dirty="0" smtClean="0"/>
              <a:t>(-ammonium)</a:t>
            </a:r>
            <a:r>
              <a:rPr lang="zh-TW" altLang="en-US" dirty="0" smtClean="0"/>
              <a:t>，再加上陰離子的名稱，此類化合物具有鹽的性質。</a:t>
            </a:r>
            <a:endParaRPr lang="en-US" altLang="zh-TW" dirty="0" smtClean="0"/>
          </a:p>
          <a:p>
            <a:r>
              <a:rPr lang="zh-TW" altLang="en-US" dirty="0" smtClean="0"/>
              <a:t>舉下列三例子說明 </a:t>
            </a:r>
            <a:r>
              <a:rPr lang="en-US" altLang="zh-TW" dirty="0" smtClean="0"/>
              <a:t>(</a:t>
            </a:r>
            <a:r>
              <a:rPr lang="zh-TW" altLang="en-US" dirty="0" smtClean="0"/>
              <a:t>氯化十六烷啶鹽為外用抗菌除臭劑</a:t>
            </a:r>
            <a:r>
              <a:rPr lang="en-US" altLang="zh-TW" dirty="0" smtClean="0"/>
              <a:t>)</a:t>
            </a:r>
            <a:r>
              <a:rPr lang="zh-TW" altLang="en-US" dirty="0" smtClean="0"/>
              <a:t>：</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18</a:t>
            </a:fld>
            <a:endParaRPr lang="en-US" dirty="0"/>
          </a:p>
        </p:txBody>
      </p:sp>
      <p:pic>
        <p:nvPicPr>
          <p:cNvPr id="6" name="Picture 2"/>
          <p:cNvPicPr>
            <a:picLocks noChangeAspect="1" noChangeArrowheads="1"/>
          </p:cNvPicPr>
          <p:nvPr/>
        </p:nvPicPr>
        <p:blipFill>
          <a:blip r:embed="rId2" cstate="screen"/>
          <a:srcRect/>
          <a:stretch>
            <a:fillRect/>
          </a:stretch>
        </p:blipFill>
        <p:spPr bwMode="auto">
          <a:xfrm>
            <a:off x="457200" y="3810026"/>
            <a:ext cx="8229600" cy="2211262"/>
          </a:xfrm>
          <a:prstGeom prst="rect">
            <a:avLst/>
          </a:prstGeom>
          <a:noFill/>
          <a:ln w="9525">
            <a:noFill/>
            <a:miter lim="800000"/>
            <a:headEnd/>
            <a:tailEnd/>
          </a:ln>
        </p:spPr>
      </p:pic>
      <p:sp>
        <p:nvSpPr>
          <p:cNvPr id="7" name="矩形 6"/>
          <p:cNvSpPr/>
          <p:nvPr/>
        </p:nvSpPr>
        <p:spPr>
          <a:xfrm>
            <a:off x="7152749" y="0"/>
            <a:ext cx="1991251" cy="369332"/>
          </a:xfrm>
          <a:prstGeom prst="rect">
            <a:avLst/>
          </a:prstGeom>
        </p:spPr>
        <p:txBody>
          <a:bodyPr wrap="none">
            <a:spAutoFit/>
          </a:bodyPr>
          <a:lstStyle/>
          <a:p>
            <a:r>
              <a:rPr lang="en-US" altLang="zh-TW" b="1" dirty="0" smtClean="0"/>
              <a:t>10.2 </a:t>
            </a:r>
            <a:r>
              <a:rPr lang="zh-TW" altLang="en-US" b="1" dirty="0" smtClean="0"/>
              <a:t>胺類的命名</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19</a:t>
            </a:fld>
            <a:endParaRPr lang="en-US" dirty="0"/>
          </a:p>
        </p:txBody>
      </p:sp>
      <p:sp>
        <p:nvSpPr>
          <p:cNvPr id="5" name="標題 4"/>
          <p:cNvSpPr>
            <a:spLocks noGrp="1"/>
          </p:cNvSpPr>
          <p:nvPr>
            <p:ph type="title"/>
          </p:nvPr>
        </p:nvSpPr>
        <p:spPr/>
        <p:txBody>
          <a:bodyPr/>
          <a:lstStyle/>
          <a:p>
            <a:r>
              <a:rPr lang="en-US" altLang="zh-TW" b="1" dirty="0" smtClean="0"/>
              <a:t>10.3 </a:t>
            </a:r>
            <a:r>
              <a:rPr lang="zh-TW" altLang="en-US" b="1" dirty="0" smtClean="0"/>
              <a:t>胺類的物理特性</a:t>
            </a:r>
            <a:endParaRPr lang="zh-TW" altLang="en-US" dirty="0"/>
          </a:p>
        </p:txBody>
      </p:sp>
      <p:sp>
        <p:nvSpPr>
          <p:cNvPr id="7" name="內容版面配置區 6"/>
          <p:cNvSpPr>
            <a:spLocks noGrp="1"/>
          </p:cNvSpPr>
          <p:nvPr>
            <p:ph idx="1"/>
          </p:nvPr>
        </p:nvSpPr>
        <p:spPr/>
        <p:txBody>
          <a:bodyPr/>
          <a:lstStyle/>
          <a:p>
            <a:r>
              <a:rPr lang="zh-TW" altLang="en-US" dirty="0" smtClean="0"/>
              <a:t>胺為極性化合物，</a:t>
            </a:r>
            <a:r>
              <a:rPr lang="en-US" altLang="zh-TW" dirty="0" smtClean="0"/>
              <a:t>1° </a:t>
            </a:r>
            <a:r>
              <a:rPr lang="zh-TW" altLang="en-US" dirty="0" smtClean="0"/>
              <a:t>胺和 </a:t>
            </a:r>
            <a:r>
              <a:rPr lang="en-US" altLang="zh-TW" dirty="0" smtClean="0"/>
              <a:t>2° </a:t>
            </a:r>
            <a:r>
              <a:rPr lang="zh-TW" altLang="en-US" dirty="0" smtClean="0"/>
              <a:t>胺皆可形成分子間氫鍵</a:t>
            </a:r>
            <a:endParaRPr lang="zh-TW" altLang="en-US" dirty="0"/>
          </a:p>
        </p:txBody>
      </p:sp>
      <p:pic>
        <p:nvPicPr>
          <p:cNvPr id="8"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059832" y="2060848"/>
            <a:ext cx="3861438"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0562" y="571480"/>
            <a:ext cx="4429156" cy="571504"/>
          </a:xfrm>
        </p:spPr>
        <p:txBody>
          <a:bodyPr>
            <a:normAutofit/>
          </a:bodyPr>
          <a:lstStyle/>
          <a:p>
            <a:r>
              <a:rPr lang="zh-TW" altLang="en-US" sz="2400" dirty="0" smtClean="0">
                <a:latin typeface="新細明體" pitchFamily="18" charset="-120"/>
                <a:ea typeface="新細明體" pitchFamily="18" charset="-120"/>
              </a:rPr>
              <a:t>胺類</a:t>
            </a:r>
            <a:endParaRPr lang="zh-HK" altLang="en-US" sz="2400" dirty="0">
              <a:latin typeface="新細明體" pitchFamily="18" charset="-120"/>
              <a:ea typeface="新細明體" pitchFamily="18" charset="-120"/>
            </a:endParaRPr>
          </a:p>
        </p:txBody>
      </p:sp>
      <p:sp>
        <p:nvSpPr>
          <p:cNvPr id="6" name="TextBox 5"/>
          <p:cNvSpPr txBox="1"/>
          <p:nvPr/>
        </p:nvSpPr>
        <p:spPr>
          <a:xfrm>
            <a:off x="5004048" y="1565904"/>
            <a:ext cx="3708058" cy="810478"/>
          </a:xfrm>
          <a:prstGeom prst="rect">
            <a:avLst/>
          </a:prstGeom>
          <a:noFill/>
        </p:spPr>
        <p:txBody>
          <a:bodyPr wrap="square" rtlCol="0">
            <a:spAutoFit/>
          </a:bodyPr>
          <a:lstStyle/>
          <a:p>
            <a:pPr>
              <a:lnSpc>
                <a:spcPts val="2800"/>
              </a:lnSpc>
            </a:pPr>
            <a:r>
              <a:rPr lang="en-US" altLang="zh-TW" sz="2000" dirty="0" err="1" smtClean="0"/>
              <a:t>Chlorphenamine</a:t>
            </a:r>
            <a:r>
              <a:rPr lang="en-US" altLang="zh-TW" sz="2000" dirty="0" smtClean="0"/>
              <a:t> </a:t>
            </a:r>
            <a:r>
              <a:rPr lang="zh-TW" altLang="en-US" sz="2000" dirty="0" smtClean="0"/>
              <a:t>是一種有機胺，其用於預防某些過敏症狀。</a:t>
            </a:r>
            <a:endParaRPr lang="zh-HK" altLang="en-US" sz="2000" dirty="0">
              <a:solidFill>
                <a:schemeClr val="accent1">
                  <a:lumMod val="75000"/>
                </a:schemeClr>
              </a:solidFill>
              <a:latin typeface="新細明體" pitchFamily="18" charset="-120"/>
              <a:ea typeface="新細明體" pitchFamily="18" charset="-120"/>
            </a:endParaRPr>
          </a:p>
        </p:txBody>
      </p:sp>
      <p:sp>
        <p:nvSpPr>
          <p:cNvPr id="5" name="日期版面配置區 4"/>
          <p:cNvSpPr>
            <a:spLocks noGrp="1"/>
          </p:cNvSpPr>
          <p:nvPr>
            <p:ph type="dt" sz="half" idx="10"/>
          </p:nvPr>
        </p:nvSpPr>
        <p:spPr/>
        <p:txBody>
          <a:bodyPr/>
          <a:lstStyle/>
          <a:p>
            <a:r>
              <a:rPr lang="en-US" smtClean="0"/>
              <a:t>Copyright © 滄海圖書</a:t>
            </a:r>
            <a:endParaRPr lang="en-US" dirty="0"/>
          </a:p>
        </p:txBody>
      </p:sp>
      <p:sp>
        <p:nvSpPr>
          <p:cNvPr id="7" name="投影片編號版面配置區 6"/>
          <p:cNvSpPr>
            <a:spLocks noGrp="1"/>
          </p:cNvSpPr>
          <p:nvPr>
            <p:ph type="sldNum" sz="quarter" idx="12"/>
          </p:nvPr>
        </p:nvSpPr>
        <p:spPr/>
        <p:txBody>
          <a:bodyPr/>
          <a:lstStyle/>
          <a:p>
            <a:fld id="{24217339-39A7-4B96-8E42-5641BEC58517}" type="slidenum">
              <a:rPr lang="en-US" smtClean="0"/>
              <a:pPr/>
              <a:t>2</a:t>
            </a:fld>
            <a:endParaRPr lang="en-US" dirty="0"/>
          </a:p>
        </p:txBody>
      </p:sp>
      <p:pic>
        <p:nvPicPr>
          <p:cNvPr id="1026" name="Picture 2"/>
          <p:cNvPicPr>
            <a:picLocks noChangeAspect="1" noChangeArrowheads="1"/>
          </p:cNvPicPr>
          <p:nvPr/>
        </p:nvPicPr>
        <p:blipFill>
          <a:blip r:embed="rId4" cstate="screen"/>
          <a:srcRect/>
          <a:stretch>
            <a:fillRect/>
          </a:stretch>
        </p:blipFill>
        <p:spPr bwMode="auto">
          <a:xfrm>
            <a:off x="251520" y="332656"/>
            <a:ext cx="4700588" cy="4306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6264696"/>
          </a:xfrm>
        </p:spPr>
        <p:txBody>
          <a:bodyPr>
            <a:normAutofit/>
          </a:bodyPr>
          <a:lstStyle/>
          <a:p>
            <a:r>
              <a:rPr lang="zh-TW" altLang="en-US" dirty="0" smtClean="0"/>
              <a:t>氫鍵 </a:t>
            </a:r>
            <a:r>
              <a:rPr lang="en-US" altLang="zh-TW" dirty="0" smtClean="0"/>
              <a:t>N—H----N </a:t>
            </a:r>
            <a:r>
              <a:rPr lang="zh-TW" altLang="en-US" dirty="0" smtClean="0"/>
              <a:t>強度不如 </a:t>
            </a:r>
            <a:r>
              <a:rPr lang="en-US" altLang="zh-TW" dirty="0" smtClean="0"/>
              <a:t>O—H----O</a:t>
            </a:r>
            <a:r>
              <a:rPr lang="zh-TW" altLang="en-US" dirty="0" smtClean="0"/>
              <a:t>，因為陰電性差異不同 </a:t>
            </a:r>
            <a:r>
              <a:rPr lang="en-US" altLang="zh-TW" dirty="0" smtClean="0"/>
              <a:t>(N—H,</a:t>
            </a:r>
            <a:r>
              <a:rPr lang="zh-TW" altLang="en-US" dirty="0" smtClean="0"/>
              <a:t> </a:t>
            </a:r>
            <a:r>
              <a:rPr lang="en-US" altLang="zh-TW" dirty="0" smtClean="0"/>
              <a:t>3.0</a:t>
            </a:r>
            <a:r>
              <a:rPr lang="zh-TW" altLang="en-US" dirty="0" smtClean="0"/>
              <a:t>～</a:t>
            </a:r>
            <a:r>
              <a:rPr lang="en-US" altLang="zh-TW" dirty="0" smtClean="0"/>
              <a:t>2.1 = 0.9; O—H, 3.5 − 2.1 = 1.4)</a:t>
            </a:r>
            <a:r>
              <a:rPr lang="zh-TW" altLang="en-US" dirty="0" smtClean="0"/>
              <a:t>。</a:t>
            </a:r>
            <a:endParaRPr lang="en-US" altLang="zh-TW" dirty="0" smtClean="0"/>
          </a:p>
          <a:p>
            <a:r>
              <a:rPr lang="zh-TW" altLang="en-US" dirty="0" smtClean="0"/>
              <a:t>比較甲胺與甲醇之沸點，可看出分子間氫鍵的效應：</a:t>
            </a:r>
            <a:endParaRPr lang="en-US" altLang="zh-TW" dirty="0" smtClean="0"/>
          </a:p>
          <a:p>
            <a:endParaRPr lang="en-US" altLang="zh-TW" dirty="0" smtClean="0"/>
          </a:p>
          <a:p>
            <a:endParaRPr lang="en-US" altLang="zh-TW" dirty="0" smtClean="0"/>
          </a:p>
          <a:p>
            <a:endParaRPr lang="en-US" altLang="zh-TW" dirty="0" smtClean="0"/>
          </a:p>
          <a:p>
            <a:r>
              <a:rPr lang="zh-TW" altLang="en-US" dirty="0" smtClean="0"/>
              <a:t>兩者皆為極性分子，純液體皆有分子間氫鍵，甲醇沸點比甲胺高，因為甲醇的分子間氫鍵比甲胺高。</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20</a:t>
            </a:fld>
            <a:endParaRPr lang="en-US" dirty="0"/>
          </a:p>
        </p:txBody>
      </p:sp>
      <p:pic>
        <p:nvPicPr>
          <p:cNvPr id="15362" name="Picture 2"/>
          <p:cNvPicPr>
            <a:picLocks noChangeAspect="1" noChangeArrowheads="1"/>
          </p:cNvPicPr>
          <p:nvPr/>
        </p:nvPicPr>
        <p:blipFill>
          <a:blip r:embed="rId2" cstate="screen"/>
          <a:srcRect/>
          <a:stretch>
            <a:fillRect/>
          </a:stretch>
        </p:blipFill>
        <p:spPr bwMode="auto">
          <a:xfrm>
            <a:off x="755576" y="2996952"/>
            <a:ext cx="6999312" cy="1606660"/>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10.3 </a:t>
            </a:r>
            <a:r>
              <a:rPr lang="zh-TW" altLang="en-US" b="1" dirty="0" smtClean="0"/>
              <a:t>胺類的物理特性</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21</a:t>
            </a:fld>
            <a:endParaRPr lang="en-US" dirty="0"/>
          </a:p>
        </p:txBody>
      </p:sp>
      <p:sp>
        <p:nvSpPr>
          <p:cNvPr id="5" name="標題 4"/>
          <p:cNvSpPr>
            <a:spLocks noGrp="1"/>
          </p:cNvSpPr>
          <p:nvPr>
            <p:ph type="title"/>
          </p:nvPr>
        </p:nvSpPr>
        <p:spPr/>
        <p:txBody>
          <a:bodyPr/>
          <a:lstStyle/>
          <a:p>
            <a:endParaRPr lang="zh-TW" altLang="en-US"/>
          </a:p>
        </p:txBody>
      </p:sp>
      <p:pic>
        <p:nvPicPr>
          <p:cNvPr id="16386" name="Picture 2"/>
          <p:cNvPicPr>
            <a:picLocks noGrp="1" noChangeAspect="1" noChangeArrowheads="1"/>
          </p:cNvPicPr>
          <p:nvPr>
            <p:ph idx="1"/>
          </p:nvPr>
        </p:nvPicPr>
        <p:blipFill>
          <a:blip r:embed="rId2" cstate="screen"/>
          <a:srcRect/>
          <a:stretch>
            <a:fillRect/>
          </a:stretch>
        </p:blipFill>
        <p:spPr bwMode="auto">
          <a:xfrm>
            <a:off x="457200" y="380337"/>
            <a:ext cx="8229600" cy="5712959"/>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10.3 </a:t>
            </a:r>
            <a:r>
              <a:rPr lang="zh-TW" altLang="en-US" b="1" dirty="0" smtClean="0"/>
              <a:t>胺類的物理特性</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22</a:t>
            </a:fld>
            <a:endParaRPr lang="en-US" dirty="0"/>
          </a:p>
        </p:txBody>
      </p:sp>
      <p:sp>
        <p:nvSpPr>
          <p:cNvPr id="5" name="標題 4"/>
          <p:cNvSpPr>
            <a:spLocks noGrp="1"/>
          </p:cNvSpPr>
          <p:nvPr>
            <p:ph type="title"/>
          </p:nvPr>
        </p:nvSpPr>
        <p:spPr/>
        <p:txBody>
          <a:bodyPr/>
          <a:lstStyle/>
          <a:p>
            <a:r>
              <a:rPr lang="zh-TW" altLang="en-US" b="1" dirty="0" smtClean="0"/>
              <a:t>例題</a:t>
            </a:r>
            <a:r>
              <a:rPr lang="zh-TW" altLang="en-US" dirty="0" smtClean="0"/>
              <a:t> </a:t>
            </a:r>
            <a:r>
              <a:rPr lang="en-US" altLang="zh-TW" b="1" dirty="0" smtClean="0"/>
              <a:t>10.4</a:t>
            </a:r>
            <a:endParaRPr lang="zh-TW" altLang="en-US" dirty="0"/>
          </a:p>
        </p:txBody>
      </p:sp>
      <p:pic>
        <p:nvPicPr>
          <p:cNvPr id="17410" name="Picture 2"/>
          <p:cNvPicPr>
            <a:picLocks noGrp="1" noChangeAspect="1" noChangeArrowheads="1"/>
          </p:cNvPicPr>
          <p:nvPr>
            <p:ph idx="1"/>
          </p:nvPr>
        </p:nvPicPr>
        <p:blipFill>
          <a:blip r:embed="rId2" cstate="screen"/>
          <a:srcRect/>
          <a:stretch>
            <a:fillRect/>
          </a:stretch>
        </p:blipFill>
        <p:spPr bwMode="auto">
          <a:xfrm>
            <a:off x="205680" y="1268760"/>
            <a:ext cx="8686800" cy="4316589"/>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10.3 </a:t>
            </a:r>
            <a:r>
              <a:rPr lang="zh-TW" altLang="en-US" b="1" dirty="0" smtClean="0"/>
              <a:t>胺類的物理特性</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052736"/>
            <a:ext cx="8229600" cy="5073427"/>
          </a:xfrm>
        </p:spPr>
        <p:txBody>
          <a:bodyPr/>
          <a:lstStyle/>
          <a:p>
            <a:r>
              <a:rPr lang="zh-TW" altLang="en-US" dirty="0" smtClean="0"/>
              <a:t>所有胺類皆為弱鹼，其水溶液為鹼性。</a:t>
            </a:r>
            <a:endParaRPr lang="en-US" altLang="zh-TW" dirty="0" smtClean="0"/>
          </a:p>
          <a:p>
            <a:r>
              <a:rPr lang="zh-TW" altLang="en-US" dirty="0" smtClean="0"/>
              <a:t>水與胺類的酸−鹼反應例子，使用曲線箭頭表示質子轉移的路徑，氮原子之未鍵結電子對與氫生成新的共價鍵，並解離出氫氧根離子：</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23</a:t>
            </a:fld>
            <a:endParaRPr lang="en-US" dirty="0"/>
          </a:p>
        </p:txBody>
      </p:sp>
      <p:sp>
        <p:nvSpPr>
          <p:cNvPr id="5" name="標題 4"/>
          <p:cNvSpPr>
            <a:spLocks noGrp="1"/>
          </p:cNvSpPr>
          <p:nvPr>
            <p:ph type="title"/>
          </p:nvPr>
        </p:nvSpPr>
        <p:spPr/>
        <p:txBody>
          <a:bodyPr/>
          <a:lstStyle/>
          <a:p>
            <a:r>
              <a:rPr lang="en-US" altLang="zh-TW" b="1" dirty="0" smtClean="0"/>
              <a:t>10.4 </a:t>
            </a:r>
            <a:r>
              <a:rPr lang="zh-TW" altLang="en-US" b="1" dirty="0" smtClean="0"/>
              <a:t>胺類的酸−鹼性</a:t>
            </a:r>
            <a:endParaRPr lang="zh-TW" altLang="en-US" dirty="0"/>
          </a:p>
        </p:txBody>
      </p:sp>
      <p:pic>
        <p:nvPicPr>
          <p:cNvPr id="6"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99592" y="3717032"/>
            <a:ext cx="6491064" cy="260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以甲胺與水反應生成氫氧化甲銨為例，說明胺與水反應的平衡常數 </a:t>
            </a:r>
            <a:r>
              <a:rPr lang="en-US" altLang="zh-TW" i="1" dirty="0" err="1" smtClean="0"/>
              <a:t>K</a:t>
            </a:r>
            <a:r>
              <a:rPr lang="en-US" altLang="zh-TW" baseline="-25000" dirty="0" err="1" smtClean="0"/>
              <a:t>eq</a:t>
            </a:r>
            <a:r>
              <a:rPr lang="zh-TW" altLang="en-US" dirty="0" smtClean="0"/>
              <a:t>：</a:t>
            </a:r>
            <a:endParaRPr lang="en-US" altLang="zh-TW" dirty="0" smtClean="0"/>
          </a:p>
          <a:p>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24</a:t>
            </a:fld>
            <a:endParaRPr lang="en-US" dirty="0"/>
          </a:p>
        </p:txBody>
      </p:sp>
      <p:sp>
        <p:nvSpPr>
          <p:cNvPr id="5" name="標題 4"/>
          <p:cNvSpPr>
            <a:spLocks noGrp="1"/>
          </p:cNvSpPr>
          <p:nvPr>
            <p:ph type="title"/>
          </p:nvPr>
        </p:nvSpPr>
        <p:spPr/>
        <p:txBody>
          <a:bodyPr/>
          <a:lstStyle/>
          <a:p>
            <a:r>
              <a:rPr lang="zh-TW" altLang="en-US" b="1" dirty="0" smtClean="0"/>
              <a:t>胺類的酸−鹼性</a:t>
            </a:r>
            <a:endParaRPr lang="zh-TW" altLang="en-US" dirty="0"/>
          </a:p>
        </p:txBody>
      </p:sp>
      <p:pic>
        <p:nvPicPr>
          <p:cNvPr id="6"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411760" y="2708920"/>
            <a:ext cx="3347549" cy="1080120"/>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稀釋溶液中，水的濃度為常數值 </a:t>
            </a:r>
            <a:r>
              <a:rPr lang="en-US" altLang="zh-TW" dirty="0" smtClean="0"/>
              <a:t>([H</a:t>
            </a:r>
            <a:r>
              <a:rPr lang="en-US" altLang="zh-TW" baseline="-25000" dirty="0" smtClean="0"/>
              <a:t>2</a:t>
            </a:r>
            <a:r>
              <a:rPr lang="en-US" altLang="zh-TW" dirty="0" smtClean="0"/>
              <a:t>O] = 55.5 mol/L)</a:t>
            </a:r>
            <a:r>
              <a:rPr lang="zh-TW" altLang="en-US" dirty="0" smtClean="0"/>
              <a:t>，可以與 </a:t>
            </a:r>
            <a:r>
              <a:rPr lang="en-US" altLang="zh-TW" i="1" dirty="0" err="1" smtClean="0"/>
              <a:t>K</a:t>
            </a:r>
            <a:r>
              <a:rPr lang="en-US" altLang="zh-TW" baseline="-25000" dirty="0" err="1" smtClean="0"/>
              <a:t>eq</a:t>
            </a:r>
            <a:r>
              <a:rPr lang="en-US" altLang="zh-TW" i="1" dirty="0" smtClean="0"/>
              <a:t> </a:t>
            </a:r>
            <a:r>
              <a:rPr lang="zh-TW" altLang="en-US" dirty="0" smtClean="0"/>
              <a:t>合併為新常數 </a:t>
            </a:r>
            <a:r>
              <a:rPr lang="en-US" altLang="zh-TW" i="1" dirty="0" smtClean="0"/>
              <a:t>K</a:t>
            </a:r>
            <a:r>
              <a:rPr lang="en-US" altLang="zh-TW" baseline="-25000" dirty="0" smtClean="0"/>
              <a:t>b</a:t>
            </a:r>
            <a:r>
              <a:rPr lang="zh-TW" altLang="en-US" dirty="0" smtClean="0"/>
              <a:t>，稱為</a:t>
            </a:r>
            <a:r>
              <a:rPr lang="zh-TW" altLang="en-US" b="1" dirty="0" smtClean="0"/>
              <a:t>鹼解離常數</a:t>
            </a:r>
            <a:r>
              <a:rPr lang="en-US" altLang="zh-TW" b="1" dirty="0" smtClean="0"/>
              <a:t>(base ionization constant)</a:t>
            </a:r>
            <a:r>
              <a:rPr lang="zh-TW" altLang="en-US" dirty="0" smtClean="0"/>
              <a:t>。</a:t>
            </a:r>
            <a:endParaRPr lang="en-US" altLang="zh-TW" dirty="0" smtClean="0"/>
          </a:p>
          <a:p>
            <a:r>
              <a:rPr lang="zh-TW" altLang="en-US" dirty="0" smtClean="0"/>
              <a:t>甲胺之 </a:t>
            </a:r>
            <a:r>
              <a:rPr lang="en-US" altLang="zh-TW" i="1" dirty="0" smtClean="0"/>
              <a:t>K</a:t>
            </a:r>
            <a:r>
              <a:rPr lang="en-US" altLang="zh-TW" baseline="-25000" dirty="0" smtClean="0"/>
              <a:t>b</a:t>
            </a:r>
            <a:r>
              <a:rPr lang="en-US" altLang="zh-TW" dirty="0" smtClean="0"/>
              <a:t> = 4.37 × 10</a:t>
            </a:r>
            <a:r>
              <a:rPr lang="en-US" altLang="zh-TW" baseline="30000" dirty="0" smtClean="0"/>
              <a:t>−4</a:t>
            </a:r>
            <a:r>
              <a:rPr lang="en-US" altLang="zh-TW" dirty="0" smtClean="0"/>
              <a:t> (</a:t>
            </a:r>
            <a:r>
              <a:rPr lang="en-US" altLang="zh-TW" dirty="0" err="1" smtClean="0"/>
              <a:t>p</a:t>
            </a:r>
            <a:r>
              <a:rPr lang="en-US" altLang="zh-TW" i="1" dirty="0" err="1" smtClean="0"/>
              <a:t>K</a:t>
            </a:r>
            <a:r>
              <a:rPr lang="en-US" altLang="zh-TW" baseline="-25000" dirty="0" err="1" smtClean="0"/>
              <a:t>b</a:t>
            </a:r>
            <a:r>
              <a:rPr lang="en-US" altLang="zh-TW" dirty="0" smtClean="0"/>
              <a:t> = 3.36)</a:t>
            </a:r>
            <a:r>
              <a:rPr lang="zh-TW" altLang="en-US" dirty="0" smtClean="0"/>
              <a:t>：</a:t>
            </a:r>
          </a:p>
          <a:p>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25</a:t>
            </a:fld>
            <a:endParaRPr lang="en-US" dirty="0"/>
          </a:p>
        </p:txBody>
      </p:sp>
      <p:sp>
        <p:nvSpPr>
          <p:cNvPr id="5" name="標題 4"/>
          <p:cNvSpPr>
            <a:spLocks noGrp="1"/>
          </p:cNvSpPr>
          <p:nvPr>
            <p:ph type="title"/>
          </p:nvPr>
        </p:nvSpPr>
        <p:spPr/>
        <p:txBody>
          <a:bodyPr/>
          <a:lstStyle/>
          <a:p>
            <a:r>
              <a:rPr lang="zh-TW" altLang="en-US" b="1" dirty="0" smtClean="0"/>
              <a:t>胺類的酸−鹼性</a:t>
            </a:r>
            <a:endParaRPr lang="zh-TW" altLang="en-US" dirty="0"/>
          </a:p>
        </p:txBody>
      </p:sp>
      <p:pic>
        <p:nvPicPr>
          <p:cNvPr id="6" name="Picture 4"/>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23528" y="3717032"/>
            <a:ext cx="8424935" cy="936104"/>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p:cNvSpPr>
            <a:spLocks noGrp="1"/>
          </p:cNvSpPr>
          <p:nvPr>
            <p:ph idx="1"/>
          </p:nvPr>
        </p:nvSpPr>
        <p:spPr/>
        <p:txBody>
          <a:bodyPr/>
          <a:lstStyle/>
          <a:p>
            <a:r>
              <a:rPr lang="zh-TW" altLang="en-US" dirty="0" smtClean="0"/>
              <a:t>共軛酸甲銨離子</a:t>
            </a:r>
            <a:endParaRPr lang="en-US" altLang="zh-TW" dirty="0" smtClean="0"/>
          </a:p>
          <a:p>
            <a:endParaRPr lang="en-US" altLang="zh-TW" dirty="0" smtClean="0"/>
          </a:p>
          <a:p>
            <a:endParaRPr lang="en-US" altLang="zh-TW" dirty="0" smtClean="0"/>
          </a:p>
          <a:p>
            <a:endParaRPr lang="en-US" altLang="zh-TW" dirty="0" smtClean="0"/>
          </a:p>
          <a:p>
            <a:r>
              <a:rPr lang="en-US" altLang="zh-TW" dirty="0" err="1" smtClean="0"/>
              <a:t>p</a:t>
            </a:r>
            <a:r>
              <a:rPr lang="en-US" altLang="zh-TW" i="1" dirty="0" err="1" smtClean="0"/>
              <a:t>K</a:t>
            </a:r>
            <a:r>
              <a:rPr lang="en-US" altLang="zh-TW" baseline="-25000" dirty="0" err="1" smtClean="0"/>
              <a:t>a</a:t>
            </a:r>
            <a:r>
              <a:rPr lang="en-US" altLang="zh-TW" dirty="0" smtClean="0"/>
              <a:t> </a:t>
            </a:r>
            <a:r>
              <a:rPr lang="zh-TW" altLang="en-US" dirty="0" smtClean="0"/>
              <a:t>和 </a:t>
            </a:r>
            <a:r>
              <a:rPr lang="en-US" altLang="zh-TW" dirty="0" err="1" smtClean="0"/>
              <a:t>p</a:t>
            </a:r>
            <a:r>
              <a:rPr lang="en-US" altLang="zh-TW" i="1" dirty="0" err="1" smtClean="0"/>
              <a:t>K</a:t>
            </a:r>
            <a:r>
              <a:rPr lang="en-US" altLang="zh-TW" baseline="-25000" dirty="0" err="1" smtClean="0"/>
              <a:t>b</a:t>
            </a:r>
            <a:r>
              <a:rPr lang="en-US" altLang="zh-TW" dirty="0" smtClean="0"/>
              <a:t> </a:t>
            </a:r>
            <a:r>
              <a:rPr lang="zh-TW" altLang="en-US" dirty="0" smtClean="0"/>
              <a:t>在共軛酸鹼對中的關係式為</a:t>
            </a:r>
          </a:p>
          <a:p>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26</a:t>
            </a:fld>
            <a:endParaRPr lang="en-US" dirty="0"/>
          </a:p>
        </p:txBody>
      </p:sp>
      <p:sp>
        <p:nvSpPr>
          <p:cNvPr id="10" name="標題 9"/>
          <p:cNvSpPr>
            <a:spLocks noGrp="1"/>
          </p:cNvSpPr>
          <p:nvPr>
            <p:ph type="title"/>
          </p:nvPr>
        </p:nvSpPr>
        <p:spPr/>
        <p:txBody>
          <a:bodyPr/>
          <a:lstStyle/>
          <a:p>
            <a:r>
              <a:rPr lang="zh-TW" altLang="en-US" b="1" dirty="0" smtClean="0"/>
              <a:t>胺類的酸−鹼性</a:t>
            </a:r>
            <a:endParaRPr lang="zh-TW" altLang="en-US" dirty="0"/>
          </a:p>
        </p:txBody>
      </p:sp>
      <p:pic>
        <p:nvPicPr>
          <p:cNvPr id="12"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27584" y="1916832"/>
            <a:ext cx="7668344" cy="1578777"/>
          </a:xfrm>
          <a:prstGeom prst="rect">
            <a:avLst/>
          </a:prstGeom>
          <a:noFill/>
          <a:ln w="9525">
            <a:noFill/>
            <a:miter lim="800000"/>
            <a:headEnd/>
            <a:tailEnd/>
          </a:ln>
        </p:spPr>
      </p:pic>
      <p:pic>
        <p:nvPicPr>
          <p:cNvPr id="13"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411760" y="4653136"/>
            <a:ext cx="3052839" cy="660509"/>
          </a:xfrm>
          <a:prstGeom prst="rect">
            <a:avLst/>
          </a:prstGeom>
          <a:noFill/>
          <a:ln w="9525">
            <a:noFill/>
            <a:miter lim="800000"/>
            <a:headEnd/>
            <a:tailEnd/>
          </a:ln>
        </p:spPr>
      </p:pic>
      <p:sp>
        <p:nvSpPr>
          <p:cNvPr id="8" name="矩形 7"/>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27</a:t>
            </a:fld>
            <a:endParaRPr lang="en-US" dirty="0"/>
          </a:p>
        </p:txBody>
      </p:sp>
      <p:sp>
        <p:nvSpPr>
          <p:cNvPr id="5" name="標題 4"/>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screen"/>
          <a:srcRect/>
          <a:stretch>
            <a:fillRect/>
          </a:stretch>
        </p:blipFill>
        <p:spPr bwMode="auto">
          <a:xfrm>
            <a:off x="467544" y="908720"/>
            <a:ext cx="8229600" cy="4095112"/>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28</a:t>
            </a:fld>
            <a:endParaRPr lang="en-US" dirty="0"/>
          </a:p>
        </p:txBody>
      </p:sp>
      <p:sp>
        <p:nvSpPr>
          <p:cNvPr id="5" name="標題 4"/>
          <p:cNvSpPr>
            <a:spLocks noGrp="1"/>
          </p:cNvSpPr>
          <p:nvPr>
            <p:ph type="title"/>
          </p:nvPr>
        </p:nvSpPr>
        <p:spPr/>
        <p:txBody>
          <a:bodyPr/>
          <a:lstStyle/>
          <a:p>
            <a:endParaRPr lang="zh-TW" altLang="en-US"/>
          </a:p>
        </p:txBody>
      </p:sp>
      <p:pic>
        <p:nvPicPr>
          <p:cNvPr id="21506" name="Picture 2"/>
          <p:cNvPicPr>
            <a:picLocks noGrp="1" noChangeAspect="1" noChangeArrowheads="1"/>
          </p:cNvPicPr>
          <p:nvPr>
            <p:ph idx="1"/>
          </p:nvPr>
        </p:nvPicPr>
        <p:blipFill>
          <a:blip r:embed="rId2" cstate="screen"/>
          <a:srcRect/>
          <a:stretch>
            <a:fillRect/>
          </a:stretch>
        </p:blipFill>
        <p:spPr bwMode="auto">
          <a:xfrm>
            <a:off x="457200" y="414853"/>
            <a:ext cx="8229600" cy="5750451"/>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29</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10.5</a:t>
            </a:r>
            <a:endParaRPr lang="zh-TW" altLang="en-US" dirty="0"/>
          </a:p>
        </p:txBody>
      </p:sp>
      <p:pic>
        <p:nvPicPr>
          <p:cNvPr id="14339" name="Picture 3"/>
          <p:cNvPicPr>
            <a:picLocks noGrp="1" noChangeAspect="1" noChangeArrowheads="1"/>
          </p:cNvPicPr>
          <p:nvPr>
            <p:ph idx="1"/>
          </p:nvPr>
        </p:nvPicPr>
        <p:blipFill>
          <a:blip r:embed="rId2" cstate="screen"/>
          <a:srcRect/>
          <a:stretch>
            <a:fillRect/>
          </a:stretch>
        </p:blipFill>
        <p:spPr bwMode="auto">
          <a:xfrm>
            <a:off x="205680" y="1196752"/>
            <a:ext cx="8686800" cy="2832160"/>
          </a:xfrm>
          <a:prstGeom prst="rect">
            <a:avLst/>
          </a:prstGeom>
          <a:noFill/>
          <a:ln w="9525">
            <a:noFill/>
            <a:miter lim="800000"/>
            <a:headEnd/>
            <a:tailEnd/>
          </a:ln>
        </p:spPr>
      </p:pic>
      <p:pic>
        <p:nvPicPr>
          <p:cNvPr id="9" name="Picture 3"/>
          <p:cNvPicPr>
            <a:picLocks noChangeAspect="1" noChangeArrowheads="1"/>
          </p:cNvPicPr>
          <p:nvPr/>
        </p:nvPicPr>
        <p:blipFill>
          <a:blip r:embed="rId3" cstate="screen"/>
          <a:srcRect/>
          <a:stretch>
            <a:fillRect/>
          </a:stretch>
        </p:blipFill>
        <p:spPr bwMode="auto">
          <a:xfrm>
            <a:off x="205680" y="4005064"/>
            <a:ext cx="8686800" cy="984219"/>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10.1 </a:t>
            </a:r>
            <a:r>
              <a:rPr lang="zh-TW" altLang="en-US" dirty="0" smtClean="0"/>
              <a:t>結構及分類</a:t>
            </a:r>
          </a:p>
          <a:p>
            <a:r>
              <a:rPr lang="en-US" altLang="zh-TW" dirty="0" smtClean="0"/>
              <a:t>10.2 </a:t>
            </a:r>
            <a:r>
              <a:rPr lang="zh-TW" altLang="en-US" dirty="0" smtClean="0"/>
              <a:t>胺類的命名</a:t>
            </a:r>
          </a:p>
          <a:p>
            <a:r>
              <a:rPr lang="en-US" altLang="zh-TW" dirty="0" smtClean="0"/>
              <a:t>10.3 </a:t>
            </a:r>
            <a:r>
              <a:rPr lang="zh-TW" altLang="en-US" dirty="0" smtClean="0"/>
              <a:t>胺類的物理特性</a:t>
            </a:r>
          </a:p>
          <a:p>
            <a:r>
              <a:rPr lang="en-US" altLang="zh-TW" dirty="0" smtClean="0"/>
              <a:t>10.4 </a:t>
            </a:r>
            <a:r>
              <a:rPr lang="zh-TW" altLang="en-US" dirty="0" smtClean="0"/>
              <a:t>胺類的酸−鹼性</a:t>
            </a:r>
          </a:p>
          <a:p>
            <a:r>
              <a:rPr lang="en-US" altLang="zh-TW" dirty="0" smtClean="0"/>
              <a:t>10.5 </a:t>
            </a:r>
            <a:r>
              <a:rPr lang="zh-TW" altLang="en-US" dirty="0" smtClean="0"/>
              <a:t>胺類與酸的反應</a:t>
            </a:r>
          </a:p>
          <a:p>
            <a:r>
              <a:rPr lang="en-US" altLang="zh-TW" dirty="0" smtClean="0"/>
              <a:t>10.6 </a:t>
            </a:r>
            <a:r>
              <a:rPr lang="zh-TW" altLang="en-US" dirty="0" smtClean="0"/>
              <a:t>芳香胺類的合成</a:t>
            </a:r>
          </a:p>
          <a:p>
            <a:r>
              <a:rPr lang="en-US" altLang="zh-TW" dirty="0" smtClean="0"/>
              <a:t>10.7 </a:t>
            </a:r>
            <a:r>
              <a:rPr lang="zh-TW" altLang="en-US" dirty="0" smtClean="0"/>
              <a:t>胺類化合物的親核基行為</a:t>
            </a:r>
            <a:endParaRPr lang="zh-TW" altLang="en-US" dirty="0"/>
          </a:p>
        </p:txBody>
      </p:sp>
      <p:sp>
        <p:nvSpPr>
          <p:cNvPr id="3" name="標題 2"/>
          <p:cNvSpPr>
            <a:spLocks noGrp="1"/>
          </p:cNvSpPr>
          <p:nvPr>
            <p:ph type="title"/>
          </p:nvPr>
        </p:nvSpPr>
        <p:spPr/>
        <p:txBody>
          <a:bodyPr/>
          <a:lstStyle/>
          <a:p>
            <a:r>
              <a:rPr lang="en-US" altLang="zh-TW" b="1" dirty="0" smtClean="0"/>
              <a:t>KEY QUESTIONS</a:t>
            </a:r>
            <a:endParaRPr lang="zh-TW" altLang="en-US" dirty="0"/>
          </a:p>
        </p:txBody>
      </p:sp>
      <p:sp>
        <p:nvSpPr>
          <p:cNvPr id="4" name="日期版面配置區 3"/>
          <p:cNvSpPr>
            <a:spLocks noGrp="1"/>
          </p:cNvSpPr>
          <p:nvPr>
            <p:ph type="dt" sz="half" idx="10"/>
          </p:nvPr>
        </p:nvSpPr>
        <p:spPr/>
        <p:txBody>
          <a:bodyPr/>
          <a:lstStyle/>
          <a:p>
            <a:r>
              <a:rPr lang="en-US" smtClean="0"/>
              <a:t>Copyright © 滄海圖書</a:t>
            </a:r>
            <a:endParaRPr lang="en-US" dirty="0"/>
          </a:p>
        </p:txBody>
      </p:sp>
      <p:sp>
        <p:nvSpPr>
          <p:cNvPr id="5" name="投影片編號版面配置區 4"/>
          <p:cNvSpPr>
            <a:spLocks noGrp="1"/>
          </p:cNvSpPr>
          <p:nvPr>
            <p:ph type="sldNum" sz="quarter" idx="12"/>
          </p:nvPr>
        </p:nvSpPr>
        <p:spPr/>
        <p:txBody>
          <a:bodyPr/>
          <a:lstStyle/>
          <a:p>
            <a:fld id="{24217339-39A7-4B96-8E42-5641BEC5851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052736"/>
            <a:ext cx="8229600" cy="5073427"/>
          </a:xfrm>
        </p:spPr>
        <p:txBody>
          <a:bodyPr/>
          <a:lstStyle/>
          <a:p>
            <a:r>
              <a:rPr lang="zh-TW" altLang="en-US" dirty="0" smtClean="0"/>
              <a:t>胺類酸−鹼性質的通則：</a:t>
            </a:r>
          </a:p>
          <a:p>
            <a:pPr marL="971550" lvl="1" indent="-514350">
              <a:buFont typeface="+mj-lt"/>
              <a:buAutoNum type="arabicPeriod"/>
            </a:pPr>
            <a:r>
              <a:rPr lang="zh-TW" altLang="en-US" dirty="0" smtClean="0"/>
              <a:t>脂肪胺的鹼度略大於氨，約在 </a:t>
            </a:r>
            <a:r>
              <a:rPr lang="en-US" altLang="zh-TW" dirty="0" err="1" smtClean="0"/>
              <a:t>pKb</a:t>
            </a:r>
            <a:r>
              <a:rPr lang="en-US" altLang="zh-TW" dirty="0" smtClean="0"/>
              <a:t> 3.0</a:t>
            </a:r>
            <a:r>
              <a:rPr lang="zh-TW" altLang="en-US" dirty="0" smtClean="0"/>
              <a:t>～</a:t>
            </a:r>
            <a:r>
              <a:rPr lang="en-US" altLang="zh-TW" dirty="0" smtClean="0"/>
              <a:t>4.0</a:t>
            </a:r>
            <a:r>
              <a:rPr lang="zh-TW" altLang="en-US" dirty="0" smtClean="0"/>
              <a:t>。</a:t>
            </a:r>
          </a:p>
          <a:p>
            <a:pPr marL="971550" lvl="1" indent="-514350">
              <a:buFont typeface="+mj-lt"/>
              <a:buAutoNum type="arabicPeriod"/>
            </a:pPr>
            <a:r>
              <a:rPr lang="zh-TW" altLang="en-US" dirty="0" smtClean="0"/>
              <a:t>芳香胺及芳香類雜環胺鹼度皆比脂肪胺弱；</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30</a:t>
            </a:fld>
            <a:endParaRPr lang="en-US" dirty="0"/>
          </a:p>
        </p:txBody>
      </p:sp>
      <p:sp>
        <p:nvSpPr>
          <p:cNvPr id="11" name="標題 10"/>
          <p:cNvSpPr>
            <a:spLocks noGrp="1"/>
          </p:cNvSpPr>
          <p:nvPr>
            <p:ph type="title"/>
          </p:nvPr>
        </p:nvSpPr>
        <p:spPr/>
        <p:txBody>
          <a:bodyPr/>
          <a:lstStyle/>
          <a:p>
            <a:r>
              <a:rPr lang="zh-TW" altLang="en-US" b="1" dirty="0" smtClean="0"/>
              <a:t>胺類的酸−鹼性</a:t>
            </a:r>
            <a:endParaRPr lang="zh-TW" altLang="en-US" dirty="0"/>
          </a:p>
        </p:txBody>
      </p:sp>
      <p:pic>
        <p:nvPicPr>
          <p:cNvPr id="10"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539552" y="2773363"/>
            <a:ext cx="8229600" cy="3175917"/>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zh-TW" altLang="en-US" dirty="0" smtClean="0"/>
              <a:t>芳香胺鹼性比脂肪胺弱，因為 </a:t>
            </a:r>
            <a:r>
              <a:rPr lang="en-US" altLang="zh-TW" dirty="0" smtClean="0"/>
              <a:t>N </a:t>
            </a:r>
            <a:r>
              <a:rPr lang="zh-TW" altLang="en-US" dirty="0" smtClean="0"/>
              <a:t>上孤電子對與芳香環的 </a:t>
            </a:r>
            <a:r>
              <a:rPr lang="en-US" altLang="zh-TW" i="1" dirty="0" smtClean="0">
                <a:latin typeface="Symbol" pitchFamily="18" charset="2"/>
              </a:rPr>
              <a:t>p</a:t>
            </a:r>
            <a:r>
              <a:rPr lang="en-US" altLang="zh-TW" dirty="0" smtClean="0"/>
              <a:t> </a:t>
            </a:r>
            <a:r>
              <a:rPr lang="zh-TW" altLang="en-US" dirty="0" smtClean="0"/>
              <a:t>電子對共振，減弱了提供電子對的作用，脂肪胺並無此共振效應，因此鹼性較強：</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31</a:t>
            </a:fld>
            <a:endParaRPr lang="en-US" dirty="0"/>
          </a:p>
        </p:txBody>
      </p:sp>
      <p:sp>
        <p:nvSpPr>
          <p:cNvPr id="10" name="標題 9"/>
          <p:cNvSpPr>
            <a:spLocks noGrp="1"/>
          </p:cNvSpPr>
          <p:nvPr>
            <p:ph type="title"/>
          </p:nvPr>
        </p:nvSpPr>
        <p:spPr/>
        <p:txBody>
          <a:bodyPr/>
          <a:lstStyle/>
          <a:p>
            <a:r>
              <a:rPr lang="zh-TW" altLang="en-US" b="1" dirty="0" smtClean="0"/>
              <a:t>胺類的酸−鹼性</a:t>
            </a:r>
            <a:endParaRPr lang="zh-TW" altLang="en-US" dirty="0"/>
          </a:p>
        </p:txBody>
      </p:sp>
      <p:pic>
        <p:nvPicPr>
          <p:cNvPr id="6" name="Picture 2"/>
          <p:cNvPicPr>
            <a:picLocks noChangeAspect="1" noChangeArrowheads="1"/>
          </p:cNvPicPr>
          <p:nvPr/>
        </p:nvPicPr>
        <p:blipFill>
          <a:blip r:embed="rId2" cstate="screen"/>
          <a:srcRect/>
          <a:stretch>
            <a:fillRect/>
          </a:stretch>
        </p:blipFill>
        <p:spPr bwMode="auto">
          <a:xfrm>
            <a:off x="518864" y="2979334"/>
            <a:ext cx="8229600" cy="2321874"/>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p:txBody>
          <a:bodyPr/>
          <a:lstStyle/>
          <a:p>
            <a:pPr marL="971550" lvl="1" indent="-514350">
              <a:buFont typeface="+mj-lt"/>
              <a:buAutoNum type="arabicPeriod" startAt="3"/>
            </a:pPr>
            <a:r>
              <a:rPr lang="zh-TW" altLang="en-US" dirty="0" smtClean="0"/>
              <a:t>鹵素、硝基及羰基等拉電子基降低 </a:t>
            </a:r>
            <a:r>
              <a:rPr lang="en-US" altLang="zh-TW" dirty="0" smtClean="0"/>
              <a:t>N </a:t>
            </a:r>
            <a:r>
              <a:rPr lang="zh-TW" altLang="en-US" dirty="0" smtClean="0"/>
              <a:t>上電子對的鹼性作用：</a:t>
            </a:r>
            <a:r>
              <a:rPr lang="en-US" altLang="zh-TW" dirty="0" smtClean="0"/>
              <a:t>	</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32</a:t>
            </a:fld>
            <a:endParaRPr lang="en-US" dirty="0"/>
          </a:p>
        </p:txBody>
      </p:sp>
      <p:sp>
        <p:nvSpPr>
          <p:cNvPr id="11" name="標題 10"/>
          <p:cNvSpPr>
            <a:spLocks noGrp="1"/>
          </p:cNvSpPr>
          <p:nvPr>
            <p:ph type="title"/>
          </p:nvPr>
        </p:nvSpPr>
        <p:spPr/>
        <p:txBody>
          <a:bodyPr/>
          <a:lstStyle/>
          <a:p>
            <a:r>
              <a:rPr lang="zh-TW" altLang="en-US" b="1" dirty="0" smtClean="0"/>
              <a:t>胺類的酸−鹼性</a:t>
            </a:r>
            <a:endParaRPr lang="zh-TW" altLang="en-US" dirty="0"/>
          </a:p>
        </p:txBody>
      </p:sp>
      <p:pic>
        <p:nvPicPr>
          <p:cNvPr id="8"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95536" y="2348880"/>
            <a:ext cx="8229600" cy="2694248"/>
          </a:xfrm>
          <a:prstGeom prst="rect">
            <a:avLst/>
          </a:prstGeom>
          <a:noFill/>
          <a:ln w="9525">
            <a:noFill/>
            <a:miter lim="800000"/>
            <a:headEnd/>
            <a:tailEnd/>
          </a:ln>
        </p:spPr>
      </p:pic>
      <p:sp>
        <p:nvSpPr>
          <p:cNvPr id="9" name="矩形 8"/>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33</a:t>
            </a:fld>
            <a:endParaRPr lang="en-US" dirty="0"/>
          </a:p>
        </p:txBody>
      </p:sp>
      <p:sp>
        <p:nvSpPr>
          <p:cNvPr id="5" name="標題 4"/>
          <p:cNvSpPr>
            <a:spLocks noGrp="1"/>
          </p:cNvSpPr>
          <p:nvPr>
            <p:ph type="title"/>
          </p:nvPr>
        </p:nvSpPr>
        <p:spPr/>
        <p:txBody>
          <a:bodyPr>
            <a:normAutofit fontScale="90000"/>
          </a:bodyPr>
          <a:lstStyle/>
          <a:p>
            <a:r>
              <a:rPr lang="en-US" altLang="zh-TW" b="1" dirty="0" smtClean="0"/>
              <a:t>HOW TO 10.1</a:t>
            </a:r>
            <a:br>
              <a:rPr lang="en-US" altLang="zh-TW" b="1" dirty="0" smtClean="0"/>
            </a:br>
            <a:r>
              <a:rPr lang="zh-TW" altLang="en-US" b="1" dirty="0" smtClean="0"/>
              <a:t>預測胺類的相對鹼度</a:t>
            </a:r>
            <a:endParaRPr lang="zh-TW" altLang="en-US" b="1" dirty="0"/>
          </a:p>
        </p:txBody>
      </p:sp>
      <p:sp>
        <p:nvSpPr>
          <p:cNvPr id="7" name="內容版面配置區 6"/>
          <p:cNvSpPr>
            <a:spLocks noGrp="1"/>
          </p:cNvSpPr>
          <p:nvPr>
            <p:ph idx="1"/>
          </p:nvPr>
        </p:nvSpPr>
        <p:spPr/>
        <p:txBody>
          <a:bodyPr/>
          <a:lstStyle/>
          <a:p>
            <a:pPr>
              <a:buNone/>
            </a:pPr>
            <a:r>
              <a:rPr lang="en-US" altLang="zh-TW" b="1" dirty="0" smtClean="0"/>
              <a:t>(a) </a:t>
            </a:r>
            <a:r>
              <a:rPr lang="zh-TW" altLang="en-US" b="1" dirty="0" smtClean="0"/>
              <a:t>共振分布 </a:t>
            </a:r>
            <a:r>
              <a:rPr lang="en-US" altLang="zh-TW" b="1" dirty="0" smtClean="0"/>
              <a:t>(resonance contribution)</a:t>
            </a:r>
          </a:p>
          <a:p>
            <a:pPr>
              <a:buNone/>
            </a:pPr>
            <a:endParaRPr lang="en-US" altLang="zh-TW" b="1" dirty="0" smtClean="0"/>
          </a:p>
          <a:p>
            <a:pPr>
              <a:buNone/>
            </a:pPr>
            <a:endParaRPr lang="en-US" altLang="zh-TW" b="1" dirty="0" smtClean="0"/>
          </a:p>
          <a:p>
            <a:pPr>
              <a:buNone/>
            </a:pPr>
            <a:endParaRPr lang="en-US" altLang="zh-TW" b="1" dirty="0" smtClean="0"/>
          </a:p>
          <a:p>
            <a:pPr>
              <a:buNone/>
            </a:pPr>
            <a:r>
              <a:rPr lang="en-US" altLang="zh-TW" b="1" dirty="0" smtClean="0"/>
              <a:t>(b) </a:t>
            </a:r>
            <a:r>
              <a:rPr lang="zh-TW" altLang="en-US" b="1" dirty="0" smtClean="0"/>
              <a:t>誘導效應 </a:t>
            </a:r>
            <a:r>
              <a:rPr lang="en-US" altLang="zh-TW" b="1" dirty="0" smtClean="0"/>
              <a:t>(induction)</a:t>
            </a:r>
            <a:endParaRPr lang="zh-TW" altLang="en-US" b="1" dirty="0"/>
          </a:p>
        </p:txBody>
      </p:sp>
      <p:pic>
        <p:nvPicPr>
          <p:cNvPr id="8"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95536" y="1772816"/>
            <a:ext cx="8229600" cy="2122620"/>
          </a:xfrm>
          <a:prstGeom prst="rect">
            <a:avLst/>
          </a:prstGeom>
          <a:noFill/>
          <a:ln w="9525">
            <a:noFill/>
            <a:miter lim="800000"/>
            <a:headEnd/>
            <a:tailEnd/>
          </a:ln>
        </p:spPr>
      </p:pic>
      <p:pic>
        <p:nvPicPr>
          <p:cNvPr id="9"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67544" y="4437112"/>
            <a:ext cx="8229600" cy="1964241"/>
          </a:xfrm>
          <a:prstGeom prst="rect">
            <a:avLst/>
          </a:prstGeom>
          <a:noFill/>
          <a:ln w="9525">
            <a:noFill/>
            <a:miter lim="800000"/>
            <a:headEnd/>
            <a:tailEnd/>
          </a:ln>
        </p:spPr>
      </p:pic>
      <p:sp>
        <p:nvSpPr>
          <p:cNvPr id="10" name="矩形 9"/>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34</a:t>
            </a:fld>
            <a:endParaRPr lang="en-US" dirty="0"/>
          </a:p>
        </p:txBody>
      </p:sp>
      <p:sp>
        <p:nvSpPr>
          <p:cNvPr id="5" name="標題 4"/>
          <p:cNvSpPr>
            <a:spLocks noGrp="1"/>
          </p:cNvSpPr>
          <p:nvPr>
            <p:ph type="title"/>
          </p:nvPr>
        </p:nvSpPr>
        <p:spPr/>
        <p:txBody>
          <a:bodyPr/>
          <a:lstStyle/>
          <a:p>
            <a:r>
              <a:rPr lang="zh-TW" altLang="en-US" b="1" dirty="0" smtClean="0"/>
              <a:t>例題</a:t>
            </a:r>
            <a:r>
              <a:rPr lang="zh-TW" altLang="en-US" dirty="0" smtClean="0"/>
              <a:t> </a:t>
            </a:r>
            <a:r>
              <a:rPr lang="en-US" altLang="zh-TW" b="1" dirty="0" smtClean="0"/>
              <a:t>10.6</a:t>
            </a:r>
            <a:endParaRPr lang="zh-TW" altLang="en-US" dirty="0"/>
          </a:p>
        </p:txBody>
      </p:sp>
      <p:pic>
        <p:nvPicPr>
          <p:cNvPr id="25604" name="Picture 4"/>
          <p:cNvPicPr>
            <a:picLocks noGrp="1" noChangeAspect="1" noChangeArrowheads="1"/>
          </p:cNvPicPr>
          <p:nvPr>
            <p:ph idx="1"/>
          </p:nvPr>
        </p:nvPicPr>
        <p:blipFill>
          <a:blip r:embed="rId2" cstate="screen"/>
          <a:srcRect/>
          <a:stretch>
            <a:fillRect/>
          </a:stretch>
        </p:blipFill>
        <p:spPr bwMode="auto">
          <a:xfrm>
            <a:off x="311966" y="1052513"/>
            <a:ext cx="8436498" cy="5329237"/>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76672"/>
            <a:ext cx="8229600" cy="5649491"/>
          </a:xfrm>
        </p:spPr>
        <p:txBody>
          <a:bodyPr/>
          <a:lstStyle/>
          <a:p>
            <a:r>
              <a:rPr lang="zh-TW" altLang="en-US" dirty="0" smtClean="0"/>
              <a:t>胍 </a:t>
            </a:r>
            <a:r>
              <a:rPr lang="en-US" altLang="zh-TW" dirty="0" smtClean="0"/>
              <a:t>(guanidine)</a:t>
            </a:r>
            <a:r>
              <a:rPr lang="zh-TW" altLang="en-US" dirty="0" smtClean="0"/>
              <a:t>，</a:t>
            </a:r>
            <a:r>
              <a:rPr lang="en-US" altLang="zh-TW" dirty="0" err="1" smtClean="0"/>
              <a:t>p</a:t>
            </a:r>
            <a:r>
              <a:rPr lang="en-US" altLang="zh-TW" i="1" dirty="0" err="1" smtClean="0"/>
              <a:t>K</a:t>
            </a:r>
            <a:r>
              <a:rPr lang="en-US" altLang="zh-TW" baseline="-25000" dirty="0" err="1" smtClean="0"/>
              <a:t>b</a:t>
            </a:r>
            <a:r>
              <a:rPr lang="en-US" altLang="zh-TW" i="1" dirty="0" smtClean="0"/>
              <a:t> </a:t>
            </a:r>
            <a:r>
              <a:rPr lang="zh-TW" altLang="en-US" dirty="0" smtClean="0"/>
              <a:t>為 </a:t>
            </a:r>
            <a:r>
              <a:rPr lang="en-US" altLang="zh-TW" dirty="0" smtClean="0"/>
              <a:t>0.4</a:t>
            </a:r>
            <a:r>
              <a:rPr lang="zh-TW" altLang="en-US" dirty="0" smtClean="0"/>
              <a:t>，是中性化合物中最鹼者：</a:t>
            </a:r>
            <a:endParaRPr lang="en-US" altLang="zh-TW" dirty="0" smtClean="0"/>
          </a:p>
          <a:p>
            <a:endParaRPr lang="en-US" altLang="zh-TW" dirty="0" smtClean="0"/>
          </a:p>
          <a:p>
            <a:endParaRPr lang="en-US" altLang="zh-TW" dirty="0" smtClean="0"/>
          </a:p>
          <a:p>
            <a:endParaRPr lang="en-US" altLang="zh-TW" dirty="0" smtClean="0"/>
          </a:p>
          <a:p>
            <a:r>
              <a:rPr lang="zh-TW" altLang="en-US" dirty="0" smtClean="0"/>
              <a:t>胍胺之強鹼性係由於胍銨離子的正電荷，以共振方式非定域在三個氮原子間，三種共振結構如下：</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35</a:t>
            </a:fld>
            <a:endParaRPr lang="en-US" dirty="0"/>
          </a:p>
        </p:txBody>
      </p:sp>
      <p:pic>
        <p:nvPicPr>
          <p:cNvPr id="6"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67544" y="1556792"/>
            <a:ext cx="8229600" cy="1755555"/>
          </a:xfrm>
          <a:prstGeom prst="rect">
            <a:avLst/>
          </a:prstGeom>
          <a:noFill/>
          <a:ln w="9525">
            <a:noFill/>
            <a:miter lim="800000"/>
            <a:headEnd/>
            <a:tailEnd/>
          </a:ln>
        </p:spPr>
      </p:pic>
      <p:pic>
        <p:nvPicPr>
          <p:cNvPr id="7" name="Picture 4"/>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39552" y="4797152"/>
            <a:ext cx="7149480" cy="1601538"/>
          </a:xfrm>
          <a:prstGeom prst="rect">
            <a:avLst/>
          </a:prstGeom>
          <a:noFill/>
          <a:ln w="9525">
            <a:noFill/>
            <a:miter lim="800000"/>
            <a:headEnd/>
            <a:tailEnd/>
          </a:ln>
        </p:spPr>
      </p:pic>
      <p:sp>
        <p:nvSpPr>
          <p:cNvPr id="8" name="矩形 7"/>
          <p:cNvSpPr/>
          <p:nvPr/>
        </p:nvSpPr>
        <p:spPr>
          <a:xfrm>
            <a:off x="6691084" y="0"/>
            <a:ext cx="2452916" cy="369332"/>
          </a:xfrm>
          <a:prstGeom prst="rect">
            <a:avLst/>
          </a:prstGeom>
        </p:spPr>
        <p:txBody>
          <a:bodyPr wrap="none">
            <a:spAutoFit/>
          </a:bodyPr>
          <a:lstStyle/>
          <a:p>
            <a:r>
              <a:rPr lang="en-US" altLang="zh-TW" b="1" dirty="0" smtClean="0"/>
              <a:t>10.4 </a:t>
            </a:r>
            <a:r>
              <a:rPr lang="zh-TW" altLang="en-US" b="1" dirty="0" smtClean="0"/>
              <a:t>胺類的酸−鹼性</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36</a:t>
            </a:fld>
            <a:endParaRPr lang="en-US" dirty="0"/>
          </a:p>
        </p:txBody>
      </p:sp>
      <p:sp>
        <p:nvSpPr>
          <p:cNvPr id="5" name="標題 4"/>
          <p:cNvSpPr>
            <a:spLocks noGrp="1"/>
          </p:cNvSpPr>
          <p:nvPr>
            <p:ph type="title"/>
          </p:nvPr>
        </p:nvSpPr>
        <p:spPr/>
        <p:txBody>
          <a:bodyPr/>
          <a:lstStyle/>
          <a:p>
            <a:r>
              <a:rPr lang="en-US" altLang="zh-TW" b="1" dirty="0" smtClean="0"/>
              <a:t>10.5 </a:t>
            </a:r>
            <a:r>
              <a:rPr lang="zh-TW" altLang="en-US" b="1" dirty="0" smtClean="0"/>
              <a:t>胺類與酸的反應</a:t>
            </a:r>
            <a:endParaRPr lang="zh-TW" altLang="en-US" dirty="0"/>
          </a:p>
        </p:txBody>
      </p:sp>
      <p:sp>
        <p:nvSpPr>
          <p:cNvPr id="11" name="內容版面配置區 10"/>
          <p:cNvSpPr>
            <a:spLocks noGrp="1"/>
          </p:cNvSpPr>
          <p:nvPr>
            <p:ph idx="1"/>
          </p:nvPr>
        </p:nvSpPr>
        <p:spPr/>
        <p:txBody>
          <a:bodyPr/>
          <a:lstStyle/>
          <a:p>
            <a:r>
              <a:rPr lang="zh-TW" altLang="en-US" dirty="0" smtClean="0"/>
              <a:t>胺不論是否溶於水，只要與強酸當量反應成銨鹽，就可以溶於水中</a:t>
            </a:r>
            <a:endParaRPr lang="zh-TW" altLang="en-US" dirty="0"/>
          </a:p>
        </p:txBody>
      </p:sp>
      <p:pic>
        <p:nvPicPr>
          <p:cNvPr id="12"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67544" y="2420888"/>
            <a:ext cx="8229600" cy="228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37</a:t>
            </a:fld>
            <a:endParaRPr lang="en-US" dirty="0"/>
          </a:p>
        </p:txBody>
      </p:sp>
      <p:sp>
        <p:nvSpPr>
          <p:cNvPr id="5" name="標題 4"/>
          <p:cNvSpPr>
            <a:spLocks noGrp="1"/>
          </p:cNvSpPr>
          <p:nvPr>
            <p:ph type="title"/>
          </p:nvPr>
        </p:nvSpPr>
        <p:spPr/>
        <p:txBody>
          <a:bodyPr/>
          <a:lstStyle/>
          <a:p>
            <a:r>
              <a:rPr lang="zh-TW" altLang="en-US" b="1" dirty="0" smtClean="0"/>
              <a:t>例題</a:t>
            </a:r>
            <a:r>
              <a:rPr lang="zh-TW" altLang="en-US" dirty="0" smtClean="0"/>
              <a:t> </a:t>
            </a:r>
            <a:r>
              <a:rPr lang="en-US" altLang="zh-TW" b="1" dirty="0" smtClean="0"/>
              <a:t>10.7</a:t>
            </a:r>
            <a:endParaRPr lang="zh-TW" altLang="en-US" dirty="0"/>
          </a:p>
        </p:txBody>
      </p:sp>
      <p:pic>
        <p:nvPicPr>
          <p:cNvPr id="27650" name="Picture 2"/>
          <p:cNvPicPr>
            <a:picLocks noGrp="1" noChangeAspect="1" noChangeArrowheads="1"/>
          </p:cNvPicPr>
          <p:nvPr>
            <p:ph idx="1"/>
          </p:nvPr>
        </p:nvPicPr>
        <p:blipFill>
          <a:blip r:embed="rId2" cstate="screen"/>
          <a:srcRect/>
          <a:stretch>
            <a:fillRect/>
          </a:stretch>
        </p:blipFill>
        <p:spPr bwMode="auto">
          <a:xfrm>
            <a:off x="205680" y="1196752"/>
            <a:ext cx="8686800" cy="4190210"/>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10.5 </a:t>
            </a:r>
            <a:r>
              <a:rPr lang="zh-TW" altLang="en-US" b="1" dirty="0" smtClean="0"/>
              <a:t>胺類與酸的反應</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38</a:t>
            </a:fld>
            <a:endParaRPr lang="en-US" dirty="0"/>
          </a:p>
        </p:txBody>
      </p:sp>
      <p:sp>
        <p:nvSpPr>
          <p:cNvPr id="5" name="標題 4"/>
          <p:cNvSpPr>
            <a:spLocks noGrp="1"/>
          </p:cNvSpPr>
          <p:nvPr>
            <p:ph type="title"/>
          </p:nvPr>
        </p:nvSpPr>
        <p:spPr>
          <a:xfrm>
            <a:off x="457200" y="0"/>
            <a:ext cx="8229600" cy="620688"/>
          </a:xfrm>
        </p:spPr>
        <p:txBody>
          <a:bodyPr>
            <a:normAutofit/>
          </a:bodyPr>
          <a:lstStyle/>
          <a:p>
            <a:pPr algn="l"/>
            <a:r>
              <a:rPr lang="zh-TW" altLang="en-US" sz="2800" dirty="0" smtClean="0"/>
              <a:t>圖 </a:t>
            </a:r>
            <a:r>
              <a:rPr lang="en-US" altLang="zh-TW" sz="2800" b="1" dirty="0" smtClean="0"/>
              <a:t>10.2 </a:t>
            </a:r>
            <a:r>
              <a:rPr lang="zh-TW" altLang="en-US" sz="2800" dirty="0" smtClean="0"/>
              <a:t>胺與中性化合物的分離以及純化</a:t>
            </a:r>
            <a:endParaRPr lang="zh-TW" altLang="en-US" sz="2800" dirty="0"/>
          </a:p>
        </p:txBody>
      </p:sp>
      <p:pic>
        <p:nvPicPr>
          <p:cNvPr id="28674" name="Picture 2"/>
          <p:cNvPicPr>
            <a:picLocks noGrp="1" noChangeAspect="1" noChangeArrowheads="1"/>
          </p:cNvPicPr>
          <p:nvPr>
            <p:ph idx="1"/>
          </p:nvPr>
        </p:nvPicPr>
        <p:blipFill>
          <a:blip r:embed="rId2" cstate="screen">
            <a:clrChange>
              <a:clrFrom>
                <a:srgbClr val="FFFFFF"/>
              </a:clrFrom>
              <a:clrTo>
                <a:srgbClr val="FFFFFF">
                  <a:alpha val="0"/>
                </a:srgbClr>
              </a:clrTo>
            </a:clrChange>
          </a:blip>
          <a:srcRect/>
          <a:stretch>
            <a:fillRect/>
          </a:stretch>
        </p:blipFill>
        <p:spPr bwMode="auto">
          <a:xfrm>
            <a:off x="2212745" y="549275"/>
            <a:ext cx="4718509" cy="6308725"/>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10.5 </a:t>
            </a:r>
            <a:r>
              <a:rPr lang="zh-TW" altLang="en-US" b="1" dirty="0" smtClean="0"/>
              <a:t>胺類與酸的反應</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39</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10.8</a:t>
            </a:r>
            <a:endParaRPr lang="zh-TW" altLang="en-US" dirty="0"/>
          </a:p>
        </p:txBody>
      </p:sp>
      <p:pic>
        <p:nvPicPr>
          <p:cNvPr id="29699" name="Picture 3"/>
          <p:cNvPicPr>
            <a:picLocks noGrp="1" noChangeAspect="1" noChangeArrowheads="1"/>
          </p:cNvPicPr>
          <p:nvPr>
            <p:ph idx="1"/>
          </p:nvPr>
        </p:nvPicPr>
        <p:blipFill>
          <a:blip r:embed="rId2" cstate="screen"/>
          <a:srcRect/>
          <a:stretch>
            <a:fillRect/>
          </a:stretch>
        </p:blipFill>
        <p:spPr bwMode="auto">
          <a:xfrm>
            <a:off x="205680" y="1124744"/>
            <a:ext cx="8686800" cy="4404320"/>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10.5 </a:t>
            </a:r>
            <a:r>
              <a:rPr lang="zh-TW" altLang="en-US" b="1" dirty="0" smtClean="0"/>
              <a:t>胺類與酸的反應</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胺類化合物為氨 </a:t>
            </a:r>
            <a:r>
              <a:rPr lang="en-US" altLang="zh-TW" dirty="0" smtClean="0"/>
              <a:t>(NH</a:t>
            </a:r>
            <a:r>
              <a:rPr lang="en-US" altLang="zh-TW" baseline="-25000" dirty="0" smtClean="0"/>
              <a:t>3</a:t>
            </a:r>
            <a:r>
              <a:rPr lang="en-US" altLang="zh-TW" dirty="0" smtClean="0"/>
              <a:t>) </a:t>
            </a:r>
            <a:r>
              <a:rPr lang="zh-TW" altLang="en-US" dirty="0" smtClean="0"/>
              <a:t>的衍生物；氨的氫原子被烷基或芳香基取代而成為胺類化合物。</a:t>
            </a:r>
            <a:endParaRPr lang="en-US" altLang="zh-TW" dirty="0" smtClean="0"/>
          </a:p>
          <a:p>
            <a:r>
              <a:rPr lang="zh-TW" altLang="en-US" dirty="0" smtClean="0"/>
              <a:t>胺類依氫被取代的數目分類為第一級 </a:t>
            </a:r>
            <a:r>
              <a:rPr lang="en-US" altLang="zh-TW" dirty="0" smtClean="0"/>
              <a:t>(1°)</a:t>
            </a:r>
            <a:r>
              <a:rPr lang="zh-TW" altLang="en-US" dirty="0" smtClean="0"/>
              <a:t>、第二級 </a:t>
            </a:r>
            <a:r>
              <a:rPr lang="en-US" altLang="zh-TW" dirty="0" smtClean="0"/>
              <a:t>(2°) </a:t>
            </a:r>
            <a:r>
              <a:rPr lang="zh-TW" altLang="en-US" dirty="0" smtClean="0"/>
              <a:t>和第三級 </a:t>
            </a:r>
            <a:r>
              <a:rPr lang="en-US" altLang="zh-TW" dirty="0" smtClean="0"/>
              <a:t>(3°) </a:t>
            </a:r>
            <a:r>
              <a:rPr lang="zh-TW" altLang="en-US" dirty="0" smtClean="0"/>
              <a:t>胺</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a:t>
            </a:fld>
            <a:endParaRPr lang="en-US" dirty="0"/>
          </a:p>
        </p:txBody>
      </p:sp>
      <p:sp>
        <p:nvSpPr>
          <p:cNvPr id="5" name="標題 4"/>
          <p:cNvSpPr>
            <a:spLocks noGrp="1"/>
          </p:cNvSpPr>
          <p:nvPr>
            <p:ph type="title"/>
          </p:nvPr>
        </p:nvSpPr>
        <p:spPr/>
        <p:txBody>
          <a:bodyPr/>
          <a:lstStyle/>
          <a:p>
            <a:r>
              <a:rPr lang="en-US" altLang="zh-TW" b="1" dirty="0" smtClean="0"/>
              <a:t>10.1 </a:t>
            </a:r>
            <a:r>
              <a:rPr lang="zh-TW" altLang="en-US" b="1" dirty="0" smtClean="0"/>
              <a:t>結構及分類</a:t>
            </a:r>
            <a:endParaRPr lang="zh-TW" altLang="en-US" dirty="0"/>
          </a:p>
        </p:txBody>
      </p:sp>
      <p:pic>
        <p:nvPicPr>
          <p:cNvPr id="6" name="Picture 2"/>
          <p:cNvPicPr>
            <a:picLocks noChangeAspect="1" noChangeArrowheads="1"/>
          </p:cNvPicPr>
          <p:nvPr/>
        </p:nvPicPr>
        <p:blipFill>
          <a:blip r:embed="rId2" cstate="screen"/>
          <a:srcRect/>
          <a:stretch>
            <a:fillRect/>
          </a:stretch>
        </p:blipFill>
        <p:spPr bwMode="auto">
          <a:xfrm>
            <a:off x="467544" y="3645024"/>
            <a:ext cx="8229600" cy="25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40</a:t>
            </a:fld>
            <a:endParaRPr lang="en-US" dirty="0"/>
          </a:p>
        </p:txBody>
      </p:sp>
      <p:sp>
        <p:nvSpPr>
          <p:cNvPr id="5" name="標題 4"/>
          <p:cNvSpPr>
            <a:spLocks noGrp="1"/>
          </p:cNvSpPr>
          <p:nvPr>
            <p:ph type="title"/>
          </p:nvPr>
        </p:nvSpPr>
        <p:spPr/>
        <p:txBody>
          <a:bodyPr/>
          <a:lstStyle/>
          <a:p>
            <a:r>
              <a:rPr lang="en-US" altLang="zh-TW" b="1" dirty="0" smtClean="0"/>
              <a:t>10.6 </a:t>
            </a:r>
            <a:r>
              <a:rPr lang="zh-TW" altLang="en-US" b="1" dirty="0" smtClean="0"/>
              <a:t>芳香胺類的合成</a:t>
            </a:r>
            <a:endParaRPr lang="zh-TW" altLang="en-US" dirty="0"/>
          </a:p>
        </p:txBody>
      </p:sp>
      <p:sp>
        <p:nvSpPr>
          <p:cNvPr id="7" name="內容版面配置區 6"/>
          <p:cNvSpPr>
            <a:spLocks noGrp="1"/>
          </p:cNvSpPr>
          <p:nvPr>
            <p:ph idx="1"/>
          </p:nvPr>
        </p:nvSpPr>
        <p:spPr>
          <a:xfrm>
            <a:off x="457200" y="980728"/>
            <a:ext cx="8229600" cy="5688632"/>
          </a:xfrm>
        </p:spPr>
        <p:txBody>
          <a:bodyPr>
            <a:normAutofit/>
          </a:bodyPr>
          <a:lstStyle/>
          <a:p>
            <a:r>
              <a:rPr lang="zh-TW" altLang="en-US" dirty="0" smtClean="0"/>
              <a:t>硝化反應的重要性在於可以還原成一級胺 </a:t>
            </a:r>
            <a:r>
              <a:rPr lang="en-US" altLang="zh-TW" dirty="0" smtClean="0"/>
              <a:t>—NH</a:t>
            </a:r>
            <a:r>
              <a:rPr lang="en-US" altLang="zh-TW" baseline="-25000" dirty="0" smtClean="0"/>
              <a:t>2</a:t>
            </a:r>
            <a:r>
              <a:rPr lang="zh-TW" altLang="en-US" dirty="0" smtClean="0"/>
              <a:t>，氫化反應使用過渡金屬例如 </a:t>
            </a:r>
            <a:r>
              <a:rPr lang="en-US" altLang="zh-TW" dirty="0" smtClean="0"/>
              <a:t>Ni</a:t>
            </a:r>
            <a:r>
              <a:rPr lang="zh-TW" altLang="en-US" dirty="0" smtClean="0"/>
              <a:t>、</a:t>
            </a:r>
            <a:r>
              <a:rPr lang="en-US" altLang="zh-TW" dirty="0" smtClean="0"/>
              <a:t>Pt </a:t>
            </a:r>
            <a:r>
              <a:rPr lang="zh-TW" altLang="en-US" dirty="0" smtClean="0"/>
              <a:t>或 </a:t>
            </a:r>
            <a:r>
              <a:rPr lang="en-US" altLang="zh-TW" dirty="0" smtClean="0"/>
              <a:t>Pd </a:t>
            </a:r>
            <a:r>
              <a:rPr lang="zh-TW" altLang="en-US" dirty="0" smtClean="0"/>
              <a:t>為觸媒還原劑：</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lvl="1"/>
            <a:r>
              <a:rPr lang="zh-TW" altLang="en-US" dirty="0" smtClean="0"/>
              <a:t>此方法的缺點是化合物若存在碳雙鍵或是酮、醛基時，則可能也會被還原。注意，</a:t>
            </a:r>
            <a:r>
              <a:rPr lang="en-US" altLang="zh-TW" dirty="0" smtClean="0"/>
              <a:t>—COOH </a:t>
            </a:r>
            <a:r>
              <a:rPr lang="zh-TW" altLang="en-US" dirty="0" smtClean="0"/>
              <a:t>及芳香環在此條件下並不會被還原。</a:t>
            </a:r>
            <a:endParaRPr lang="zh-TW" altLang="en-US" dirty="0"/>
          </a:p>
        </p:txBody>
      </p:sp>
      <p:pic>
        <p:nvPicPr>
          <p:cNvPr id="8"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1259632" y="2492896"/>
            <a:ext cx="6768752" cy="2426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24744"/>
            <a:ext cx="8229600" cy="5733256"/>
          </a:xfrm>
        </p:spPr>
        <p:txBody>
          <a:bodyPr>
            <a:normAutofit/>
          </a:bodyPr>
          <a:lstStyle/>
          <a:p>
            <a:r>
              <a:rPr lang="zh-TW" altLang="en-US" dirty="0" smtClean="0"/>
              <a:t>在酸存在下，硝基亦可被還原成 </a:t>
            </a:r>
            <a:r>
              <a:rPr lang="en-US" altLang="zh-TW" dirty="0" smtClean="0"/>
              <a:t>—NH</a:t>
            </a:r>
            <a:r>
              <a:rPr lang="en-US" altLang="zh-TW" baseline="-25000" dirty="0" smtClean="0"/>
              <a:t>2</a:t>
            </a:r>
            <a:r>
              <a:rPr lang="zh-TW" altLang="en-US" dirty="0" smtClean="0"/>
              <a:t>：</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最常使用的金屬還原劑為鐵 </a:t>
            </a:r>
            <a:r>
              <a:rPr lang="en-US" altLang="zh-TW" dirty="0" smtClean="0"/>
              <a:t>(Fe)</a:t>
            </a:r>
            <a:r>
              <a:rPr lang="zh-TW" altLang="en-US" dirty="0" smtClean="0"/>
              <a:t>、鋅 </a:t>
            </a:r>
            <a:r>
              <a:rPr lang="en-US" altLang="zh-TW" dirty="0" smtClean="0"/>
              <a:t>(Zn) </a:t>
            </a:r>
            <a:r>
              <a:rPr lang="zh-TW" altLang="en-US" dirty="0" smtClean="0"/>
              <a:t>及錫 </a:t>
            </a:r>
            <a:r>
              <a:rPr lang="en-US" altLang="zh-TW" dirty="0" smtClean="0"/>
              <a:t>(</a:t>
            </a:r>
            <a:r>
              <a:rPr lang="en-US" altLang="zh-TW" dirty="0" err="1" smtClean="0"/>
              <a:t>Sn</a:t>
            </a:r>
            <a:r>
              <a:rPr lang="en-US" altLang="zh-TW" dirty="0" smtClean="0"/>
              <a:t>) </a:t>
            </a:r>
            <a:r>
              <a:rPr lang="zh-TW" altLang="en-US" dirty="0" smtClean="0"/>
              <a:t>等稀鹽酸溶液，產物為銨鹽，需要加入強鹼使胺呈中性釋出。</a:t>
            </a:r>
          </a:p>
          <a:p>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41</a:t>
            </a:fld>
            <a:endParaRPr lang="en-US" dirty="0"/>
          </a:p>
        </p:txBody>
      </p:sp>
      <p:sp>
        <p:nvSpPr>
          <p:cNvPr id="5" name="標題 4"/>
          <p:cNvSpPr>
            <a:spLocks noGrp="1"/>
          </p:cNvSpPr>
          <p:nvPr>
            <p:ph type="title"/>
          </p:nvPr>
        </p:nvSpPr>
        <p:spPr/>
        <p:txBody>
          <a:bodyPr/>
          <a:lstStyle/>
          <a:p>
            <a:r>
              <a:rPr lang="zh-TW" altLang="en-US" b="1" dirty="0" smtClean="0"/>
              <a:t>芳香胺類的合成</a:t>
            </a:r>
            <a:endParaRPr lang="zh-TW" altLang="en-US" dirty="0"/>
          </a:p>
        </p:txBody>
      </p:sp>
      <p:pic>
        <p:nvPicPr>
          <p:cNvPr id="6"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95536" y="1700808"/>
            <a:ext cx="8229600" cy="2835316"/>
          </a:xfrm>
          <a:prstGeom prst="rect">
            <a:avLst/>
          </a:prstGeom>
          <a:noFill/>
          <a:ln w="9525">
            <a:noFill/>
            <a:miter lim="800000"/>
            <a:headEnd/>
            <a:tailEnd/>
          </a:ln>
        </p:spPr>
      </p:pic>
      <p:sp>
        <p:nvSpPr>
          <p:cNvPr id="7" name="矩形 6"/>
          <p:cNvSpPr/>
          <p:nvPr/>
        </p:nvSpPr>
        <p:spPr>
          <a:xfrm>
            <a:off x="6691084" y="0"/>
            <a:ext cx="2452916" cy="369332"/>
          </a:xfrm>
          <a:prstGeom prst="rect">
            <a:avLst/>
          </a:prstGeom>
        </p:spPr>
        <p:txBody>
          <a:bodyPr wrap="none">
            <a:spAutoFit/>
          </a:bodyPr>
          <a:lstStyle/>
          <a:p>
            <a:r>
              <a:rPr lang="en-US" altLang="zh-TW" b="1" dirty="0" smtClean="0"/>
              <a:t>10.6 </a:t>
            </a:r>
            <a:r>
              <a:rPr lang="zh-TW" altLang="en-US" b="1" dirty="0" smtClean="0"/>
              <a:t>芳香胺類的合成</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42</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10.9</a:t>
            </a:r>
            <a:endParaRPr lang="zh-TW" altLang="en-US" dirty="0"/>
          </a:p>
        </p:txBody>
      </p:sp>
      <p:pic>
        <p:nvPicPr>
          <p:cNvPr id="31746" name="Picture 2"/>
          <p:cNvPicPr>
            <a:picLocks noGrp="1" noChangeAspect="1" noChangeArrowheads="1"/>
          </p:cNvPicPr>
          <p:nvPr>
            <p:ph idx="1"/>
          </p:nvPr>
        </p:nvPicPr>
        <p:blipFill>
          <a:blip r:embed="rId2" cstate="screen"/>
          <a:srcRect/>
          <a:stretch>
            <a:fillRect/>
          </a:stretch>
        </p:blipFill>
        <p:spPr bwMode="auto">
          <a:xfrm>
            <a:off x="595584" y="1052513"/>
            <a:ext cx="7792840" cy="5329237"/>
          </a:xfrm>
          <a:prstGeom prst="rect">
            <a:avLst/>
          </a:prstGeom>
          <a:noFill/>
          <a:ln w="9525">
            <a:noFill/>
            <a:miter lim="800000"/>
            <a:headEnd/>
            <a:tailEnd/>
          </a:ln>
        </p:spPr>
      </p:pic>
      <p:sp>
        <p:nvSpPr>
          <p:cNvPr id="6" name="矩形 5"/>
          <p:cNvSpPr/>
          <p:nvPr/>
        </p:nvSpPr>
        <p:spPr>
          <a:xfrm>
            <a:off x="6691084" y="0"/>
            <a:ext cx="2452916" cy="369332"/>
          </a:xfrm>
          <a:prstGeom prst="rect">
            <a:avLst/>
          </a:prstGeom>
        </p:spPr>
        <p:txBody>
          <a:bodyPr wrap="none">
            <a:spAutoFit/>
          </a:bodyPr>
          <a:lstStyle/>
          <a:p>
            <a:r>
              <a:rPr lang="en-US" altLang="zh-TW" b="1" dirty="0" smtClean="0"/>
              <a:t>10.6 </a:t>
            </a:r>
            <a:r>
              <a:rPr lang="zh-TW" altLang="en-US" b="1" dirty="0" smtClean="0"/>
              <a:t>芳香胺類的合成</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第 </a:t>
            </a:r>
            <a:r>
              <a:rPr lang="en-US" altLang="zh-TW" dirty="0" smtClean="0"/>
              <a:t>7 </a:t>
            </a:r>
            <a:r>
              <a:rPr lang="zh-TW" altLang="en-US" dirty="0" smtClean="0"/>
              <a:t>章介紹胺類化合物為中強度的親核基 </a:t>
            </a:r>
            <a:r>
              <a:rPr lang="en-US" altLang="zh-TW" dirty="0" smtClean="0"/>
              <a:t>(</a:t>
            </a:r>
            <a:r>
              <a:rPr lang="zh-TW" altLang="en-US" dirty="0" smtClean="0"/>
              <a:t>如表 </a:t>
            </a:r>
            <a:r>
              <a:rPr lang="en-US" altLang="zh-TW" dirty="0" smtClean="0"/>
              <a:t>7.2)</a:t>
            </a:r>
            <a:r>
              <a:rPr lang="zh-TW" altLang="en-US" dirty="0" smtClean="0"/>
              <a:t>，其親核力主要是來自於 </a:t>
            </a:r>
            <a:r>
              <a:rPr lang="en-US" altLang="zh-TW" dirty="0" smtClean="0"/>
              <a:t>N </a:t>
            </a:r>
            <a:r>
              <a:rPr lang="zh-TW" altLang="en-US" dirty="0" smtClean="0"/>
              <a:t>原子的未鍵結電子對。</a:t>
            </a:r>
            <a:endParaRPr lang="en-US" altLang="zh-TW" dirty="0" smtClean="0"/>
          </a:p>
          <a:p>
            <a:r>
              <a:rPr lang="zh-TW" altLang="en-US" dirty="0" smtClean="0"/>
              <a:t>因此，胺類可以和鹵烷分子或其他具有好的離去基的化合物進行親核取代反應 </a:t>
            </a:r>
            <a:r>
              <a:rPr lang="en-US" altLang="zh-TW" dirty="0" smtClean="0"/>
              <a:t>(7.5 </a:t>
            </a:r>
            <a:r>
              <a:rPr lang="zh-TW" altLang="en-US" dirty="0" smtClean="0"/>
              <a:t>節</a:t>
            </a:r>
            <a:r>
              <a:rPr lang="en-US" altLang="zh-TW" dirty="0" smtClean="0"/>
              <a:t>)</a:t>
            </a:r>
            <a:r>
              <a:rPr lang="zh-TW" altLang="en-US" dirty="0" smtClean="0"/>
              <a:t>。</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43</a:t>
            </a:fld>
            <a:endParaRPr lang="en-US" dirty="0"/>
          </a:p>
        </p:txBody>
      </p:sp>
      <p:sp>
        <p:nvSpPr>
          <p:cNvPr id="5" name="標題 4"/>
          <p:cNvSpPr>
            <a:spLocks noGrp="1"/>
          </p:cNvSpPr>
          <p:nvPr>
            <p:ph type="title"/>
          </p:nvPr>
        </p:nvSpPr>
        <p:spPr/>
        <p:txBody>
          <a:bodyPr/>
          <a:lstStyle/>
          <a:p>
            <a:r>
              <a:rPr lang="en-US" altLang="zh-TW" b="1" dirty="0" smtClean="0"/>
              <a:t>10.7 </a:t>
            </a:r>
            <a:r>
              <a:rPr lang="zh-TW" altLang="en-US" b="1" dirty="0" smtClean="0"/>
              <a:t>胺類化合物的親核基行為</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721499"/>
          </a:xfrm>
        </p:spPr>
        <p:txBody>
          <a:bodyPr/>
          <a:lstStyle/>
          <a:p>
            <a:r>
              <a:rPr lang="zh-TW" altLang="en-US" b="1" dirty="0" smtClean="0"/>
              <a:t>步驟</a:t>
            </a:r>
            <a:r>
              <a:rPr lang="en-US" altLang="zh-TW" b="1" dirty="0" smtClean="0"/>
              <a:t>1</a:t>
            </a:r>
            <a:r>
              <a:rPr lang="zh-TW" altLang="en-US" b="1" dirty="0" smtClean="0"/>
              <a:t>： 親核劑與親電子劑之反應以形成一新的共價鏈</a:t>
            </a:r>
            <a:endParaRPr lang="en-US" altLang="zh-TW" b="1" dirty="0" smtClean="0"/>
          </a:p>
          <a:p>
            <a:endParaRPr lang="en-US" altLang="zh-TW" b="1" dirty="0" smtClean="0"/>
          </a:p>
          <a:p>
            <a:endParaRPr lang="en-US" altLang="zh-TW" b="1" dirty="0" smtClean="0"/>
          </a:p>
          <a:p>
            <a:endParaRPr lang="en-US" altLang="zh-TW" b="1" dirty="0" smtClean="0"/>
          </a:p>
          <a:p>
            <a:r>
              <a:rPr lang="zh-TW" altLang="en-US" b="1" dirty="0" smtClean="0"/>
              <a:t>步驟</a:t>
            </a:r>
            <a:r>
              <a:rPr lang="en-US" altLang="zh-TW" b="1" dirty="0" smtClean="0"/>
              <a:t>2</a:t>
            </a:r>
            <a:r>
              <a:rPr lang="zh-TW" altLang="en-US" b="1" dirty="0" smtClean="0"/>
              <a:t>： 移去一質子</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44</a:t>
            </a:fld>
            <a:endParaRPr lang="en-US" dirty="0"/>
          </a:p>
        </p:txBody>
      </p:sp>
      <p:pic>
        <p:nvPicPr>
          <p:cNvPr id="6"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1907704" y="1340768"/>
            <a:ext cx="5814987" cy="1972819"/>
          </a:xfrm>
          <a:prstGeom prst="rect">
            <a:avLst/>
          </a:prstGeom>
          <a:noFill/>
          <a:ln w="9525">
            <a:noFill/>
            <a:miter lim="800000"/>
            <a:headEnd/>
            <a:tailEnd/>
          </a:ln>
        </p:spPr>
      </p:pic>
      <p:pic>
        <p:nvPicPr>
          <p:cNvPr id="7" name="Picture 3"/>
          <p:cNvPicPr>
            <a:picLocks noChangeAspect="1" noChangeArrowheads="1"/>
          </p:cNvPicPr>
          <p:nvPr/>
        </p:nvPicPr>
        <p:blipFill>
          <a:blip r:embed="rId3" cstate="screen"/>
          <a:srcRect/>
          <a:stretch>
            <a:fillRect/>
          </a:stretch>
        </p:blipFill>
        <p:spPr bwMode="auto">
          <a:xfrm>
            <a:off x="539552" y="3789040"/>
            <a:ext cx="8229600" cy="2252242"/>
          </a:xfrm>
          <a:prstGeom prst="rect">
            <a:avLst/>
          </a:prstGeom>
          <a:noFill/>
          <a:ln w="9525">
            <a:noFill/>
            <a:miter lim="800000"/>
            <a:headEnd/>
            <a:tailEnd/>
          </a:ln>
        </p:spPr>
      </p:pic>
      <p:sp>
        <p:nvSpPr>
          <p:cNvPr id="8" name="矩形 7"/>
          <p:cNvSpPr/>
          <p:nvPr/>
        </p:nvSpPr>
        <p:spPr>
          <a:xfrm>
            <a:off x="5767755" y="0"/>
            <a:ext cx="3376245" cy="369332"/>
          </a:xfrm>
          <a:prstGeom prst="rect">
            <a:avLst/>
          </a:prstGeom>
        </p:spPr>
        <p:txBody>
          <a:bodyPr wrap="none">
            <a:spAutoFit/>
          </a:bodyPr>
          <a:lstStyle/>
          <a:p>
            <a:r>
              <a:rPr lang="en-US" altLang="zh-TW" b="1" dirty="0" smtClean="0"/>
              <a:t>10.7 </a:t>
            </a:r>
            <a:r>
              <a:rPr lang="zh-TW" altLang="en-US" b="1" dirty="0" smtClean="0"/>
              <a:t>胺類化合物的親核基行為</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45</a:t>
            </a:fld>
            <a:endParaRPr lang="en-US" dirty="0"/>
          </a:p>
        </p:txBody>
      </p:sp>
      <p:sp>
        <p:nvSpPr>
          <p:cNvPr id="9" name="內容版面配置區 8"/>
          <p:cNvSpPr>
            <a:spLocks noGrp="1"/>
          </p:cNvSpPr>
          <p:nvPr>
            <p:ph idx="1"/>
          </p:nvPr>
        </p:nvSpPr>
        <p:spPr>
          <a:xfrm>
            <a:off x="457200" y="332656"/>
            <a:ext cx="7787208" cy="6336704"/>
          </a:xfrm>
        </p:spPr>
        <p:txBody>
          <a:bodyPr>
            <a:normAutofit lnSpcReduction="10000"/>
          </a:bodyPr>
          <a:lstStyle/>
          <a:p>
            <a:r>
              <a:rPr lang="zh-TW" altLang="en-US" b="1" dirty="0" smtClean="0"/>
              <a:t>步驟</a:t>
            </a:r>
            <a:r>
              <a:rPr lang="en-US" altLang="zh-TW" b="1" dirty="0" smtClean="0"/>
              <a:t>3</a:t>
            </a:r>
            <a:r>
              <a:rPr lang="zh-TW" altLang="en-US" b="1" dirty="0" smtClean="0"/>
              <a:t>： 親核劑與親電子劑之反應以形成一新的共價鏈</a:t>
            </a:r>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pPr lvl="1"/>
            <a:r>
              <a:rPr lang="zh-TW" altLang="en-US" dirty="0" smtClean="0"/>
              <a:t>若此反應方式繼續進行，則會生成第四級銨鹽 </a:t>
            </a:r>
            <a:r>
              <a:rPr lang="en-US" altLang="zh-TW" dirty="0" smtClean="0"/>
              <a:t>(quaternary ammonium salt)</a:t>
            </a:r>
            <a:r>
              <a:rPr lang="zh-TW" altLang="en-US" dirty="0" smtClean="0"/>
              <a:t>。反應最終產物為含不同比例的 </a:t>
            </a:r>
            <a:r>
              <a:rPr lang="en-US" altLang="zh-TW" dirty="0" smtClean="0"/>
              <a:t>RNH2</a:t>
            </a:r>
            <a:r>
              <a:rPr lang="zh-TW" altLang="en-US" dirty="0" smtClean="0"/>
              <a:t>、</a:t>
            </a:r>
            <a:r>
              <a:rPr lang="en-US" altLang="zh-TW" dirty="0" smtClean="0"/>
              <a:t>R2NH</a:t>
            </a:r>
            <a:r>
              <a:rPr lang="zh-TW" altLang="en-US" dirty="0" smtClean="0"/>
              <a:t>、</a:t>
            </a:r>
            <a:r>
              <a:rPr lang="en-US" altLang="zh-TW" dirty="0" smtClean="0"/>
              <a:t>R3N </a:t>
            </a:r>
            <a:r>
              <a:rPr lang="zh-TW" altLang="en-US" dirty="0" smtClean="0"/>
              <a:t>及 </a:t>
            </a:r>
            <a:r>
              <a:rPr lang="en-US" altLang="zh-TW" dirty="0" smtClean="0"/>
              <a:t>R4N+Cl−</a:t>
            </a:r>
            <a:r>
              <a:rPr lang="zh-TW" altLang="en-US" dirty="0" smtClean="0"/>
              <a:t>。由於產物比例無法掌控，因此很少在脂肪類化合物的親核取代反應上，使用胺類分子為親核基。</a:t>
            </a:r>
            <a:endParaRPr lang="zh-TW" altLang="en-US" dirty="0"/>
          </a:p>
        </p:txBody>
      </p:sp>
      <p:pic>
        <p:nvPicPr>
          <p:cNvPr id="10"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51520" y="1340768"/>
            <a:ext cx="8686800" cy="2231008"/>
          </a:xfrm>
          <a:prstGeom prst="rect">
            <a:avLst/>
          </a:prstGeom>
          <a:noFill/>
          <a:ln w="9525">
            <a:noFill/>
            <a:miter lim="800000"/>
            <a:headEnd/>
            <a:tailEnd/>
          </a:ln>
        </p:spPr>
      </p:pic>
      <p:sp>
        <p:nvSpPr>
          <p:cNvPr id="6" name="矩形 5"/>
          <p:cNvSpPr/>
          <p:nvPr/>
        </p:nvSpPr>
        <p:spPr>
          <a:xfrm>
            <a:off x="5767755" y="0"/>
            <a:ext cx="3376245" cy="369332"/>
          </a:xfrm>
          <a:prstGeom prst="rect">
            <a:avLst/>
          </a:prstGeom>
        </p:spPr>
        <p:txBody>
          <a:bodyPr wrap="none">
            <a:spAutoFit/>
          </a:bodyPr>
          <a:lstStyle/>
          <a:p>
            <a:r>
              <a:rPr lang="en-US" altLang="zh-TW" b="1" dirty="0" smtClean="0"/>
              <a:t>10.7 </a:t>
            </a:r>
            <a:r>
              <a:rPr lang="zh-TW" altLang="en-US" b="1" dirty="0" smtClean="0"/>
              <a:t>胺類化合物的親核基行為</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46</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10.10</a:t>
            </a:r>
            <a:endParaRPr lang="zh-TW" altLang="en-US" dirty="0"/>
          </a:p>
        </p:txBody>
      </p:sp>
      <p:pic>
        <p:nvPicPr>
          <p:cNvPr id="33795" name="Picture 3"/>
          <p:cNvPicPr>
            <a:picLocks noGrp="1" noChangeAspect="1" noChangeArrowheads="1"/>
          </p:cNvPicPr>
          <p:nvPr>
            <p:ph idx="1"/>
          </p:nvPr>
        </p:nvPicPr>
        <p:blipFill>
          <a:blip r:embed="rId2" cstate="screen"/>
          <a:srcRect/>
          <a:stretch>
            <a:fillRect/>
          </a:stretch>
        </p:blipFill>
        <p:spPr bwMode="auto">
          <a:xfrm>
            <a:off x="205680" y="1196752"/>
            <a:ext cx="8686800" cy="2100616"/>
          </a:xfrm>
          <a:prstGeom prst="rect">
            <a:avLst/>
          </a:prstGeom>
          <a:noFill/>
          <a:ln w="9525">
            <a:noFill/>
            <a:miter lim="800000"/>
            <a:headEnd/>
            <a:tailEnd/>
          </a:ln>
        </p:spPr>
      </p:pic>
      <p:pic>
        <p:nvPicPr>
          <p:cNvPr id="9" name="Picture 2"/>
          <p:cNvPicPr>
            <a:picLocks noChangeAspect="1" noChangeArrowheads="1"/>
          </p:cNvPicPr>
          <p:nvPr/>
        </p:nvPicPr>
        <p:blipFill>
          <a:blip r:embed="rId3" cstate="screen"/>
          <a:srcRect/>
          <a:stretch>
            <a:fillRect/>
          </a:stretch>
        </p:blipFill>
        <p:spPr bwMode="auto">
          <a:xfrm>
            <a:off x="205680" y="3284984"/>
            <a:ext cx="8686800" cy="1266434"/>
          </a:xfrm>
          <a:prstGeom prst="rect">
            <a:avLst/>
          </a:prstGeom>
          <a:noFill/>
          <a:ln w="9525">
            <a:noFill/>
            <a:miter lim="800000"/>
            <a:headEnd/>
            <a:tailEnd/>
          </a:ln>
        </p:spPr>
      </p:pic>
      <p:sp>
        <p:nvSpPr>
          <p:cNvPr id="7" name="矩形 6"/>
          <p:cNvSpPr/>
          <p:nvPr/>
        </p:nvSpPr>
        <p:spPr>
          <a:xfrm>
            <a:off x="5767755" y="0"/>
            <a:ext cx="3376245" cy="369332"/>
          </a:xfrm>
          <a:prstGeom prst="rect">
            <a:avLst/>
          </a:prstGeom>
        </p:spPr>
        <p:txBody>
          <a:bodyPr wrap="none">
            <a:spAutoFit/>
          </a:bodyPr>
          <a:lstStyle/>
          <a:p>
            <a:r>
              <a:rPr lang="en-US" altLang="zh-TW" b="1" dirty="0" smtClean="0"/>
              <a:t>10.7 </a:t>
            </a:r>
            <a:r>
              <a:rPr lang="zh-TW" altLang="en-US" b="1" dirty="0" smtClean="0"/>
              <a:t>胺類化合物的親核基行為</a:t>
            </a:r>
            <a:endParaRPr lang="zh-TW"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47</a:t>
            </a:fld>
            <a:endParaRPr lang="en-US" dirty="0"/>
          </a:p>
        </p:txBody>
      </p:sp>
      <p:sp>
        <p:nvSpPr>
          <p:cNvPr id="5" name="標題 4"/>
          <p:cNvSpPr>
            <a:spLocks noGrp="1"/>
          </p:cNvSpPr>
          <p:nvPr>
            <p:ph type="title"/>
          </p:nvPr>
        </p:nvSpPr>
        <p:spPr/>
        <p:txBody>
          <a:bodyPr/>
          <a:lstStyle/>
          <a:p>
            <a:r>
              <a:rPr lang="zh-TW" altLang="en-US" b="1" dirty="0" smtClean="0"/>
              <a:t>胺類化合物的親核基行為</a:t>
            </a:r>
            <a:endParaRPr lang="zh-TW" altLang="en-US" dirty="0"/>
          </a:p>
        </p:txBody>
      </p:sp>
      <p:sp>
        <p:nvSpPr>
          <p:cNvPr id="8" name="內容版面配置區 7"/>
          <p:cNvSpPr>
            <a:spLocks noGrp="1"/>
          </p:cNvSpPr>
          <p:nvPr>
            <p:ph idx="1"/>
          </p:nvPr>
        </p:nvSpPr>
        <p:spPr/>
        <p:txBody>
          <a:bodyPr/>
          <a:lstStyle/>
          <a:p>
            <a:r>
              <a:rPr lang="zh-TW" altLang="en-US" dirty="0" smtClean="0"/>
              <a:t>胺類是環乙氧化合物開環的絕佳親核劑。產物中生成的 </a:t>
            </a:r>
            <a:r>
              <a:rPr lang="en-US" altLang="zh-TW" dirty="0" smtClean="0"/>
              <a:t>—OH </a:t>
            </a:r>
            <a:r>
              <a:rPr lang="zh-TW" altLang="en-US" dirty="0" smtClean="0"/>
              <a:t>基，其中氧原子減弱了產物中</a:t>
            </a:r>
            <a:r>
              <a:rPr lang="en-US" altLang="zh-TW" dirty="0" smtClean="0"/>
              <a:t>N </a:t>
            </a:r>
            <a:r>
              <a:rPr lang="zh-TW" altLang="en-US" dirty="0" smtClean="0"/>
              <a:t>的親核性：</a:t>
            </a:r>
            <a:endParaRPr lang="zh-TW" altLang="en-US" dirty="0"/>
          </a:p>
        </p:txBody>
      </p:sp>
      <p:pic>
        <p:nvPicPr>
          <p:cNvPr id="34819"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99592" y="3140968"/>
            <a:ext cx="6472829" cy="2448272"/>
          </a:xfrm>
          <a:prstGeom prst="rect">
            <a:avLst/>
          </a:prstGeom>
          <a:noFill/>
          <a:ln w="9525">
            <a:noFill/>
            <a:miter lim="800000"/>
            <a:headEnd/>
            <a:tailEnd/>
          </a:ln>
        </p:spPr>
      </p:pic>
      <p:sp>
        <p:nvSpPr>
          <p:cNvPr id="7" name="矩形 6"/>
          <p:cNvSpPr/>
          <p:nvPr/>
        </p:nvSpPr>
        <p:spPr>
          <a:xfrm>
            <a:off x="5767755" y="0"/>
            <a:ext cx="3376245" cy="369332"/>
          </a:xfrm>
          <a:prstGeom prst="rect">
            <a:avLst/>
          </a:prstGeom>
        </p:spPr>
        <p:txBody>
          <a:bodyPr wrap="none">
            <a:spAutoFit/>
          </a:bodyPr>
          <a:lstStyle/>
          <a:p>
            <a:r>
              <a:rPr lang="en-US" altLang="zh-TW" b="1" dirty="0" smtClean="0"/>
              <a:t>10.7 </a:t>
            </a:r>
            <a:r>
              <a:rPr lang="zh-TW" altLang="en-US" b="1" dirty="0" smtClean="0"/>
              <a:t>胺類化合物的親核基行為</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980728"/>
            <a:ext cx="8229600" cy="5145435"/>
          </a:xfrm>
        </p:spPr>
        <p:txBody>
          <a:bodyPr/>
          <a:lstStyle/>
          <a:p>
            <a:r>
              <a:rPr lang="zh-TW" altLang="en-US" b="1" dirty="0" smtClean="0"/>
              <a:t>脂肪胺 </a:t>
            </a:r>
            <a:r>
              <a:rPr lang="en-US" altLang="zh-TW" b="1" dirty="0" smtClean="0"/>
              <a:t>(aliphatic amine) </a:t>
            </a:r>
            <a:r>
              <a:rPr lang="zh-TW" altLang="en-US" dirty="0" smtClean="0"/>
              <a:t>為與氮鍵結的碳皆是烷基；</a:t>
            </a:r>
            <a:endParaRPr lang="en-US" altLang="zh-TW" dirty="0" smtClean="0"/>
          </a:p>
          <a:p>
            <a:r>
              <a:rPr lang="zh-TW" altLang="en-US" b="1" dirty="0" smtClean="0"/>
              <a:t>芳香胺 </a:t>
            </a:r>
            <a:r>
              <a:rPr lang="en-US" altLang="zh-TW" b="1" dirty="0" smtClean="0"/>
              <a:t>(aromatic amine) </a:t>
            </a:r>
            <a:r>
              <a:rPr lang="zh-TW" altLang="en-US" dirty="0" smtClean="0"/>
              <a:t>為與氮原子鍵結的取代基，有一個以上的芳香環：</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5</a:t>
            </a:fld>
            <a:endParaRPr lang="en-US" dirty="0"/>
          </a:p>
        </p:txBody>
      </p:sp>
      <p:sp>
        <p:nvSpPr>
          <p:cNvPr id="10" name="標題 9"/>
          <p:cNvSpPr>
            <a:spLocks noGrp="1"/>
          </p:cNvSpPr>
          <p:nvPr>
            <p:ph type="title"/>
          </p:nvPr>
        </p:nvSpPr>
        <p:spPr/>
        <p:txBody>
          <a:bodyPr/>
          <a:lstStyle/>
          <a:p>
            <a:r>
              <a:rPr lang="zh-TW" altLang="en-US" b="1" dirty="0" smtClean="0"/>
              <a:t>結構及分類</a:t>
            </a:r>
            <a:endParaRPr lang="zh-TW" altLang="en-US" dirty="0"/>
          </a:p>
        </p:txBody>
      </p:sp>
      <p:pic>
        <p:nvPicPr>
          <p:cNvPr id="6"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539552" y="3140968"/>
            <a:ext cx="8229600" cy="2310398"/>
          </a:xfrm>
          <a:prstGeom prst="rect">
            <a:avLst/>
          </a:prstGeom>
          <a:noFill/>
          <a:ln w="9525">
            <a:noFill/>
            <a:miter lim="800000"/>
            <a:headEnd/>
            <a:tailEnd/>
          </a:ln>
        </p:spPr>
      </p:pic>
      <p:sp>
        <p:nvSpPr>
          <p:cNvPr id="7" name="矩形 6"/>
          <p:cNvSpPr/>
          <p:nvPr/>
        </p:nvSpPr>
        <p:spPr>
          <a:xfrm>
            <a:off x="7152749" y="0"/>
            <a:ext cx="1991251" cy="369332"/>
          </a:xfrm>
          <a:prstGeom prst="rect">
            <a:avLst/>
          </a:prstGeom>
        </p:spPr>
        <p:txBody>
          <a:bodyPr wrap="none">
            <a:spAutoFit/>
          </a:bodyPr>
          <a:lstStyle/>
          <a:p>
            <a:r>
              <a:rPr lang="en-US" altLang="zh-TW" b="1" dirty="0" smtClean="0"/>
              <a:t>10.1 </a:t>
            </a:r>
            <a:r>
              <a:rPr lang="zh-TW" altLang="en-US" b="1" dirty="0" smtClean="0"/>
              <a:t>結構及分類</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6</a:t>
            </a:fld>
            <a:endParaRPr lang="en-US" dirty="0"/>
          </a:p>
        </p:txBody>
      </p:sp>
      <p:sp>
        <p:nvSpPr>
          <p:cNvPr id="7" name="內容版面配置區 6"/>
          <p:cNvSpPr>
            <a:spLocks noGrp="1"/>
          </p:cNvSpPr>
          <p:nvPr>
            <p:ph idx="1"/>
          </p:nvPr>
        </p:nvSpPr>
        <p:spPr>
          <a:xfrm>
            <a:off x="457200" y="548680"/>
            <a:ext cx="8229600" cy="5577483"/>
          </a:xfrm>
        </p:spPr>
        <p:txBody>
          <a:bodyPr/>
          <a:lstStyle/>
          <a:p>
            <a:r>
              <a:rPr lang="zh-TW" altLang="en-US" dirty="0" smtClean="0"/>
              <a:t>當氮亦為環狀結構中的原子時，稱此類化合物為</a:t>
            </a:r>
            <a:r>
              <a:rPr lang="zh-TW" altLang="en-US" b="1" dirty="0" smtClean="0"/>
              <a:t>雜環胺 </a:t>
            </a:r>
            <a:r>
              <a:rPr lang="en-US" altLang="zh-TW" b="1" dirty="0" smtClean="0"/>
              <a:t>(heterocyclic</a:t>
            </a:r>
            <a:r>
              <a:rPr lang="zh-TW" altLang="en-US" b="1" dirty="0" smtClean="0"/>
              <a:t> </a:t>
            </a:r>
            <a:r>
              <a:rPr lang="en-US" altLang="zh-TW" b="1" dirty="0" smtClean="0"/>
              <a:t>amine)</a:t>
            </a:r>
            <a:r>
              <a:rPr lang="zh-TW" altLang="en-US" dirty="0" smtClean="0"/>
              <a:t>；如果發生在芳香環，則稱此類化合物為</a:t>
            </a:r>
            <a:r>
              <a:rPr lang="zh-TW" altLang="en-US" b="1" dirty="0" smtClean="0"/>
              <a:t>芳香類雜環胺</a:t>
            </a:r>
            <a:r>
              <a:rPr lang="en-US" altLang="zh-TW" b="1" dirty="0" smtClean="0"/>
              <a:t>(heterocyclic aromatic amine)</a:t>
            </a:r>
            <a:r>
              <a:rPr lang="zh-TW" altLang="en-US" dirty="0" smtClean="0"/>
              <a:t>。</a:t>
            </a:r>
            <a:endParaRPr lang="zh-TW" altLang="en-US" dirty="0"/>
          </a:p>
        </p:txBody>
      </p:sp>
      <p:pic>
        <p:nvPicPr>
          <p:cNvPr id="8" name="Picture 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27584" y="2708920"/>
            <a:ext cx="6995120" cy="3253544"/>
          </a:xfrm>
          <a:prstGeom prst="rect">
            <a:avLst/>
          </a:prstGeom>
          <a:noFill/>
          <a:ln w="9525">
            <a:noFill/>
            <a:miter lim="800000"/>
            <a:headEnd/>
            <a:tailEnd/>
          </a:ln>
        </p:spPr>
      </p:pic>
      <p:sp>
        <p:nvSpPr>
          <p:cNvPr id="6" name="矩形 5"/>
          <p:cNvSpPr/>
          <p:nvPr/>
        </p:nvSpPr>
        <p:spPr>
          <a:xfrm>
            <a:off x="7152749" y="0"/>
            <a:ext cx="1991251" cy="369332"/>
          </a:xfrm>
          <a:prstGeom prst="rect">
            <a:avLst/>
          </a:prstGeom>
        </p:spPr>
        <p:txBody>
          <a:bodyPr wrap="none">
            <a:spAutoFit/>
          </a:bodyPr>
          <a:lstStyle/>
          <a:p>
            <a:r>
              <a:rPr lang="en-US" altLang="zh-TW" b="1" dirty="0" smtClean="0"/>
              <a:t>10.1 </a:t>
            </a:r>
            <a:r>
              <a:rPr lang="zh-TW" altLang="en-US" b="1" dirty="0" smtClean="0"/>
              <a:t>結構及分類</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7</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10.1</a:t>
            </a:r>
            <a:endParaRPr lang="zh-TW" altLang="en-US" b="1" dirty="0"/>
          </a:p>
        </p:txBody>
      </p:sp>
      <p:pic>
        <p:nvPicPr>
          <p:cNvPr id="11" name="Picture 2"/>
          <p:cNvPicPr>
            <a:picLocks noChangeAspect="1" noChangeArrowheads="1"/>
          </p:cNvPicPr>
          <p:nvPr/>
        </p:nvPicPr>
        <p:blipFill>
          <a:blip r:embed="rId2" cstate="screen"/>
          <a:srcRect/>
          <a:stretch>
            <a:fillRect/>
          </a:stretch>
        </p:blipFill>
        <p:spPr bwMode="auto">
          <a:xfrm>
            <a:off x="205680" y="1916832"/>
            <a:ext cx="8686800" cy="3467533"/>
          </a:xfrm>
          <a:prstGeom prst="rect">
            <a:avLst/>
          </a:prstGeom>
          <a:noFill/>
          <a:ln w="9525">
            <a:noFill/>
            <a:miter lim="800000"/>
            <a:headEnd/>
            <a:tailEnd/>
          </a:ln>
        </p:spPr>
      </p:pic>
      <p:pic>
        <p:nvPicPr>
          <p:cNvPr id="2052" name="Picture 4"/>
          <p:cNvPicPr>
            <a:picLocks noGrp="1" noChangeAspect="1" noChangeArrowheads="1"/>
          </p:cNvPicPr>
          <p:nvPr>
            <p:ph idx="1"/>
          </p:nvPr>
        </p:nvPicPr>
        <p:blipFill>
          <a:blip r:embed="rId3" cstate="screen"/>
          <a:srcRect/>
          <a:stretch>
            <a:fillRect/>
          </a:stretch>
        </p:blipFill>
        <p:spPr bwMode="auto">
          <a:xfrm>
            <a:off x="205680" y="1340768"/>
            <a:ext cx="8686800" cy="642796"/>
          </a:xfrm>
          <a:prstGeom prst="rect">
            <a:avLst/>
          </a:prstGeom>
          <a:noFill/>
          <a:ln w="9525">
            <a:noFill/>
            <a:miter lim="800000"/>
            <a:headEnd/>
            <a:tailEnd/>
          </a:ln>
        </p:spPr>
      </p:pic>
      <p:sp>
        <p:nvSpPr>
          <p:cNvPr id="7" name="矩形 6"/>
          <p:cNvSpPr/>
          <p:nvPr/>
        </p:nvSpPr>
        <p:spPr>
          <a:xfrm>
            <a:off x="7152749" y="0"/>
            <a:ext cx="1991251" cy="369332"/>
          </a:xfrm>
          <a:prstGeom prst="rect">
            <a:avLst/>
          </a:prstGeom>
        </p:spPr>
        <p:txBody>
          <a:bodyPr wrap="none">
            <a:spAutoFit/>
          </a:bodyPr>
          <a:lstStyle/>
          <a:p>
            <a:r>
              <a:rPr lang="en-US" altLang="zh-TW" b="1" dirty="0" smtClean="0"/>
              <a:t>10.1 </a:t>
            </a:r>
            <a:r>
              <a:rPr lang="zh-TW" altLang="en-US" b="1" dirty="0" smtClean="0"/>
              <a:t>結構及分類</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8</a:t>
            </a:fld>
            <a:endParaRPr lang="en-US" dirty="0"/>
          </a:p>
        </p:txBody>
      </p:sp>
      <p:sp>
        <p:nvSpPr>
          <p:cNvPr id="5" name="標題 4"/>
          <p:cNvSpPr>
            <a:spLocks noGrp="1"/>
          </p:cNvSpPr>
          <p:nvPr>
            <p:ph type="title"/>
          </p:nvPr>
        </p:nvSpPr>
        <p:spPr/>
        <p:txBody>
          <a:bodyPr/>
          <a:lstStyle/>
          <a:p>
            <a:r>
              <a:rPr lang="zh-TW" altLang="en-US" b="1" dirty="0" smtClean="0"/>
              <a:t>例題 </a:t>
            </a:r>
            <a:r>
              <a:rPr lang="en-US" altLang="zh-TW" b="1" dirty="0" smtClean="0"/>
              <a:t>10.1</a:t>
            </a:r>
            <a:endParaRPr lang="zh-TW" altLang="en-US" dirty="0"/>
          </a:p>
        </p:txBody>
      </p:sp>
      <p:pic>
        <p:nvPicPr>
          <p:cNvPr id="4099" name="Picture 3"/>
          <p:cNvPicPr>
            <a:picLocks noGrp="1" noChangeAspect="1" noChangeArrowheads="1"/>
          </p:cNvPicPr>
          <p:nvPr>
            <p:ph idx="1"/>
          </p:nvPr>
        </p:nvPicPr>
        <p:blipFill>
          <a:blip r:embed="rId2" cstate="screen"/>
          <a:srcRect/>
          <a:stretch>
            <a:fillRect/>
          </a:stretch>
        </p:blipFill>
        <p:spPr bwMode="auto">
          <a:xfrm>
            <a:off x="205680" y="1412776"/>
            <a:ext cx="8686800" cy="2755125"/>
          </a:xfrm>
          <a:prstGeom prst="rect">
            <a:avLst/>
          </a:prstGeom>
          <a:noFill/>
          <a:ln w="9525">
            <a:noFill/>
            <a:miter lim="800000"/>
            <a:headEnd/>
            <a:tailEnd/>
          </a:ln>
        </p:spPr>
      </p:pic>
      <p:sp>
        <p:nvSpPr>
          <p:cNvPr id="6" name="矩形 5"/>
          <p:cNvSpPr/>
          <p:nvPr/>
        </p:nvSpPr>
        <p:spPr>
          <a:xfrm>
            <a:off x="7152749" y="0"/>
            <a:ext cx="1991251" cy="369332"/>
          </a:xfrm>
          <a:prstGeom prst="rect">
            <a:avLst/>
          </a:prstGeom>
        </p:spPr>
        <p:txBody>
          <a:bodyPr wrap="none">
            <a:spAutoFit/>
          </a:bodyPr>
          <a:lstStyle/>
          <a:p>
            <a:r>
              <a:rPr lang="en-US" altLang="zh-TW" b="1" dirty="0" smtClean="0"/>
              <a:t>10.1 </a:t>
            </a:r>
            <a:r>
              <a:rPr lang="zh-TW" altLang="en-US" b="1" dirty="0" smtClean="0"/>
              <a:t>結構及分類</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脂肪胺的系統英文命名與醇類命名相仿，即將字尾 </a:t>
            </a:r>
            <a:r>
              <a:rPr lang="en-US" altLang="zh-TW" dirty="0" smtClean="0"/>
              <a:t>-</a:t>
            </a:r>
            <a:r>
              <a:rPr lang="en-US" altLang="zh-TW" i="1" dirty="0" smtClean="0"/>
              <a:t>e </a:t>
            </a:r>
            <a:r>
              <a:rPr lang="zh-TW" altLang="en-US" dirty="0" smtClean="0"/>
              <a:t>去除加上</a:t>
            </a:r>
            <a:r>
              <a:rPr lang="zh-TW" altLang="en-US" i="1" dirty="0" smtClean="0"/>
              <a:t> </a:t>
            </a:r>
            <a:r>
              <a:rPr lang="en-US" altLang="zh-TW" i="1" dirty="0" smtClean="0"/>
              <a:t>-amine</a:t>
            </a:r>
            <a:r>
              <a:rPr lang="zh-TW" altLang="en-US" dirty="0" smtClean="0"/>
              <a:t>：</a:t>
            </a:r>
            <a:endParaRPr lang="zh-TW" altLang="en-US" dirty="0"/>
          </a:p>
        </p:txBody>
      </p:sp>
      <p:sp>
        <p:nvSpPr>
          <p:cNvPr id="3" name="日期版面配置區 2"/>
          <p:cNvSpPr>
            <a:spLocks noGrp="1"/>
          </p:cNvSpPr>
          <p:nvPr>
            <p:ph type="dt" sz="half" idx="10"/>
          </p:nvPr>
        </p:nvSpPr>
        <p:spPr/>
        <p:txBody>
          <a:bodyPr/>
          <a:lstStyle/>
          <a:p>
            <a:r>
              <a:rPr lang="en-US" smtClean="0"/>
              <a:t>Copyright © 滄海圖書</a:t>
            </a:r>
            <a:endParaRPr lang="en-US" dirty="0"/>
          </a:p>
        </p:txBody>
      </p:sp>
      <p:sp>
        <p:nvSpPr>
          <p:cNvPr id="4" name="投影片編號版面配置區 3"/>
          <p:cNvSpPr>
            <a:spLocks noGrp="1"/>
          </p:cNvSpPr>
          <p:nvPr>
            <p:ph type="sldNum" sz="quarter" idx="12"/>
          </p:nvPr>
        </p:nvSpPr>
        <p:spPr/>
        <p:txBody>
          <a:bodyPr/>
          <a:lstStyle/>
          <a:p>
            <a:fld id="{24217339-39A7-4B96-8E42-5641BEC58517}" type="slidenum">
              <a:rPr lang="en-US" smtClean="0"/>
              <a:pPr/>
              <a:t>9</a:t>
            </a:fld>
            <a:endParaRPr lang="en-US" dirty="0"/>
          </a:p>
        </p:txBody>
      </p:sp>
      <p:sp>
        <p:nvSpPr>
          <p:cNvPr id="5" name="標題 4"/>
          <p:cNvSpPr>
            <a:spLocks noGrp="1"/>
          </p:cNvSpPr>
          <p:nvPr>
            <p:ph type="title"/>
          </p:nvPr>
        </p:nvSpPr>
        <p:spPr/>
        <p:txBody>
          <a:bodyPr>
            <a:normAutofit fontScale="90000"/>
          </a:bodyPr>
          <a:lstStyle/>
          <a:p>
            <a:r>
              <a:rPr lang="en-US" altLang="zh-TW" b="1" dirty="0" smtClean="0"/>
              <a:t>10.2 </a:t>
            </a:r>
            <a:r>
              <a:rPr lang="zh-TW" altLang="en-US" b="1" dirty="0" smtClean="0"/>
              <a:t>胺類的命名</a:t>
            </a:r>
            <a:r>
              <a:rPr lang="en-US" altLang="zh-TW" b="1" dirty="0" smtClean="0"/>
              <a:t/>
            </a:r>
            <a:br>
              <a:rPr lang="en-US" altLang="zh-TW" b="1" dirty="0" smtClean="0"/>
            </a:br>
            <a:r>
              <a:rPr lang="en-US" altLang="zh-TW" b="1" dirty="0" smtClean="0"/>
              <a:t>A. </a:t>
            </a:r>
            <a:r>
              <a:rPr lang="zh-TW" altLang="en-US" b="1" dirty="0" smtClean="0"/>
              <a:t>系統命名</a:t>
            </a:r>
            <a:endParaRPr lang="zh-TW" altLang="en-US" dirty="0"/>
          </a:p>
        </p:txBody>
      </p:sp>
      <p:pic>
        <p:nvPicPr>
          <p:cNvPr id="5122"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827584" y="2492895"/>
            <a:ext cx="7092280" cy="2522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有機化學">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07C8D0-9990-45D3-9E92-1F2CB2850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有機化學</Template>
  <TotalTime>0</TotalTime>
  <Words>1841</Words>
  <Application>Microsoft Office PowerPoint</Application>
  <PresentationFormat>如螢幕大小 (4:3)</PresentationFormat>
  <Paragraphs>253</Paragraphs>
  <Slides>47</Slides>
  <Notes>1</Notes>
  <HiddenSlides>0</HiddenSlides>
  <MMClips>0</MMClips>
  <ScaleCrop>false</ScaleCrop>
  <HeadingPairs>
    <vt:vector size="4" baseType="variant">
      <vt:variant>
        <vt:lpstr>佈景主題</vt:lpstr>
      </vt:variant>
      <vt:variant>
        <vt:i4>1</vt:i4>
      </vt:variant>
      <vt:variant>
        <vt:lpstr>投影片標題</vt:lpstr>
      </vt:variant>
      <vt:variant>
        <vt:i4>47</vt:i4>
      </vt:variant>
    </vt:vector>
  </HeadingPairs>
  <TitlesOfParts>
    <vt:vector size="48" baseType="lpstr">
      <vt:lpstr>有機化學</vt:lpstr>
      <vt:lpstr>Chapter 10</vt:lpstr>
      <vt:lpstr>胺類</vt:lpstr>
      <vt:lpstr>KEY QUESTIONS</vt:lpstr>
      <vt:lpstr>10.1 結構及分類</vt:lpstr>
      <vt:lpstr>結構及分類</vt:lpstr>
      <vt:lpstr>投影片 6</vt:lpstr>
      <vt:lpstr>例題 10.1</vt:lpstr>
      <vt:lpstr>例題 10.1</vt:lpstr>
      <vt:lpstr>10.2 胺類的命名 A. 系統命名</vt:lpstr>
      <vt:lpstr>例題 10.2</vt:lpstr>
      <vt:lpstr>例題 10.2</vt:lpstr>
      <vt:lpstr>投影片 12</vt:lpstr>
      <vt:lpstr>A. 系統命名</vt:lpstr>
      <vt:lpstr>A. 系統命名</vt:lpstr>
      <vt:lpstr>A. 系統命名</vt:lpstr>
      <vt:lpstr>例題 10.3</vt:lpstr>
      <vt:lpstr>B. 俗名</vt:lpstr>
      <vt:lpstr>投影片 18</vt:lpstr>
      <vt:lpstr>10.3 胺類的物理特性</vt:lpstr>
      <vt:lpstr>投影片 20</vt:lpstr>
      <vt:lpstr>投影片 21</vt:lpstr>
      <vt:lpstr>例題 10.4</vt:lpstr>
      <vt:lpstr>10.4 胺類的酸−鹼性</vt:lpstr>
      <vt:lpstr>胺類的酸−鹼性</vt:lpstr>
      <vt:lpstr>胺類的酸−鹼性</vt:lpstr>
      <vt:lpstr>胺類的酸−鹼性</vt:lpstr>
      <vt:lpstr>投影片 27</vt:lpstr>
      <vt:lpstr>投影片 28</vt:lpstr>
      <vt:lpstr>例題 10.5</vt:lpstr>
      <vt:lpstr>胺類的酸−鹼性</vt:lpstr>
      <vt:lpstr>胺類的酸−鹼性</vt:lpstr>
      <vt:lpstr>胺類的酸−鹼性</vt:lpstr>
      <vt:lpstr>HOW TO 10.1 預測胺類的相對鹼度</vt:lpstr>
      <vt:lpstr>例題 10.6</vt:lpstr>
      <vt:lpstr>投影片 35</vt:lpstr>
      <vt:lpstr>10.5 胺類與酸的反應</vt:lpstr>
      <vt:lpstr>例題 10.7</vt:lpstr>
      <vt:lpstr>圖 10.2 胺與中性化合物的分離以及純化</vt:lpstr>
      <vt:lpstr>例題 10.8</vt:lpstr>
      <vt:lpstr>10.6 芳香胺類的合成</vt:lpstr>
      <vt:lpstr>芳香胺類的合成</vt:lpstr>
      <vt:lpstr>例題 10.9</vt:lpstr>
      <vt:lpstr>10.7 胺類化合物的親核基行為</vt:lpstr>
      <vt:lpstr>投影片 44</vt:lpstr>
      <vt:lpstr>投影片 45</vt:lpstr>
      <vt:lpstr>例題 10.10</vt:lpstr>
      <vt:lpstr>胺類化合物的親核基行為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2015-03-27T07:02:40Z</dcterms:created>
  <dcterms:modified xsi:type="dcterms:W3CDTF">2015-05-28T01:40:21Z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TC103626439990</vt:lpwstr>
  </property>
</Properties>
</file>