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56" r:id="rId3"/>
    <p:sldId id="257" r:id="rId4"/>
    <p:sldId id="258" r:id="rId5"/>
    <p:sldId id="259" r:id="rId6"/>
    <p:sldId id="260" r:id="rId7"/>
    <p:sldId id="261" r:id="rId8"/>
    <p:sldId id="262" r:id="rId9"/>
    <p:sldId id="263" r:id="rId10"/>
    <p:sldId id="264"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97" d="100"/>
          <a:sy n="97" d="100"/>
        </p:scale>
        <p:origin x="2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zh-TW" altLang="en-US" smtClean="0"/>
              <a:t>按一下以編輯母片標題樣式</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zh-TW" altLang="en-US" smtClean="0"/>
              <a:t>按一下以編輯母片標題樣式</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48A87A34-81AB-432B-8DAE-1953F412C126}" type="datetimeFigureOut">
              <a:rPr lang="en-US" dirty="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zh-TW" altLang="en-US" smtClean="0"/>
              <a:t>按一下以編輯母片標題樣式</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3" name="Date Placeholder 2"/>
          <p:cNvSpPr>
            <a:spLocks noGrp="1"/>
          </p:cNvSpPr>
          <p:nvPr>
            <p:ph type="dt" sz="half" idx="10"/>
          </p:nvPr>
        </p:nvSpPr>
        <p:spPr/>
        <p:txBody>
          <a:bodyPr/>
          <a:lstStyle/>
          <a:p>
            <a:fld id="{48A87A34-81AB-432B-8DAE-1953F412C126}" type="datetimeFigureOut">
              <a:rPr lang="en-US" dirty="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48A87A34-81AB-432B-8DAE-1953F412C126}" type="datetimeFigureOut">
              <a:rPr lang="en-US" dirty="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913795" y="2912232"/>
            <a:ext cx="5107208" cy="287896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172200" y="2912232"/>
            <a:ext cx="5095357" cy="287896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dirty="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10/14/2021</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0" dirty="0" smtClean="0">
                <a:effectLst/>
                <a:latin typeface="標楷體" panose="03000509000000000000" pitchFamily="65" charset="-120"/>
                <a:ea typeface="標楷體" panose="03000509000000000000" pitchFamily="65" charset="-120"/>
              </a:rPr>
              <a:t>養生系學分</a:t>
            </a:r>
            <a:r>
              <a:rPr lang="zh-TW" altLang="en-US" b="0" dirty="0">
                <a:effectLst/>
                <a:latin typeface="標楷體" panose="03000509000000000000" pitchFamily="65" charset="-120"/>
                <a:ea typeface="標楷體" panose="03000509000000000000" pitchFamily="65" charset="-120"/>
              </a:rPr>
              <a:t>班</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913795" y="1935921"/>
            <a:ext cx="10353762" cy="4484544"/>
          </a:xfrm>
        </p:spPr>
        <p:txBody>
          <a:bodyPr>
            <a:normAutofit fontScale="85000" lnSpcReduction="20000"/>
          </a:bodyPr>
          <a:lstStyle/>
          <a:p>
            <a:r>
              <a:rPr lang="zh-TW" altLang="en-US" dirty="0">
                <a:effectLst/>
                <a:latin typeface="標楷體" panose="03000509000000000000" pitchFamily="65" charset="-120"/>
                <a:ea typeface="標楷體" panose="03000509000000000000" pitchFamily="65" charset="-120"/>
              </a:rPr>
              <a:t>精準營養與創新技術應用微學分</a:t>
            </a:r>
            <a:r>
              <a:rPr lang="zh-TW" altLang="en-US" dirty="0" smtClean="0">
                <a:effectLst/>
                <a:latin typeface="標楷體" panose="03000509000000000000" pitchFamily="65" charset="-120"/>
                <a:ea typeface="標楷體" panose="03000509000000000000" pitchFamily="65" charset="-120"/>
              </a:rPr>
              <a:t>班 </a:t>
            </a:r>
            <a:r>
              <a:rPr lang="en-US" altLang="zh-TW" dirty="0" smtClean="0">
                <a:effectLst/>
                <a:latin typeface="標楷體" panose="03000509000000000000" pitchFamily="65" charset="-120"/>
                <a:ea typeface="標楷體" panose="03000509000000000000" pitchFamily="65" charset="-120"/>
              </a:rPr>
              <a:t>(</a:t>
            </a:r>
            <a:r>
              <a:rPr lang="zh-TW" altLang="en-US" dirty="0" smtClean="0">
                <a:effectLst/>
                <a:latin typeface="標楷體" panose="03000509000000000000" pitchFamily="65" charset="-120"/>
                <a:ea typeface="標楷體" panose="03000509000000000000" pitchFamily="65" charset="-120"/>
              </a:rPr>
              <a:t>保營合開、招收目標：鄰近國高中教師</a:t>
            </a:r>
            <a:r>
              <a:rPr lang="en-US" altLang="zh-TW" dirty="0" smtClean="0">
                <a:effectLst/>
                <a:latin typeface="標楷體" panose="03000509000000000000" pitchFamily="65" charset="-120"/>
                <a:ea typeface="標楷體" panose="03000509000000000000" pitchFamily="65" charset="-120"/>
              </a:rPr>
              <a:t>)</a:t>
            </a:r>
          </a:p>
          <a:p>
            <a:r>
              <a:rPr lang="zh-TW" altLang="en-US" dirty="0">
                <a:latin typeface="Times New Roman" panose="02020603050405020304" pitchFamily="18" charset="0"/>
                <a:ea typeface="標楷體" panose="03000509000000000000" pitchFamily="65" charset="-120"/>
                <a:cs typeface="Times New Roman" panose="02020603050405020304" pitchFamily="18" charset="0"/>
              </a:rPr>
              <a:t>精準健康體驗及創新實務</a:t>
            </a:r>
            <a:r>
              <a:rPr lang="zh-TW" altLang="en-US" dirty="0">
                <a:effectLst/>
                <a:latin typeface="標楷體" panose="03000509000000000000" pitchFamily="65" charset="-120"/>
                <a:ea typeface="標楷體" panose="03000509000000000000" pitchFamily="65" charset="-120"/>
              </a:rPr>
              <a:t>微學分</a:t>
            </a:r>
            <a:r>
              <a:rPr lang="zh-TW" altLang="en-US" dirty="0" smtClean="0">
                <a:effectLst/>
                <a:latin typeface="標楷體" panose="03000509000000000000" pitchFamily="65" charset="-120"/>
                <a:ea typeface="標楷體" panose="03000509000000000000" pitchFamily="65" charset="-120"/>
              </a:rPr>
              <a:t>班 </a:t>
            </a:r>
            <a:r>
              <a:rPr lang="en-US" altLang="zh-TW" dirty="0" smtClean="0">
                <a:effectLst/>
                <a:latin typeface="標楷體" panose="03000509000000000000" pitchFamily="65" charset="-120"/>
                <a:ea typeface="標楷體" panose="03000509000000000000" pitchFamily="65" charset="-120"/>
              </a:rPr>
              <a:t>(</a:t>
            </a:r>
            <a:r>
              <a:rPr lang="zh-TW" altLang="en-US" dirty="0">
                <a:effectLst/>
                <a:latin typeface="標楷體" panose="03000509000000000000" pitchFamily="65" charset="-120"/>
                <a:ea typeface="標楷體" panose="03000509000000000000" pitchFamily="65" charset="-120"/>
              </a:rPr>
              <a:t>保營合開、</a:t>
            </a:r>
            <a:r>
              <a:rPr lang="zh-TW" altLang="en-US" dirty="0" smtClean="0">
                <a:effectLst/>
                <a:latin typeface="標楷體" panose="03000509000000000000" pitchFamily="65" charset="-120"/>
                <a:ea typeface="標楷體" panose="03000509000000000000" pitchFamily="65" charset="-120"/>
              </a:rPr>
              <a:t>招收</a:t>
            </a:r>
            <a:r>
              <a:rPr lang="zh-TW" altLang="en-US" dirty="0">
                <a:effectLst/>
                <a:latin typeface="標楷體" panose="03000509000000000000" pitchFamily="65" charset="-120"/>
                <a:ea typeface="標楷體" panose="03000509000000000000" pitchFamily="65" charset="-120"/>
              </a:rPr>
              <a:t>目標：鄰近國高中教師</a:t>
            </a:r>
            <a:r>
              <a:rPr lang="en-US" altLang="zh-TW" dirty="0">
                <a:effectLst/>
                <a:latin typeface="標楷體" panose="03000509000000000000" pitchFamily="65" charset="-120"/>
                <a:ea typeface="標楷體" panose="03000509000000000000" pitchFamily="65" charset="-120"/>
              </a:rPr>
              <a:t>)</a:t>
            </a:r>
            <a:endParaRPr lang="en-US" altLang="zh-TW" dirty="0" smtClean="0">
              <a:effectLst/>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cs typeface="Times New Roman" panose="02020603050405020304" pitchFamily="18" charset="0"/>
              </a:rPr>
              <a:t>科學保健與植物萃取應用</a:t>
            </a:r>
            <a:r>
              <a:rPr lang="zh-TW" altLang="en-US" dirty="0">
                <a:effectLst/>
                <a:latin typeface="標楷體" panose="03000509000000000000" pitchFamily="65" charset="-120"/>
                <a:ea typeface="標楷體" panose="03000509000000000000" pitchFamily="65" charset="-120"/>
              </a:rPr>
              <a:t>微學分</a:t>
            </a:r>
            <a:r>
              <a:rPr lang="zh-TW" altLang="en-US" dirty="0" smtClean="0">
                <a:effectLst/>
                <a:latin typeface="標楷體" panose="03000509000000000000" pitchFamily="65" charset="-120"/>
                <a:ea typeface="標楷體" panose="03000509000000000000" pitchFamily="65" charset="-120"/>
              </a:rPr>
              <a:t>班</a:t>
            </a:r>
            <a:r>
              <a:rPr lang="en-US" altLang="zh-TW" dirty="0" smtClean="0">
                <a:effectLst/>
                <a:latin typeface="標楷體" panose="03000509000000000000" pitchFamily="65" charset="-120"/>
                <a:ea typeface="標楷體" panose="03000509000000000000" pitchFamily="65" charset="-120"/>
              </a:rPr>
              <a:t>(</a:t>
            </a:r>
            <a:r>
              <a:rPr lang="zh-TW" altLang="en-US" dirty="0">
                <a:effectLst/>
                <a:latin typeface="標楷體" panose="03000509000000000000" pitchFamily="65" charset="-120"/>
                <a:ea typeface="標楷體" panose="03000509000000000000" pitchFamily="65" charset="-120"/>
              </a:rPr>
              <a:t>保營合開、</a:t>
            </a:r>
            <a:r>
              <a:rPr lang="zh-TW" altLang="en-US" dirty="0" smtClean="0">
                <a:effectLst/>
                <a:latin typeface="標楷體" panose="03000509000000000000" pitchFamily="65" charset="-120"/>
                <a:ea typeface="標楷體" panose="03000509000000000000" pitchFamily="65" charset="-120"/>
              </a:rPr>
              <a:t>招收</a:t>
            </a:r>
            <a:r>
              <a:rPr lang="zh-TW" altLang="en-US" dirty="0">
                <a:effectLst/>
                <a:latin typeface="標楷體" panose="03000509000000000000" pitchFamily="65" charset="-120"/>
                <a:ea typeface="標楷體" panose="03000509000000000000" pitchFamily="65" charset="-120"/>
              </a:rPr>
              <a:t>目標：鄰近國高中教師</a:t>
            </a:r>
            <a:r>
              <a:rPr lang="en-US" altLang="zh-TW" dirty="0">
                <a:effectLst/>
                <a:latin typeface="標楷體" panose="03000509000000000000" pitchFamily="65" charset="-120"/>
                <a:ea typeface="標楷體" panose="03000509000000000000" pitchFamily="65" charset="-120"/>
              </a:rPr>
              <a:t>)</a:t>
            </a:r>
            <a:endParaRPr lang="en-US" altLang="zh-TW" dirty="0" smtClean="0">
              <a:effectLst/>
              <a:latin typeface="標楷體" panose="03000509000000000000" pitchFamily="65" charset="-120"/>
              <a:ea typeface="標楷體" panose="03000509000000000000" pitchFamily="65" charset="-120"/>
            </a:endParaRPr>
          </a:p>
          <a:p>
            <a:r>
              <a:rPr lang="zh-TW" altLang="en-US" dirty="0">
                <a:effectLst/>
                <a:latin typeface="標楷體" panose="03000509000000000000" pitchFamily="65" charset="-120"/>
                <a:ea typeface="標楷體" panose="03000509000000000000" pitchFamily="65" charset="-120"/>
              </a:rPr>
              <a:t>健康產業決策管理與</a:t>
            </a:r>
            <a:r>
              <a:rPr lang="zh-TW" altLang="en-US" dirty="0" smtClean="0">
                <a:effectLst/>
                <a:latin typeface="標楷體" panose="03000509000000000000" pitchFamily="65" charset="-120"/>
                <a:ea typeface="標楷體" panose="03000509000000000000" pitchFamily="65" charset="-120"/>
              </a:rPr>
              <a:t>應用 </a:t>
            </a:r>
            <a:r>
              <a:rPr lang="en-US" altLang="zh-TW" dirty="0" smtClean="0">
                <a:effectLst/>
                <a:latin typeface="標楷體" panose="03000509000000000000" pitchFamily="65" charset="-120"/>
                <a:ea typeface="標楷體" panose="03000509000000000000" pitchFamily="65" charset="-120"/>
              </a:rPr>
              <a:t>(</a:t>
            </a:r>
            <a:r>
              <a:rPr lang="zh-TW" altLang="en-US" dirty="0">
                <a:effectLst/>
                <a:latin typeface="標楷體" panose="03000509000000000000" pitchFamily="65" charset="-120"/>
                <a:ea typeface="標楷體" panose="03000509000000000000" pitchFamily="65" charset="-120"/>
              </a:rPr>
              <a:t>招收目標：鄰近國</a:t>
            </a:r>
            <a:r>
              <a:rPr lang="zh-TW" altLang="en-US" dirty="0" smtClean="0">
                <a:effectLst/>
                <a:latin typeface="標楷體" panose="03000509000000000000" pitchFamily="65" charset="-120"/>
                <a:ea typeface="標楷體" panose="03000509000000000000" pitchFamily="65" charset="-120"/>
              </a:rPr>
              <a:t>高中體育教師</a:t>
            </a:r>
            <a:r>
              <a:rPr lang="en-US" altLang="zh-TW" dirty="0" smtClean="0">
                <a:effectLst/>
                <a:latin typeface="標楷體" panose="03000509000000000000" pitchFamily="65" charset="-120"/>
                <a:ea typeface="標楷體" panose="03000509000000000000" pitchFamily="65" charset="-120"/>
              </a:rPr>
              <a:t>)</a:t>
            </a:r>
          </a:p>
          <a:p>
            <a:r>
              <a:rPr lang="en-US" altLang="zh-TW" dirty="0">
                <a:effectLst/>
                <a:latin typeface="標楷體" panose="03000509000000000000" pitchFamily="65" charset="-120"/>
                <a:ea typeface="標楷體" panose="03000509000000000000" pitchFamily="65" charset="-120"/>
              </a:rPr>
              <a:t>(</a:t>
            </a:r>
            <a:r>
              <a:rPr lang="zh-TW" altLang="en-US" dirty="0">
                <a:effectLst/>
                <a:latin typeface="標楷體" panose="03000509000000000000" pitchFamily="65" charset="-120"/>
                <a:ea typeface="標楷體" panose="03000509000000000000" pitchFamily="65" charset="-120"/>
              </a:rPr>
              <a:t>招收目標：鄰近國高中體育教師</a:t>
            </a:r>
            <a:r>
              <a:rPr lang="en-US" altLang="zh-TW" dirty="0" smtClean="0">
                <a:effectLst/>
                <a:latin typeface="標楷體" panose="03000509000000000000" pitchFamily="65" charset="-120"/>
                <a:ea typeface="標楷體" panose="03000509000000000000" pitchFamily="65" charset="-120"/>
              </a:rPr>
              <a:t>)</a:t>
            </a:r>
          </a:p>
          <a:p>
            <a:r>
              <a:rPr lang="zh-TW" altLang="en-US" dirty="0" smtClean="0">
                <a:effectLst/>
                <a:latin typeface="標楷體" panose="03000509000000000000" pitchFamily="65" charset="-120"/>
                <a:ea typeface="標楷體" panose="03000509000000000000" pitchFamily="65" charset="-120"/>
              </a:rPr>
              <a:t>智慧音樂治療產業學分班</a:t>
            </a:r>
            <a:endParaRPr lang="en-US" altLang="zh-TW" dirty="0" smtClean="0">
              <a:effectLst/>
              <a:latin typeface="標楷體" panose="03000509000000000000" pitchFamily="65" charset="-120"/>
              <a:ea typeface="標楷體" panose="03000509000000000000" pitchFamily="65" charset="-120"/>
            </a:endParaRPr>
          </a:p>
          <a:p>
            <a:endParaRPr lang="en-US" altLang="zh-TW" dirty="0">
              <a:effectLst/>
              <a:latin typeface="標楷體" panose="03000509000000000000" pitchFamily="65" charset="-120"/>
              <a:ea typeface="標楷體" panose="03000509000000000000" pitchFamily="65" charset="-120"/>
            </a:endParaRPr>
          </a:p>
          <a:p>
            <a:pPr marL="0" indent="0" algn="ctr">
              <a:buNone/>
            </a:pPr>
            <a:r>
              <a:rPr lang="zh-TW" altLang="en-US" sz="5200" dirty="0" smtClean="0">
                <a:latin typeface="Times New Roman" panose="02020603050405020304" pitchFamily="18" charset="0"/>
                <a:ea typeface="標楷體" panose="03000509000000000000" pitchFamily="65" charset="-120"/>
                <a:cs typeface="Times New Roman" panose="02020603050405020304" pitchFamily="18" charset="0"/>
              </a:rPr>
              <a:t>研討會：</a:t>
            </a:r>
            <a:endParaRPr lang="en-US" altLang="zh-TW" sz="52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300" dirty="0" smtClean="0">
                <a:latin typeface="Times New Roman" panose="02020603050405020304" pitchFamily="18" charset="0"/>
                <a:ea typeface="標楷體" panose="03000509000000000000" pitchFamily="65" charset="-120"/>
                <a:cs typeface="Times New Roman" panose="02020603050405020304" pitchFamily="18" charset="0"/>
              </a:rPr>
              <a:t>黃志方老師 已辦理 </a:t>
            </a:r>
            <a:r>
              <a:rPr lang="en-US" altLang="zh-TW" sz="2300" dirty="0" smtClean="0">
                <a:latin typeface="Times New Roman" panose="02020603050405020304" pitchFamily="18" charset="0"/>
                <a:ea typeface="標楷體" panose="03000509000000000000" pitchFamily="65" charset="-120"/>
                <a:cs typeface="Times New Roman" panose="02020603050405020304" pitchFamily="18" charset="0"/>
              </a:rPr>
              <a:t>2016</a:t>
            </a:r>
            <a:r>
              <a:rPr lang="zh-TW" altLang="en-US" sz="23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300" dirty="0" smtClean="0">
                <a:latin typeface="Times New Roman" panose="02020603050405020304" pitchFamily="18" charset="0"/>
                <a:ea typeface="標楷體" panose="03000509000000000000" pitchFamily="65" charset="-120"/>
                <a:cs typeface="Times New Roman" panose="02020603050405020304" pitchFamily="18" charset="0"/>
              </a:rPr>
              <a:t>IRCAM</a:t>
            </a:r>
            <a:r>
              <a:rPr lang="zh-TW" altLang="en-US" sz="23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3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300" dirty="0">
                <a:effectLst/>
                <a:latin typeface="Times New Roman" panose="02020603050405020304" pitchFamily="18" charset="0"/>
                <a:ea typeface="標楷體" panose="03000509000000000000" pitchFamily="65" charset="-120"/>
                <a:cs typeface="Times New Roman" panose="02020603050405020304" pitchFamily="18" charset="0"/>
              </a:rPr>
              <a:t>法國龐畢度「音樂與聲響研究統合中心</a:t>
            </a:r>
            <a:r>
              <a:rPr lang="zh-TW" altLang="en-US" sz="2300"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sz="2300"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300" dirty="0" smtClean="0">
                <a:effectLst/>
                <a:latin typeface="Times New Roman" panose="02020603050405020304" pitchFamily="18" charset="0"/>
                <a:ea typeface="標楷體" panose="03000509000000000000" pitchFamily="65" charset="-120"/>
                <a:cs typeface="Times New Roman" panose="02020603050405020304" pitchFamily="18" charset="0"/>
              </a:rPr>
              <a:t> 國際研討會</a:t>
            </a:r>
            <a:endParaRPr lang="en-US" altLang="zh-TW" sz="2300"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300" dirty="0" smtClean="0">
                <a:effectLst/>
                <a:latin typeface="Times New Roman" panose="02020603050405020304" pitchFamily="18" charset="0"/>
                <a:ea typeface="標楷體" panose="03000509000000000000" pitchFamily="65" charset="-120"/>
                <a:cs typeface="Times New Roman" panose="02020603050405020304" pitchFamily="18" charset="0"/>
              </a:rPr>
              <a:t>預計</a:t>
            </a:r>
            <a:r>
              <a:rPr lang="en-US" altLang="zh-TW" sz="2300" dirty="0" smtClean="0">
                <a:effectLst/>
                <a:latin typeface="Times New Roman" panose="02020603050405020304" pitchFamily="18" charset="0"/>
                <a:ea typeface="標楷體" panose="03000509000000000000" pitchFamily="65" charset="-120"/>
                <a:cs typeface="Times New Roman" panose="02020603050405020304" pitchFamily="18" charset="0"/>
              </a:rPr>
              <a:t>2022</a:t>
            </a:r>
            <a:r>
              <a:rPr lang="zh-TW" altLang="en-US" sz="2300" dirty="0" smtClean="0">
                <a:effectLst/>
                <a:latin typeface="Times New Roman" panose="02020603050405020304" pitchFamily="18" charset="0"/>
                <a:ea typeface="標楷體" panose="03000509000000000000" pitchFamily="65" charset="-120"/>
                <a:cs typeface="Times New Roman" panose="02020603050405020304" pitchFamily="18" charset="0"/>
              </a:rPr>
              <a:t>申請科技部補助再次辦理</a:t>
            </a:r>
            <a:endParaRPr lang="zh-TW" altLang="en-US" sz="23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242395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課程安排 </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暫定</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p:txBody>
          <a:bodyPr/>
          <a:lstStyle/>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藥用及保健植物新發展</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萃取技術之過去、先在與未來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(3h)</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微波萃取實作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科學藥膳</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3.0</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(3h)</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我的專屬食譜</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(4h)</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dirty="0">
              <a:effectLst/>
              <a:latin typeface="Times New Roman" panose="02020603050405020304" pitchFamily="18" charset="0"/>
              <a:ea typeface="標楷體" panose="03000509000000000000" pitchFamily="65" charset="-120"/>
              <a:cs typeface="Times New Roman" panose="02020603050405020304" pitchFamily="18" charset="0"/>
            </a:endParaRPr>
          </a:p>
          <a:p>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707048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a:effectLst/>
                <a:latin typeface="標楷體" panose="03000509000000000000" pitchFamily="65" charset="-120"/>
                <a:ea typeface="標楷體" panose="03000509000000000000" pitchFamily="65" charset="-120"/>
              </a:rPr>
              <a:t>健康產業決策管理與</a:t>
            </a:r>
            <a:r>
              <a:rPr lang="zh-TW" altLang="en-US" sz="4000" dirty="0" smtClean="0">
                <a:effectLst/>
                <a:latin typeface="標楷體" panose="03000509000000000000" pitchFamily="65" charset="-120"/>
                <a:ea typeface="標楷體" panose="03000509000000000000" pitchFamily="65" charset="-120"/>
              </a:rPr>
              <a:t>應用</a:t>
            </a:r>
            <a:r>
              <a:rPr lang="en-US" altLang="zh-TW" sz="4000" dirty="0" smtClean="0">
                <a:effectLst/>
                <a:latin typeface="標楷體" panose="03000509000000000000" pitchFamily="65" charset="-120"/>
                <a:ea typeface="標楷體" panose="03000509000000000000" pitchFamily="65" charset="-120"/>
              </a:rPr>
              <a:t/>
            </a:r>
            <a:br>
              <a:rPr lang="en-US" altLang="zh-TW" sz="4000" dirty="0" smtClean="0">
                <a:effectLst/>
                <a:latin typeface="標楷體" panose="03000509000000000000" pitchFamily="65" charset="-120"/>
                <a:ea typeface="標楷體" panose="03000509000000000000" pitchFamily="65" charset="-120"/>
              </a:rPr>
            </a:br>
            <a:r>
              <a:rPr lang="zh-TW" altLang="en-US" dirty="0">
                <a:effectLst/>
                <a:latin typeface="標楷體" panose="03000509000000000000" pitchFamily="65" charset="-120"/>
                <a:ea typeface="標楷體" panose="03000509000000000000" pitchFamily="65" charset="-120"/>
              </a:rPr>
              <a:t>養生與健康行銷學系 副教授 陳挺</a:t>
            </a:r>
            <a:r>
              <a:rPr lang="zh-TW" altLang="en-US" dirty="0" smtClean="0">
                <a:effectLst/>
                <a:latin typeface="標楷體" panose="03000509000000000000" pitchFamily="65" charset="-120"/>
                <a:ea typeface="標楷體" panose="03000509000000000000" pitchFamily="65" charset="-120"/>
              </a:rPr>
              <a:t>豪</a:t>
            </a:r>
            <a:endParaRPr lang="zh-TW" altLang="en-US" dirty="0"/>
          </a:p>
        </p:txBody>
      </p:sp>
      <p:sp>
        <p:nvSpPr>
          <p:cNvPr id="3" name="內容版面配置區 2"/>
          <p:cNvSpPr>
            <a:spLocks noGrp="1"/>
          </p:cNvSpPr>
          <p:nvPr>
            <p:ph idx="1"/>
          </p:nvPr>
        </p:nvSpPr>
        <p:spPr/>
        <p:txBody>
          <a:bodyPr>
            <a:normAutofit/>
          </a:bodyPr>
          <a:lstStyle/>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決策（</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Decision Making</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）的意涵就是作出決定或選擇。一般而言，不論是個人或是組織，在面臨未來的各種不確定情境，時時刻刻需要透過「決策」，來極大化個人或組織的利益。</a:t>
            </a:r>
            <a:endParaRPr lang="zh-TW" altLang="en-US" dirty="0">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 </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決策</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是管理的核心活動之一，而管理者之各項決策品質亦可能直接影響組織的成敗。研究與實務上常發現管理者因為決策方法及機制的缺乏、決策推論過程的不一致性、決策者本身不理性之主觀判斷等等問題而影響決策品質及組織經營成效。而管理者如何藉助科學化的決策理論以輔助優質決策的達成，是當今管理相當重要的課題。</a:t>
            </a:r>
            <a:endParaRPr lang="zh-TW" altLang="en-US" dirty="0">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 </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本</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課程之主要宗旨即在於系統化的訓練學生決策分析能力，以制定正確的健康產業管理決策。另外，透過個案探討及演練，提出改善實際管理決策的方法，並能與健康產業實務結合</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effectLst/>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871445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4500" b="0" dirty="0">
                <a:effectLst/>
                <a:latin typeface="標楷體" panose="03000509000000000000" pitchFamily="65" charset="-120"/>
                <a:ea typeface="標楷體" panose="03000509000000000000" pitchFamily="65" charset="-120"/>
              </a:rPr>
              <a:t>精準</a:t>
            </a:r>
            <a:r>
              <a:rPr lang="zh-TW" altLang="en-US" sz="4500" b="0" dirty="0" smtClean="0">
                <a:effectLst/>
                <a:latin typeface="標楷體" panose="03000509000000000000" pitchFamily="65" charset="-120"/>
                <a:ea typeface="標楷體" panose="03000509000000000000" pitchFamily="65" charset="-120"/>
              </a:rPr>
              <a:t>營養</a:t>
            </a:r>
            <a:r>
              <a:rPr lang="zh-TW" altLang="en-US" sz="4500" b="0" dirty="0">
                <a:effectLst/>
                <a:latin typeface="標楷體" panose="03000509000000000000" pitchFamily="65" charset="-120"/>
                <a:ea typeface="標楷體" panose="03000509000000000000" pitchFamily="65" charset="-120"/>
              </a:rPr>
              <a:t>與</a:t>
            </a:r>
            <a:r>
              <a:rPr lang="zh-TW" altLang="en-US" sz="4500" b="0" dirty="0" smtClean="0">
                <a:effectLst/>
                <a:latin typeface="標楷體" panose="03000509000000000000" pitchFamily="65" charset="-120"/>
                <a:ea typeface="標楷體" panose="03000509000000000000" pitchFamily="65" charset="-120"/>
              </a:rPr>
              <a:t>創新技術應用微學分班</a:t>
            </a:r>
            <a:r>
              <a:rPr lang="en-US" altLang="zh-TW" sz="4400" dirty="0">
                <a:latin typeface="Times New Roman" panose="02020603050405020304" pitchFamily="18" charset="0"/>
                <a:ea typeface="標楷體" panose="03000509000000000000" pitchFamily="65" charset="-120"/>
                <a:cs typeface="Times New Roman" panose="02020603050405020304" pitchFamily="18" charset="0"/>
              </a:rPr>
              <a:t>(18h</a:t>
            </a:r>
            <a:r>
              <a:rPr lang="en-US" altLang="zh-TW" sz="44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4500"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noAutofit/>
          </a:bodyPr>
          <a:lstStyle/>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保健營養學系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養生與健康行銷學系</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搭配 </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精準健康體驗及創新實務</a:t>
            </a:r>
            <a:r>
              <a:rPr lang="zh-TW" altLang="en-US" sz="2800" dirty="0" smtClean="0">
                <a:effectLst/>
                <a:latin typeface="標楷體" panose="03000509000000000000" pitchFamily="65" charset="-120"/>
                <a:ea typeface="標楷體" panose="03000509000000000000" pitchFamily="65" charset="-120"/>
              </a:rPr>
              <a:t>微</a:t>
            </a:r>
            <a:r>
              <a:rPr lang="zh-TW" altLang="en-US" sz="2800" dirty="0">
                <a:effectLst/>
                <a:latin typeface="標楷體" panose="03000509000000000000" pitchFamily="65" charset="-120"/>
                <a:ea typeface="標楷體" panose="03000509000000000000" pitchFamily="65" charset="-120"/>
              </a:rPr>
              <a:t>學分班</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」及 </a:t>
            </a:r>
            <a:endParaRPr lang="en-US" altLang="zh-TW" sz="2800" dirty="0" smtClean="0">
              <a:latin typeface="標楷體" panose="03000509000000000000" pitchFamily="65" charset="-120"/>
              <a:ea typeface="標楷體" panose="03000509000000000000" pitchFamily="65" charset="-120"/>
              <a:cs typeface="Times New Roman" panose="02020603050405020304" pitchFamily="18" charset="0"/>
            </a:endParaRPr>
          </a:p>
          <a:p>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「科學保健與植物萃取應用</a:t>
            </a:r>
            <a:r>
              <a:rPr lang="zh-TW" altLang="en-US" sz="2800" dirty="0">
                <a:effectLst/>
                <a:latin typeface="標楷體" panose="03000509000000000000" pitchFamily="65" charset="-120"/>
                <a:ea typeface="標楷體" panose="03000509000000000000" pitchFamily="65" charset="-120"/>
              </a:rPr>
              <a:t>微學分班</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可抵健康照護碩士班 ：健康產業創新創業實務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學分</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42429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0" dirty="0">
                <a:effectLst/>
                <a:latin typeface="標楷體" panose="03000509000000000000" pitchFamily="65" charset="-120"/>
                <a:ea typeface="標楷體" panose="03000509000000000000" pitchFamily="65" charset="-120"/>
              </a:rPr>
              <a:t>精準營養與創新技術應用</a:t>
            </a:r>
            <a:endParaRPr lang="zh-TW" altLang="en-US" dirty="0"/>
          </a:p>
        </p:txBody>
      </p:sp>
      <p:sp>
        <p:nvSpPr>
          <p:cNvPr id="3" name="內容版面配置區 2"/>
          <p:cNvSpPr>
            <a:spLocks noGrp="1"/>
          </p:cNvSpPr>
          <p:nvPr>
            <p:ph idx="1"/>
          </p:nvPr>
        </p:nvSpPr>
        <p:spPr/>
        <p:txBody>
          <a:bodyPr/>
          <a:lstStyle/>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本課程主要依據美國</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國立衛生研究院（</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NIH</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）十年期營養</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研究戰略規劃（</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2020~2030 Strategic Plan for NIH Nutrition Research</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）提倡使用嚴謹的科學來回答人類營養的基本問題，</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包括下列三大核心並開設相關課程：</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pPr marL="457200" indent="-457200">
              <a:buFont typeface="+mj-lt"/>
              <a:buAutoNum type="arabicPeriod"/>
            </a:pP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營養</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在整個生命周期甚至世代之間促進健康和減輕疾病負擔中所起到的</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作用</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pPr marL="457200" indent="-457200">
              <a:buFont typeface="+mj-lt"/>
              <a:buAutoNum type="arabicPeriod"/>
            </a:pP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營養</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與可能可改變的暴露因素如微生物組間的</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相互作用</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pPr marL="457200" indent="-457200">
              <a:buFont typeface="+mj-lt"/>
              <a:buAutoNum type="arabicPeriod"/>
            </a:pP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如何</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利用這種整體化知識來制定和執行可行的</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建議</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236875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課程安排 </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暫定</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p:txBody>
          <a:bodyPr/>
          <a:lstStyle/>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解決和改善飲食相關的</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疾病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營養於完整生命周期的作用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(3h)</a:t>
            </a:r>
          </a:p>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破譯全食、個體營養、社會文化對飲食及生活方式的</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影響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p>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社會基礎設施對個體和羣體健康的</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影響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(3h)</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個體</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基因組</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微生物組的多種作用（獨立作用和共同作用</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(2h)</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84220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44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精準</a:t>
            </a:r>
            <a:r>
              <a:rPr lang="zh-TW" altLang="en-US" sz="44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健康</a:t>
            </a:r>
            <a:r>
              <a:rPr lang="zh-TW" altLang="en-US" sz="44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體驗</a:t>
            </a:r>
            <a:r>
              <a:rPr lang="zh-TW" altLang="en-US" sz="44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及</a:t>
            </a:r>
            <a:r>
              <a:rPr lang="zh-TW" altLang="en-US" sz="44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創新實務</a:t>
            </a:r>
            <a:r>
              <a:rPr lang="zh-TW" altLang="en-US" sz="4400" dirty="0">
                <a:solidFill>
                  <a:srgbClr val="FF0000"/>
                </a:solidFill>
                <a:effectLst/>
                <a:latin typeface="標楷體" panose="03000509000000000000" pitchFamily="65" charset="-120"/>
                <a:ea typeface="標楷體" panose="03000509000000000000" pitchFamily="65" charset="-120"/>
              </a:rPr>
              <a:t>微學分</a:t>
            </a:r>
            <a:r>
              <a:rPr lang="zh-TW" altLang="en-US" sz="4400" dirty="0" smtClean="0">
                <a:solidFill>
                  <a:srgbClr val="FF0000"/>
                </a:solidFill>
                <a:effectLst/>
                <a:latin typeface="標楷體" panose="03000509000000000000" pitchFamily="65" charset="-120"/>
                <a:ea typeface="標楷體" panose="03000509000000000000" pitchFamily="65" charset="-120"/>
              </a:rPr>
              <a:t>班</a:t>
            </a:r>
            <a:r>
              <a:rPr lang="zh-TW" altLang="en-US" sz="4500" b="0" dirty="0" smtClean="0">
                <a:solidFill>
                  <a:srgbClr val="FF0000"/>
                </a:solidFill>
                <a:effectLst/>
                <a:latin typeface="標楷體" panose="03000509000000000000" pitchFamily="65" charset="-120"/>
                <a:ea typeface="標楷體" panose="03000509000000000000" pitchFamily="65" charset="-120"/>
              </a:rPr>
              <a:t> </a:t>
            </a:r>
            <a:r>
              <a:rPr lang="en-US" altLang="zh-TW" sz="44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44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18h</a:t>
            </a:r>
            <a:r>
              <a:rPr lang="en-US" altLang="zh-TW" sz="44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4500" dirty="0">
              <a:solidFill>
                <a:srgbClr val="FF0000"/>
              </a:solidFill>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noAutofit/>
          </a:bodyPr>
          <a:lstStyle/>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保健營養學系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養生與健康行銷學系</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搭配 </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effectLst/>
                <a:latin typeface="標楷體" panose="03000509000000000000" pitchFamily="65" charset="-120"/>
                <a:ea typeface="標楷體" panose="03000509000000000000" pitchFamily="65" charset="-120"/>
              </a:rPr>
              <a:t>精準營養與創新技術應用微學分班</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」及 </a:t>
            </a:r>
            <a:endParaRPr lang="en-US" altLang="zh-TW" sz="2800" dirty="0" smtClean="0">
              <a:latin typeface="標楷體" panose="03000509000000000000" pitchFamily="65" charset="-120"/>
              <a:ea typeface="標楷體" panose="03000509000000000000" pitchFamily="65" charset="-120"/>
              <a:cs typeface="Times New Roman" panose="02020603050405020304" pitchFamily="18" charset="0"/>
            </a:endParaRPr>
          </a:p>
          <a:p>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「科學保健與植物萃取應用</a:t>
            </a:r>
            <a:r>
              <a:rPr lang="zh-TW" altLang="en-US" sz="2800" dirty="0">
                <a:effectLst/>
                <a:latin typeface="標楷體" panose="03000509000000000000" pitchFamily="65" charset="-120"/>
                <a:ea typeface="標楷體" panose="03000509000000000000" pitchFamily="65" charset="-120"/>
              </a:rPr>
              <a:t>微學分班</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可抵健康照護碩士班 ：健康產業創新創業實務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學分</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184933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精準</a:t>
            </a:r>
            <a:r>
              <a:rPr lang="zh-TW" altLang="en-US" sz="36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健康</a:t>
            </a:r>
            <a:r>
              <a:rPr lang="zh-TW" altLang="en-US" sz="36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體驗</a:t>
            </a:r>
            <a:r>
              <a:rPr lang="zh-TW" altLang="en-US" sz="36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及</a:t>
            </a:r>
            <a:r>
              <a:rPr lang="zh-TW" altLang="en-US" sz="36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創新實務</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本課程</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主要依據行政院生技產業策略諮議委員會</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(BTC</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重點摘要，</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運用先端的</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檢測儀器</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、搭配整合性軟體等量測相關</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的生理資訊</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，並結合史丹佛設計思考課程所引導之思維擴建、設計夢幻健康</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管理計畫，並建立新的健康服務模式</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7528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課程安排 </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暫定</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p:txBody>
          <a:bodyPr/>
          <a:lstStyle/>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自律神經檢測儀</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HRV</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及腦波檢查</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EEG</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）應用實務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自我健康</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計畫 </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運動營養、健康飲食、微生物</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應用、</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COFIT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應用</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a:effectLst/>
                <a:latin typeface="Times New Roman" panose="02020603050405020304" pitchFamily="18" charset="0"/>
                <a:ea typeface="標楷體" panose="03000509000000000000" pitchFamily="65" charset="-120"/>
                <a:cs typeface="Times New Roman" panose="02020603050405020304" pitchFamily="18" charset="0"/>
              </a:rPr>
              <a:t>(3h) </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設計思考訓練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實作</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產業參訪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(3h)</a:t>
            </a:r>
          </a:p>
          <a:p>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我的專屬改善計畫成果發表 </a:t>
            </a:r>
            <a:r>
              <a:rPr lang="en-US" altLang="zh-TW" dirty="0" smtClean="0">
                <a:effectLst/>
                <a:latin typeface="Times New Roman" panose="02020603050405020304" pitchFamily="18" charset="0"/>
                <a:ea typeface="標楷體" panose="03000509000000000000" pitchFamily="65" charset="-120"/>
                <a:cs typeface="Times New Roman" panose="02020603050405020304" pitchFamily="18" charset="0"/>
              </a:rPr>
              <a:t>(4h)</a:t>
            </a:r>
          </a:p>
        </p:txBody>
      </p:sp>
    </p:spTree>
    <p:extLst>
      <p:ext uri="{BB962C8B-B14F-4D97-AF65-F5344CB8AC3E}">
        <p14:creationId xmlns:p14="http://schemas.microsoft.com/office/powerpoint/2010/main" val="3152852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4400" dirty="0">
                <a:solidFill>
                  <a:srgbClr val="FFFF00"/>
                </a:solidFill>
                <a:latin typeface="標楷體" panose="03000509000000000000" pitchFamily="65" charset="-120"/>
                <a:ea typeface="標楷體" panose="03000509000000000000" pitchFamily="65" charset="-120"/>
                <a:cs typeface="Times New Roman" panose="02020603050405020304" pitchFamily="18" charset="0"/>
              </a:rPr>
              <a:t>科學保健與植物萃取應用</a:t>
            </a:r>
            <a:r>
              <a:rPr lang="zh-TW" altLang="en-US" sz="4400" dirty="0">
                <a:solidFill>
                  <a:srgbClr val="FFFF00"/>
                </a:solidFill>
                <a:effectLst/>
                <a:latin typeface="標楷體" panose="03000509000000000000" pitchFamily="65" charset="-120"/>
                <a:ea typeface="標楷體" panose="03000509000000000000" pitchFamily="65" charset="-120"/>
              </a:rPr>
              <a:t>微學分</a:t>
            </a:r>
            <a:r>
              <a:rPr lang="zh-TW" altLang="en-US" sz="4400" dirty="0" smtClean="0">
                <a:solidFill>
                  <a:srgbClr val="FFFF00"/>
                </a:solidFill>
                <a:effectLst/>
                <a:latin typeface="標楷體" panose="03000509000000000000" pitchFamily="65" charset="-120"/>
                <a:ea typeface="標楷體" panose="03000509000000000000" pitchFamily="65" charset="-120"/>
              </a:rPr>
              <a:t>班</a:t>
            </a:r>
            <a:r>
              <a:rPr lang="zh-TW" altLang="en-US" sz="4500" b="0" dirty="0" smtClean="0">
                <a:solidFill>
                  <a:srgbClr val="FFFF00"/>
                </a:solidFill>
                <a:effectLst/>
                <a:latin typeface="標楷體" panose="03000509000000000000" pitchFamily="65" charset="-120"/>
                <a:ea typeface="標楷體" panose="03000509000000000000" pitchFamily="65" charset="-120"/>
              </a:rPr>
              <a:t> </a:t>
            </a:r>
            <a:r>
              <a:rPr lang="en-US" altLang="zh-TW" sz="4400" dirty="0" smtClean="0">
                <a:solidFill>
                  <a:srgbClr val="FFFF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4400" dirty="0">
                <a:solidFill>
                  <a:srgbClr val="FFFF00"/>
                </a:solidFill>
                <a:latin typeface="Times New Roman" panose="02020603050405020304" pitchFamily="18" charset="0"/>
                <a:ea typeface="標楷體" panose="03000509000000000000" pitchFamily="65" charset="-120"/>
                <a:cs typeface="Times New Roman" panose="02020603050405020304" pitchFamily="18" charset="0"/>
              </a:rPr>
              <a:t>18h</a:t>
            </a:r>
            <a:r>
              <a:rPr lang="en-US" altLang="zh-TW" sz="4400" dirty="0" smtClean="0">
                <a:solidFill>
                  <a:srgbClr val="FFFF00"/>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4500" dirty="0">
              <a:solidFill>
                <a:srgbClr val="FFFF00"/>
              </a:solidFill>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noAutofit/>
          </a:bodyPr>
          <a:lstStyle/>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保健營養學系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養生與健康行銷學系</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搭配 </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精準健康體驗及創新實務</a:t>
            </a:r>
            <a:r>
              <a:rPr lang="zh-TW" altLang="en-US" sz="2800" dirty="0" smtClean="0">
                <a:effectLst/>
                <a:latin typeface="標楷體" panose="03000509000000000000" pitchFamily="65" charset="-120"/>
                <a:ea typeface="標楷體" panose="03000509000000000000" pitchFamily="65" charset="-120"/>
              </a:rPr>
              <a:t>微</a:t>
            </a:r>
            <a:r>
              <a:rPr lang="zh-TW" altLang="en-US" sz="2800" dirty="0">
                <a:effectLst/>
                <a:latin typeface="標楷體" panose="03000509000000000000" pitchFamily="65" charset="-120"/>
                <a:ea typeface="標楷體" panose="03000509000000000000" pitchFamily="65" charset="-120"/>
              </a:rPr>
              <a:t>學分班</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」及 </a:t>
            </a:r>
            <a:endParaRPr lang="en-US" altLang="zh-TW" sz="2800" dirty="0" smtClean="0">
              <a:latin typeface="標楷體" panose="03000509000000000000" pitchFamily="65" charset="-120"/>
              <a:ea typeface="標楷體" panose="03000509000000000000" pitchFamily="65" charset="-120"/>
              <a:cs typeface="Times New Roman" panose="02020603050405020304" pitchFamily="18" charset="0"/>
            </a:endParaRPr>
          </a:p>
          <a:p>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2800" dirty="0">
                <a:effectLst/>
                <a:latin typeface="標楷體" panose="03000509000000000000" pitchFamily="65" charset="-120"/>
                <a:ea typeface="標楷體" panose="03000509000000000000" pitchFamily="65" charset="-120"/>
              </a:rPr>
              <a:t>精準營養與創新技術應用微學分班</a:t>
            </a:r>
            <a:r>
              <a:rPr lang="zh-TW" altLang="en-US" sz="28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可抵健康照護碩士班 ：健康產業創新創業實務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學分</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723160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solidFill>
                  <a:srgbClr val="FFFF00"/>
                </a:solidFill>
                <a:latin typeface="標楷體" panose="03000509000000000000" pitchFamily="65" charset="-120"/>
                <a:ea typeface="標楷體" panose="03000509000000000000" pitchFamily="65" charset="-120"/>
                <a:cs typeface="Times New Roman" panose="02020603050405020304" pitchFamily="18" charset="0"/>
              </a:rPr>
              <a:t>科學保健與</a:t>
            </a:r>
            <a:r>
              <a:rPr lang="zh-TW" altLang="en-US" sz="3600" dirty="0">
                <a:solidFill>
                  <a:srgbClr val="FFFF00"/>
                </a:solidFill>
                <a:latin typeface="標楷體" panose="03000509000000000000" pitchFamily="65" charset="-120"/>
                <a:ea typeface="標楷體" panose="03000509000000000000" pitchFamily="65" charset="-120"/>
                <a:cs typeface="Times New Roman" panose="02020603050405020304" pitchFamily="18" charset="0"/>
              </a:rPr>
              <a:t>植物萃取應用</a:t>
            </a:r>
            <a:endParaRPr lang="zh-TW" altLang="en-US" dirty="0"/>
          </a:p>
        </p:txBody>
      </p:sp>
      <p:sp>
        <p:nvSpPr>
          <p:cNvPr id="3" name="內容版面配置區 2"/>
          <p:cNvSpPr>
            <a:spLocks noGrp="1"/>
          </p:cNvSpPr>
          <p:nvPr>
            <p:ph idx="1"/>
          </p:nvPr>
        </p:nvSpPr>
        <p:spPr/>
        <p:txBody>
          <a:bodyPr/>
          <a:lstStyle/>
          <a:p>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保健</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科學也可稱為健康科學，本課程</a:t>
            </a:r>
            <a:r>
              <a:rPr lang="zh-TW" altLang="en-US" dirty="0">
                <a:effectLst/>
                <a:latin typeface="Times New Roman" panose="02020603050405020304" pitchFamily="18" charset="0"/>
                <a:ea typeface="標楷體" panose="03000509000000000000" pitchFamily="65" charset="-120"/>
                <a:cs typeface="Times New Roman" panose="02020603050405020304" pitchFamily="18" charset="0"/>
              </a:rPr>
              <a:t>透過經絡能量</a:t>
            </a:r>
            <a:r>
              <a:rPr lang="zh-TW" altLang="en-US" dirty="0" smtClean="0">
                <a:effectLst/>
                <a:latin typeface="Times New Roman" panose="02020603050405020304" pitchFamily="18" charset="0"/>
                <a:ea typeface="標楷體" panose="03000509000000000000" pitchFamily="65" charset="-120"/>
                <a:cs typeface="Times New Roman" panose="02020603050405020304" pitchFamily="18" charset="0"/>
              </a:rPr>
              <a:t>的分析與實作，讓學員理解現代科學之保健思維，跨界整合課程內容，讓學員及早掌握全球最新動態與產業脈絡，並以產業角度實際分析萃取設備與現狀，並針對全球性超級集團發展重點分析，並解說植物萃取之趨勢與全球投入情形。</a:t>
            </a:r>
            <a:endParaRPr lang="zh-TW" altLang="en-US" dirty="0">
              <a:effectLst/>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92552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大馬士革風</Template>
  <TotalTime>109</TotalTime>
  <Words>858</Words>
  <Application>Microsoft Office PowerPoint</Application>
  <PresentationFormat>寬螢幕</PresentationFormat>
  <Paragraphs>58</Paragraphs>
  <Slides>11</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11</vt:i4>
      </vt:variant>
    </vt:vector>
  </HeadingPairs>
  <TitlesOfParts>
    <vt:vector size="18" baseType="lpstr">
      <vt:lpstr>Rockwell</vt:lpstr>
      <vt:lpstr>新細明體</vt:lpstr>
      <vt:lpstr>標楷體</vt:lpstr>
      <vt:lpstr>Arial</vt:lpstr>
      <vt:lpstr>Bookman Old Style</vt:lpstr>
      <vt:lpstr>Times New Roman</vt:lpstr>
      <vt:lpstr>Damask</vt:lpstr>
      <vt:lpstr>養生系學分班</vt:lpstr>
      <vt:lpstr>精準營養與創新技術應用微學分班(18h)</vt:lpstr>
      <vt:lpstr>精準營養與創新技術應用</vt:lpstr>
      <vt:lpstr>課程安排 (暫定)</vt:lpstr>
      <vt:lpstr>精準健康體驗及創新實務微學分班 (18h)</vt:lpstr>
      <vt:lpstr>精準健康體驗及創新實務</vt:lpstr>
      <vt:lpstr>課程安排 (暫定)</vt:lpstr>
      <vt:lpstr>科學保健與植物萃取應用微學分班 (18h)</vt:lpstr>
      <vt:lpstr>科學保健與植物萃取應用</vt:lpstr>
      <vt:lpstr>課程安排 (暫定)</vt:lpstr>
      <vt:lpstr>健康產業決策管理與應用 養生與健康行銷學系 副教授 陳挺豪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精準營養與創新技術應用微學分班</dc:title>
  <dc:creator>kung seraph</dc:creator>
  <cp:lastModifiedBy>kung seraph</cp:lastModifiedBy>
  <cp:revision>13</cp:revision>
  <dcterms:created xsi:type="dcterms:W3CDTF">2021-09-26T15:25:33Z</dcterms:created>
  <dcterms:modified xsi:type="dcterms:W3CDTF">2021-10-13T17:41:33Z</dcterms:modified>
</cp:coreProperties>
</file>