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6" r:id="rId3"/>
    <p:sldId id="268" r:id="rId4"/>
    <p:sldId id="269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2" r:id="rId45"/>
    <p:sldId id="313" r:id="rId46"/>
    <p:sldId id="314" r:id="rId47"/>
    <p:sldId id="318" r:id="rId48"/>
    <p:sldId id="316" r:id="rId49"/>
    <p:sldId id="317" r:id="rId50"/>
    <p:sldId id="267" r:id="rId51"/>
    <p:sldId id="319" r:id="rId52"/>
    <p:sldId id="320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FE7F00"/>
    <a:srgbClr val="003399"/>
    <a:srgbClr val="FFCC00"/>
    <a:srgbClr val="969696"/>
    <a:srgbClr val="7B18E8"/>
    <a:srgbClr val="FFFFBF"/>
    <a:srgbClr val="E4D61C"/>
    <a:srgbClr val="6BCB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AEBE-BCF9-4DA0-8DE8-02ACD8386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1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8AEBE-BCF9-4DA0-8DE8-02ACD8386FC4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34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7772400" cy="13260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 smtClean="0">
                <a:solidFill>
                  <a:srgbClr val="00277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42015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7776864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 sz="3200" b="1" smtClean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86CD-F511-4EEB-A0ED-70801BDA50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2" y="3573016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422" y="2072829"/>
            <a:ext cx="7772400" cy="1386383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9008-BACC-4FA6-82AF-59785DE9F926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783685" y="3531220"/>
            <a:ext cx="777686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B387-C46D-4DB0-AAE8-9007EA61FB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1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7246-20E3-474B-AF10-F3E75A5B50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B099-C29F-48AA-9EE1-94DFFD9F4D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6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3D16C-4916-490F-8B03-2D3B31926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4A0A8-3CF8-4334-9BAB-82D4E79D0B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8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340768"/>
            <a:ext cx="8534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0" y="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Candara" panose="020E0502030303020204" pitchFamily="34" charset="0"/>
                <a:ea typeface="+mn-ea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04448" y="6554162"/>
            <a:ext cx="539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新細明體" charset="-120"/>
              </a:defRPr>
            </a:lvl1pPr>
          </a:lstStyle>
          <a:p>
            <a:fld id="{3FA009EA-F44F-42DC-885F-968D90E96B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60648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600" dirty="0">
                <a:latin typeface="+mj-ea"/>
              </a:rPr>
              <a:t>基因如何作用</a:t>
            </a:r>
            <a:endParaRPr lang="en-US" altLang="zh-TW" sz="5600" dirty="0">
              <a:latin typeface="+mj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/>
              <a:t>Chapter </a:t>
            </a:r>
            <a:r>
              <a:rPr lang="en-US" altLang="zh-TW" dirty="0" smtClean="0"/>
              <a:t>12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12.3</a:t>
            </a:r>
            <a:r>
              <a:rPr lang="zh-TW" altLang="en-US" sz="2800" dirty="0"/>
              <a:t>　轉錄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70025"/>
            <a:ext cx="813435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8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轉譯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為了正確閱讀一個基因，一個細胞</a:t>
            </a:r>
            <a:r>
              <a:rPr lang="zh-TW" altLang="en-US" dirty="0" smtClean="0"/>
              <a:t>必須</a:t>
            </a:r>
            <a:r>
              <a:rPr lang="zh-TW" altLang="en-US" dirty="0"/>
              <a:t>將編碼於 </a:t>
            </a:r>
            <a:r>
              <a:rPr lang="en-US" altLang="zh-TW" dirty="0"/>
              <a:t>DNA </a:t>
            </a:r>
            <a:r>
              <a:rPr lang="zh-TW" altLang="en-US" dirty="0"/>
              <a:t>中的訊息轉換成蛋白質</a:t>
            </a:r>
            <a:r>
              <a:rPr lang="zh-TW" altLang="en-US" dirty="0" smtClean="0"/>
              <a:t>語言</a:t>
            </a:r>
            <a:endParaRPr lang="en-US" altLang="zh-TW" dirty="0" smtClean="0"/>
          </a:p>
          <a:p>
            <a:pPr lvl="1"/>
            <a:r>
              <a:rPr lang="zh-TW" altLang="en-US" dirty="0"/>
              <a:t>轉譯的規則，則是依據</a:t>
            </a:r>
            <a:r>
              <a:rPr lang="zh-TW" altLang="en-US" b="1" dirty="0"/>
              <a:t>遺傳</a:t>
            </a:r>
            <a:r>
              <a:rPr lang="zh-TW" altLang="en-US" b="1" dirty="0" smtClean="0"/>
              <a:t>密碼</a:t>
            </a:r>
            <a:endParaRPr lang="en-US" altLang="zh-TW" b="1" dirty="0" smtClean="0"/>
          </a:p>
          <a:p>
            <a:pPr lvl="1"/>
            <a:r>
              <a:rPr lang="en-US" altLang="zh-TW" dirty="0" smtClean="0"/>
              <a:t>mRNA</a:t>
            </a:r>
            <a:r>
              <a:rPr lang="zh-TW" altLang="en-US" dirty="0"/>
              <a:t>以稱為</a:t>
            </a:r>
            <a:r>
              <a:rPr lang="zh-TW" altLang="en-US" b="1" dirty="0"/>
              <a:t>密碼子</a:t>
            </a:r>
            <a:r>
              <a:rPr lang="zh-TW" altLang="en-US" dirty="0" smtClean="0"/>
              <a:t>的以</a:t>
            </a:r>
            <a:r>
              <a:rPr lang="zh-TW" altLang="en-US" dirty="0"/>
              <a:t>三個核苷酸一組為</a:t>
            </a:r>
            <a:r>
              <a:rPr lang="zh-TW" altLang="en-US" dirty="0" smtClean="0"/>
              <a:t>單位加以</a:t>
            </a:r>
            <a:r>
              <a:rPr lang="zh-TW" altLang="en-US" dirty="0"/>
              <a:t>「閱讀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每一個</a:t>
            </a:r>
            <a:r>
              <a:rPr lang="zh-TW" altLang="en-US" dirty="0"/>
              <a:t>密碼子則對應一個特定的胺基</a:t>
            </a:r>
            <a:r>
              <a:rPr lang="zh-TW" altLang="en-US" dirty="0" smtClean="0"/>
              <a:t>酸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57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遺傳</a:t>
            </a:r>
            <a:r>
              <a:rPr lang="zh-TW" altLang="en-US" dirty="0"/>
              <a:t>密碼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zh-TW" altLang="en-US" dirty="0"/>
              <a:t>嘗試</a:t>
            </a:r>
            <a:r>
              <a:rPr lang="zh-TW" altLang="en-US" dirty="0" smtClean="0"/>
              <a:t>錯誤</a:t>
            </a:r>
            <a:r>
              <a:rPr lang="zh-TW" altLang="en-US" dirty="0"/>
              <a:t>的實驗，一一解出每一個密碼所對應的</a:t>
            </a:r>
            <a:r>
              <a:rPr lang="zh-TW" altLang="en-US" dirty="0" smtClean="0"/>
              <a:t>胺基酸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b="1" dirty="0" smtClean="0"/>
              <a:t>遺傳</a:t>
            </a:r>
            <a:r>
              <a:rPr lang="zh-TW" altLang="en-US" b="1" dirty="0"/>
              <a:t>密碼</a:t>
            </a:r>
            <a:r>
              <a:rPr lang="zh-TW" altLang="en-US" dirty="0"/>
              <a:t>是通用的，於所有的生物中</a:t>
            </a:r>
            <a:r>
              <a:rPr lang="zh-TW" altLang="en-US" dirty="0" smtClean="0"/>
              <a:t>都是</a:t>
            </a:r>
            <a:r>
              <a:rPr lang="zh-TW" altLang="en-US" dirty="0"/>
              <a:t>使用相同的密碼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72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12.4</a:t>
            </a:r>
            <a:r>
              <a:rPr lang="zh-TW" altLang="en-US" sz="2800" dirty="0"/>
              <a:t>　遺傳密碼 </a:t>
            </a:r>
            <a:r>
              <a:rPr lang="en-US" altLang="zh-TW" sz="2800" dirty="0"/>
              <a:t>(RNA </a:t>
            </a:r>
            <a:r>
              <a:rPr lang="zh-TW" altLang="en-US" sz="2800" dirty="0"/>
              <a:t>密碼子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648072"/>
          </a:xfrm>
        </p:spPr>
        <p:txBody>
          <a:bodyPr/>
          <a:lstStyle/>
          <a:p>
            <a:r>
              <a:rPr lang="zh-TW" altLang="en-US" dirty="0"/>
              <a:t>有 </a:t>
            </a:r>
            <a:r>
              <a:rPr lang="en-US" altLang="zh-TW" dirty="0"/>
              <a:t>64 </a:t>
            </a:r>
            <a:r>
              <a:rPr lang="zh-TW" altLang="en-US" dirty="0"/>
              <a:t>種組合之 </a:t>
            </a:r>
            <a:r>
              <a:rPr lang="en-US" altLang="zh-TW" dirty="0"/>
              <a:t>3 </a:t>
            </a:r>
            <a:r>
              <a:rPr lang="zh-TW" altLang="en-US" dirty="0"/>
              <a:t>個字母的遺傳密碼子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4" y="2132856"/>
            <a:ext cx="8451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0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核糖體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於轉譯過程中，</a:t>
            </a:r>
            <a:r>
              <a:rPr lang="zh-TW" altLang="en-US" dirty="0" smtClean="0"/>
              <a:t>一種稱為</a:t>
            </a:r>
            <a:r>
              <a:rPr lang="zh-TW" altLang="en-US" b="1" dirty="0" smtClean="0"/>
              <a:t>核糖體</a:t>
            </a:r>
            <a:r>
              <a:rPr lang="zh-TW" altLang="en-US" dirty="0" smtClean="0"/>
              <a:t>的</a:t>
            </a:r>
            <a:r>
              <a:rPr lang="zh-TW" altLang="en-US" dirty="0"/>
              <a:t>胞器</a:t>
            </a:r>
            <a:r>
              <a:rPr lang="zh-TW" altLang="en-US" dirty="0" smtClean="0"/>
              <a:t>，核</a:t>
            </a:r>
            <a:r>
              <a:rPr lang="zh-TW" altLang="en-US" dirty="0"/>
              <a:t>糖</a:t>
            </a:r>
            <a:r>
              <a:rPr lang="zh-TW" altLang="en-US" dirty="0" smtClean="0"/>
              <a:t>體</a:t>
            </a:r>
            <a:r>
              <a:rPr lang="zh-TW" altLang="en-US" dirty="0"/>
              <a:t>是細胞的蛋白質製造</a:t>
            </a:r>
            <a:r>
              <a:rPr lang="zh-TW" altLang="en-US" dirty="0" smtClean="0"/>
              <a:t>工廠</a:t>
            </a:r>
            <a:endParaRPr lang="en-US" altLang="zh-TW" dirty="0" smtClean="0"/>
          </a:p>
          <a:p>
            <a:pPr lvl="1"/>
            <a:r>
              <a:rPr lang="zh-TW" altLang="en-US" dirty="0"/>
              <a:t>核糖體是細胞製造多肽鏈</a:t>
            </a:r>
            <a:r>
              <a:rPr lang="zh-TW" altLang="en-US" dirty="0" smtClean="0"/>
              <a:t>的工廠，包含 </a:t>
            </a:r>
            <a:r>
              <a:rPr lang="en-US" altLang="zh-TW" dirty="0"/>
              <a:t>50 </a:t>
            </a:r>
            <a:r>
              <a:rPr lang="zh-TW" altLang="en-US" dirty="0"/>
              <a:t>多種</a:t>
            </a:r>
            <a:r>
              <a:rPr lang="zh-TW" altLang="en-US" dirty="0" smtClean="0"/>
              <a:t>不同的</a:t>
            </a:r>
            <a:r>
              <a:rPr lang="zh-TW" altLang="en-US" dirty="0"/>
              <a:t>蛋白質與數個核糖體 </a:t>
            </a:r>
            <a:r>
              <a:rPr lang="en-US" altLang="zh-TW" b="1" dirty="0"/>
              <a:t>RNA (</a:t>
            </a:r>
            <a:r>
              <a:rPr lang="en-US" altLang="zh-TW" b="1" dirty="0" err="1"/>
              <a:t>rRNA</a:t>
            </a:r>
            <a:r>
              <a:rPr lang="en-US" altLang="zh-TW" b="1" dirty="0"/>
              <a:t>) </a:t>
            </a:r>
            <a:r>
              <a:rPr lang="zh-TW" altLang="en-US" dirty="0" smtClean="0"/>
              <a:t>片段</a:t>
            </a:r>
            <a:endParaRPr lang="en-US" altLang="zh-TW" dirty="0" smtClean="0"/>
          </a:p>
          <a:p>
            <a:pPr lvl="1"/>
            <a:r>
              <a:rPr lang="zh-TW" altLang="en-US" dirty="0"/>
              <a:t>核糖體</a:t>
            </a:r>
            <a:r>
              <a:rPr lang="zh-TW" altLang="en-US" dirty="0" smtClean="0"/>
              <a:t>由</a:t>
            </a:r>
            <a:r>
              <a:rPr lang="zh-TW" altLang="en-US" dirty="0"/>
              <a:t>二個次單元</a:t>
            </a:r>
            <a:r>
              <a:rPr lang="zh-TW" altLang="en-US" dirty="0" smtClean="0"/>
              <a:t>所構成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大次單元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小次單元</a:t>
            </a:r>
            <a:endParaRPr lang="en-US" altLang="zh-TW" dirty="0" smtClean="0"/>
          </a:p>
          <a:p>
            <a:pPr lvl="1"/>
            <a:r>
              <a:rPr lang="en-US" altLang="zh-TW" dirty="0" err="1"/>
              <a:t>rRNA</a:t>
            </a:r>
            <a:r>
              <a:rPr lang="en-US" altLang="zh-TW" dirty="0"/>
              <a:t> </a:t>
            </a:r>
            <a:r>
              <a:rPr lang="zh-TW" altLang="en-US" dirty="0"/>
              <a:t>具有一個較</a:t>
            </a:r>
            <a:r>
              <a:rPr lang="zh-TW" altLang="en-US" dirty="0" smtClean="0"/>
              <a:t>短的</a:t>
            </a:r>
            <a:r>
              <a:rPr lang="zh-TW" altLang="en-US" dirty="0"/>
              <a:t>核苷酸序列暴露在此次單元的表面，此</a:t>
            </a:r>
            <a:r>
              <a:rPr lang="zh-TW" altLang="en-US" dirty="0" smtClean="0"/>
              <a:t>暴露的</a:t>
            </a:r>
            <a:r>
              <a:rPr lang="zh-TW" altLang="en-US" dirty="0"/>
              <a:t>序列與一個位於所有基因起始處而稱為</a:t>
            </a:r>
            <a:r>
              <a:rPr lang="zh-TW" altLang="en-US" dirty="0" smtClean="0"/>
              <a:t>前導區域的</a:t>
            </a:r>
            <a:r>
              <a:rPr lang="zh-TW" altLang="en-US" dirty="0"/>
              <a:t>序列完全相同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065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12.5</a:t>
            </a:r>
            <a:r>
              <a:rPr lang="zh-TW" altLang="en-US" sz="2800" dirty="0"/>
              <a:t>　一個核糖體由二個次單元構成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223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轉送 </a:t>
            </a:r>
            <a:r>
              <a:rPr lang="en-US" altLang="zh-TW" dirty="0"/>
              <a:t>RNA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直接鄰近此暴露區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rRNA</a:t>
            </a:r>
            <a:r>
              <a:rPr lang="en-US" altLang="zh-TW" dirty="0" smtClean="0"/>
              <a:t> </a:t>
            </a:r>
            <a:r>
              <a:rPr lang="zh-TW" altLang="en-US" dirty="0"/>
              <a:t>序列，有三個小口袋或凹陷區在</a:t>
            </a:r>
            <a:r>
              <a:rPr lang="zh-TW" altLang="en-US" dirty="0" smtClean="0"/>
              <a:t>核糖體的表面</a:t>
            </a:r>
            <a:endParaRPr lang="en-US" altLang="zh-TW" dirty="0" smtClean="0"/>
          </a:p>
          <a:p>
            <a:r>
              <a:rPr lang="zh-TW" altLang="en-US" dirty="0"/>
              <a:t>這些位址的形狀，</a:t>
            </a:r>
            <a:r>
              <a:rPr lang="zh-TW" altLang="en-US" dirty="0" smtClean="0"/>
              <a:t>剛好可以</a:t>
            </a:r>
            <a:r>
              <a:rPr lang="zh-TW" altLang="en-US" dirty="0"/>
              <a:t>與另一種 </a:t>
            </a:r>
            <a:r>
              <a:rPr lang="en-US" altLang="zh-TW" dirty="0"/>
              <a:t>RNA </a:t>
            </a:r>
            <a:r>
              <a:rPr lang="zh-TW" altLang="en-US" dirty="0"/>
              <a:t>分子結合，即</a:t>
            </a:r>
            <a:r>
              <a:rPr lang="zh-TW" altLang="en-US" b="1" dirty="0"/>
              <a:t>轉送 </a:t>
            </a:r>
            <a:r>
              <a:rPr lang="en-US" altLang="zh-TW" b="1" dirty="0"/>
              <a:t>RNA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分別</a:t>
            </a:r>
            <a:r>
              <a:rPr lang="zh-TW" altLang="en-US" dirty="0"/>
              <a:t>稱為 </a:t>
            </a:r>
            <a:r>
              <a:rPr lang="en-US" altLang="zh-TW" dirty="0"/>
              <a:t>A</a:t>
            </a:r>
            <a:r>
              <a:rPr lang="zh-TW" altLang="en-US" dirty="0"/>
              <a:t>、</a:t>
            </a:r>
            <a:r>
              <a:rPr lang="en-US" altLang="zh-TW" dirty="0"/>
              <a:t>P</a:t>
            </a:r>
            <a:r>
              <a:rPr lang="zh-TW" altLang="en-US" dirty="0"/>
              <a:t>、</a:t>
            </a:r>
            <a:r>
              <a:rPr lang="en-US" altLang="zh-TW" dirty="0"/>
              <a:t>E </a:t>
            </a:r>
            <a:r>
              <a:rPr lang="zh-TW" altLang="en-US" dirty="0"/>
              <a:t>位</a:t>
            </a:r>
            <a:r>
              <a:rPr lang="zh-TW" altLang="en-US" dirty="0" smtClean="0"/>
              <a:t>址</a:t>
            </a:r>
            <a:endParaRPr lang="en-US" altLang="zh-TW" dirty="0" smtClean="0"/>
          </a:p>
          <a:p>
            <a:pPr lvl="1"/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/>
              <a:t>分子可以將胺</a:t>
            </a:r>
            <a:r>
              <a:rPr lang="zh-TW" altLang="en-US" dirty="0" smtClean="0"/>
              <a:t>基酸</a:t>
            </a:r>
            <a:r>
              <a:rPr lang="zh-TW" altLang="en-US" dirty="0"/>
              <a:t>攜帶到核糖體處，用來製造蛋白質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660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12.3</a:t>
            </a:r>
            <a:r>
              <a:rPr lang="zh-TW" altLang="en-US" dirty="0" smtClean="0"/>
              <a:t>　</a:t>
            </a:r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 smtClean="0"/>
              <a:t>上的</a:t>
            </a:r>
            <a:r>
              <a:rPr lang="zh-TW" altLang="en-US" dirty="0"/>
              <a:t>反密碼子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tRNA</a:t>
            </a:r>
            <a:r>
              <a:rPr lang="zh-TW" altLang="en-US" dirty="0"/>
              <a:t>分子的結構對其功能很</a:t>
            </a:r>
            <a:r>
              <a:rPr lang="zh-TW" altLang="en-US" dirty="0" smtClean="0"/>
              <a:t>重要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一端的有</a:t>
            </a:r>
            <a:r>
              <a:rPr lang="zh-TW" altLang="en-US" dirty="0"/>
              <a:t>三個核苷酸</a:t>
            </a:r>
            <a:r>
              <a:rPr lang="zh-TW" altLang="en-US" dirty="0" smtClean="0"/>
              <a:t>序列，</a:t>
            </a:r>
            <a:r>
              <a:rPr lang="zh-TW" altLang="en-US" dirty="0"/>
              <a:t>另</a:t>
            </a:r>
            <a:r>
              <a:rPr lang="zh-TW" altLang="en-US" dirty="0" smtClean="0"/>
              <a:t>一端</a:t>
            </a:r>
            <a:r>
              <a:rPr lang="zh-TW" altLang="en-US" dirty="0"/>
              <a:t>則為胺基酸結合位</a:t>
            </a:r>
            <a:r>
              <a:rPr lang="zh-TW" altLang="en-US" dirty="0" smtClean="0"/>
              <a:t>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稱為</a:t>
            </a:r>
            <a:r>
              <a:rPr lang="zh-TW" altLang="en-US" b="1" dirty="0"/>
              <a:t>反密碼</a:t>
            </a:r>
            <a:r>
              <a:rPr lang="zh-TW" altLang="en-US" b="1" dirty="0" smtClean="0"/>
              <a:t>子</a:t>
            </a:r>
            <a:r>
              <a:rPr lang="zh-TW" altLang="en-US" dirty="0" smtClean="0"/>
              <a:t>的</a:t>
            </a:r>
            <a:r>
              <a:rPr lang="zh-TW" altLang="en-US" dirty="0"/>
              <a:t>三個核苷</a:t>
            </a:r>
            <a:r>
              <a:rPr lang="zh-TW" altLang="en-US" dirty="0" smtClean="0"/>
              <a:t>酸序列</a:t>
            </a:r>
            <a:r>
              <a:rPr lang="zh-TW" altLang="en-US" dirty="0"/>
              <a:t>，非常重要：它可與 </a:t>
            </a:r>
            <a:r>
              <a:rPr lang="en-US" altLang="zh-TW" dirty="0"/>
              <a:t>64 </a:t>
            </a:r>
            <a:r>
              <a:rPr lang="zh-TW" altLang="en-US" dirty="0"/>
              <a:t>組密碼子</a:t>
            </a:r>
            <a:r>
              <a:rPr lang="zh-TW" altLang="en-US" dirty="0" smtClean="0"/>
              <a:t>中的其中之一互補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活化酵素</a:t>
            </a:r>
            <a:r>
              <a:rPr lang="zh-TW" altLang="en-US" dirty="0" smtClean="0"/>
              <a:t>將</a:t>
            </a:r>
            <a:r>
              <a:rPr lang="zh-TW" altLang="en-US" dirty="0"/>
              <a:t>細胞質中的胺</a:t>
            </a:r>
            <a:r>
              <a:rPr lang="zh-TW" altLang="en-US" dirty="0" smtClean="0"/>
              <a:t>基酸</a:t>
            </a:r>
            <a:r>
              <a:rPr lang="zh-TW" altLang="en-US" dirty="0"/>
              <a:t>結合到 </a:t>
            </a:r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/>
              <a:t>上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34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12.6</a:t>
            </a:r>
            <a:r>
              <a:rPr lang="zh-TW" altLang="en-US" sz="2800" dirty="0"/>
              <a:t>　</a:t>
            </a:r>
            <a:r>
              <a:rPr lang="en-US" altLang="zh-TW" sz="2800" dirty="0" err="1"/>
              <a:t>tRNA</a:t>
            </a:r>
            <a:r>
              <a:rPr lang="en-US" altLang="zh-TW" sz="2800" dirty="0"/>
              <a:t> </a:t>
            </a:r>
            <a:r>
              <a:rPr lang="zh-TW" altLang="en-US" sz="2800" dirty="0"/>
              <a:t>的結構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57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9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轉</a:t>
            </a:r>
            <a:r>
              <a:rPr lang="zh-TW" altLang="en-US" dirty="0"/>
              <a:t>譯過程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一旦 </a:t>
            </a:r>
            <a:r>
              <a:rPr lang="en-US" altLang="zh-TW" dirty="0"/>
              <a:t>mRNA </a:t>
            </a:r>
            <a:r>
              <a:rPr lang="zh-TW" altLang="en-US" dirty="0"/>
              <a:t>結合到核糖體的小次單元</a:t>
            </a:r>
            <a:r>
              <a:rPr lang="zh-TW" altLang="en-US" dirty="0" smtClean="0"/>
              <a:t>上之後</a:t>
            </a:r>
            <a:r>
              <a:rPr lang="zh-TW" altLang="en-US" dirty="0"/>
              <a:t>，另一個大次單元便可結合上來，形成</a:t>
            </a:r>
            <a:r>
              <a:rPr lang="zh-TW" altLang="en-US" dirty="0" smtClean="0"/>
              <a:t>一個</a:t>
            </a:r>
            <a:r>
              <a:rPr lang="zh-TW" altLang="en-US" dirty="0"/>
              <a:t>完整的</a:t>
            </a:r>
            <a:r>
              <a:rPr lang="zh-TW" altLang="en-US" dirty="0" smtClean="0"/>
              <a:t>核糖體</a:t>
            </a:r>
            <a:endParaRPr lang="en-US" altLang="zh-TW" dirty="0" smtClean="0"/>
          </a:p>
          <a:p>
            <a:pPr lvl="1"/>
            <a:r>
              <a:rPr lang="zh-TW" altLang="en-US" dirty="0"/>
              <a:t>在</a:t>
            </a:r>
            <a:r>
              <a:rPr lang="zh-TW" altLang="en-US" dirty="0" smtClean="0"/>
              <a:t>轉譯</a:t>
            </a:r>
            <a:r>
              <a:rPr lang="zh-TW" altLang="en-US" dirty="0"/>
              <a:t>過程中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mRNA</a:t>
            </a:r>
            <a:r>
              <a:rPr lang="zh-TW" altLang="en-US" dirty="0" smtClean="0"/>
              <a:t>每次</a:t>
            </a:r>
            <a:r>
              <a:rPr lang="zh-TW" altLang="en-US" dirty="0"/>
              <a:t>以三個核苷酸序列為單位，斷斷續續的</a:t>
            </a:r>
            <a:r>
              <a:rPr lang="zh-TW" altLang="en-US" dirty="0" smtClean="0"/>
              <a:t>不斷前進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</a:t>
            </a:r>
            <a:r>
              <a:rPr lang="zh-TW" altLang="en-US" dirty="0"/>
              <a:t>每一次的突進中，一組新的 </a:t>
            </a:r>
            <a:r>
              <a:rPr lang="en-US" altLang="zh-TW" dirty="0"/>
              <a:t>3 </a:t>
            </a:r>
            <a:r>
              <a:rPr lang="zh-TW" altLang="en-US" dirty="0"/>
              <a:t>核</a:t>
            </a:r>
            <a:r>
              <a:rPr lang="zh-TW" altLang="en-US" dirty="0" smtClean="0"/>
              <a:t>苷酸</a:t>
            </a:r>
            <a:r>
              <a:rPr lang="zh-TW" altLang="en-US" dirty="0"/>
              <a:t>密碼子會進入核糖體的 </a:t>
            </a:r>
            <a:r>
              <a:rPr lang="en-US" altLang="zh-TW" dirty="0"/>
              <a:t>A </a:t>
            </a:r>
            <a:r>
              <a:rPr lang="zh-TW" altLang="en-US" dirty="0"/>
              <a:t>位址</a:t>
            </a:r>
            <a:r>
              <a:rPr lang="zh-TW" altLang="en-US" dirty="0" smtClean="0"/>
              <a:t>上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000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12.1</a:t>
            </a:r>
            <a:r>
              <a:rPr lang="zh-TW" altLang="en-US" dirty="0" smtClean="0"/>
              <a:t>　基因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貯存</a:t>
            </a:r>
            <a:r>
              <a:rPr lang="zh-TW" altLang="en-US" dirty="0"/>
              <a:t>在 </a:t>
            </a:r>
            <a:r>
              <a:rPr lang="en-US" altLang="zh-TW" dirty="0"/>
              <a:t>DNA </a:t>
            </a:r>
            <a:r>
              <a:rPr lang="zh-TW" altLang="en-US" dirty="0"/>
              <a:t>中的訊息是排列成許多</a:t>
            </a:r>
            <a:r>
              <a:rPr lang="zh-TW" altLang="en-US" dirty="0" smtClean="0"/>
              <a:t>區塊的</a:t>
            </a:r>
            <a:endParaRPr lang="en-US" altLang="zh-TW" dirty="0" smtClean="0"/>
          </a:p>
          <a:p>
            <a:pPr lvl="1"/>
            <a:r>
              <a:rPr lang="zh-TW" altLang="en-US" dirty="0"/>
              <a:t>基因編碼的 </a:t>
            </a:r>
            <a:r>
              <a:rPr lang="en-US" altLang="zh-TW" dirty="0"/>
              <a:t>RNA </a:t>
            </a:r>
            <a:r>
              <a:rPr lang="zh-TW" altLang="en-US" dirty="0" smtClean="0"/>
              <a:t>分子</a:t>
            </a:r>
            <a:r>
              <a:rPr lang="zh-TW" altLang="en-US" dirty="0"/>
              <a:t>製造出蛋白質的多肽鏈</a:t>
            </a:r>
            <a:r>
              <a:rPr lang="zh-TW" altLang="en-US" dirty="0" smtClean="0"/>
              <a:t>片段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蛋白質決定</a:t>
            </a:r>
            <a:r>
              <a:rPr lang="zh-TW" altLang="en-US" dirty="0"/>
              <a:t>了一個特定</a:t>
            </a:r>
            <a:r>
              <a:rPr lang="zh-TW" altLang="en-US" dirty="0" smtClean="0"/>
              <a:t>細胞的</a:t>
            </a:r>
            <a:r>
              <a:rPr lang="zh-TW" altLang="en-US" dirty="0"/>
              <a:t>表徵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60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肽</a:t>
            </a:r>
            <a:r>
              <a:rPr lang="zh-TW" altLang="en-US" dirty="0"/>
              <a:t>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當每一個新 </a:t>
            </a:r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/>
              <a:t>將一個胺基酸帶入 </a:t>
            </a:r>
            <a:r>
              <a:rPr lang="en-US" altLang="zh-TW" dirty="0" smtClean="0"/>
              <a:t>A</a:t>
            </a:r>
            <a:r>
              <a:rPr lang="zh-TW" altLang="en-US" dirty="0" smtClean="0"/>
              <a:t>位</a:t>
            </a:r>
            <a:r>
              <a:rPr lang="zh-TW" altLang="en-US" dirty="0"/>
              <a:t>址上的新密碼子處時，前一個自此位址</a:t>
            </a:r>
            <a:r>
              <a:rPr lang="zh-TW" altLang="en-US" dirty="0" smtClean="0"/>
              <a:t>上的 </a:t>
            </a:r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/>
              <a:t>就會移到 </a:t>
            </a:r>
            <a:r>
              <a:rPr lang="en-US" altLang="zh-TW" dirty="0"/>
              <a:t>P </a:t>
            </a:r>
            <a:r>
              <a:rPr lang="zh-TW" altLang="en-US" dirty="0"/>
              <a:t>位址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在 </a:t>
            </a:r>
            <a:r>
              <a:rPr lang="en-US" altLang="zh-TW" dirty="0" smtClean="0"/>
              <a:t>P </a:t>
            </a:r>
            <a:r>
              <a:rPr lang="zh-TW" altLang="en-US" dirty="0"/>
              <a:t>位址上</a:t>
            </a:r>
            <a:r>
              <a:rPr lang="zh-TW" altLang="en-US" dirty="0" smtClean="0"/>
              <a:t>，將胺基</a:t>
            </a:r>
            <a:r>
              <a:rPr lang="zh-TW" altLang="en-US" dirty="0"/>
              <a:t>酸以肽鍵添加到正在合成的多肽鏈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在 </a:t>
            </a:r>
            <a:r>
              <a:rPr lang="en-US" altLang="zh-TW" dirty="0" smtClean="0"/>
              <a:t>P</a:t>
            </a:r>
            <a:r>
              <a:rPr lang="zh-TW" altLang="en-US" dirty="0" smtClean="0"/>
              <a:t>位</a:t>
            </a:r>
            <a:r>
              <a:rPr lang="zh-TW" altLang="en-US" dirty="0"/>
              <a:t>址上的 </a:t>
            </a:r>
            <a:r>
              <a:rPr lang="en-US" altLang="zh-TW" dirty="0" err="1"/>
              <a:t>tRNA</a:t>
            </a:r>
            <a:r>
              <a:rPr lang="en-US" altLang="zh-TW" dirty="0"/>
              <a:t> </a:t>
            </a:r>
            <a:r>
              <a:rPr lang="zh-TW" altLang="en-US" dirty="0"/>
              <a:t>最終會再移到 </a:t>
            </a:r>
            <a:r>
              <a:rPr lang="en-US" altLang="zh-TW" dirty="0"/>
              <a:t>E </a:t>
            </a:r>
            <a:r>
              <a:rPr lang="zh-TW" altLang="en-US" dirty="0"/>
              <a:t>位</a:t>
            </a:r>
            <a:r>
              <a:rPr lang="zh-TW" altLang="en-US" dirty="0" smtClean="0"/>
              <a:t>址上</a:t>
            </a:r>
            <a:r>
              <a:rPr lang="zh-TW" altLang="en-US" dirty="0"/>
              <a:t>，其所攜帶的胺基</a:t>
            </a:r>
            <a:r>
              <a:rPr lang="zh-TW" altLang="en-US" dirty="0" smtClean="0"/>
              <a:t>酸則</a:t>
            </a:r>
            <a:r>
              <a:rPr lang="zh-TW" altLang="en-US" dirty="0"/>
              <a:t>已經附著到多肽鏈</a:t>
            </a:r>
            <a:r>
              <a:rPr lang="zh-TW" altLang="en-US" dirty="0" smtClean="0"/>
              <a:t>上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735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關鍵生物程序：轉譯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9" y="1492250"/>
            <a:ext cx="84264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0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12.7</a:t>
            </a:r>
            <a:r>
              <a:rPr lang="zh-TW" altLang="en-US" sz="2800" dirty="0"/>
              <a:t>　核糖體引導轉譯的程序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962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121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12.3</a:t>
            </a:r>
            <a:r>
              <a:rPr lang="zh-TW" altLang="en-US" dirty="0"/>
              <a:t>　</a:t>
            </a:r>
            <a:r>
              <a:rPr lang="zh-TW" altLang="en-US" dirty="0" smtClean="0"/>
              <a:t>停止密碼</a:t>
            </a:r>
            <a:r>
              <a:rPr lang="zh-TW" altLang="en-US" dirty="0"/>
              <a:t>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轉譯過程會持續進行</a:t>
            </a:r>
            <a:r>
              <a:rPr lang="zh-TW" altLang="en-US" dirty="0" smtClean="0"/>
              <a:t>，直到</a:t>
            </a:r>
            <a:r>
              <a:rPr lang="zh-TW" altLang="en-US" dirty="0"/>
              <a:t>遇到一個「停止」密碼子</a:t>
            </a:r>
            <a:r>
              <a:rPr lang="zh-TW" altLang="en-US" dirty="0" smtClean="0"/>
              <a:t>為止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核糖體</a:t>
            </a:r>
            <a:r>
              <a:rPr lang="zh-TW" altLang="en-US" dirty="0"/>
              <a:t>複合</a:t>
            </a:r>
            <a:r>
              <a:rPr lang="zh-TW" altLang="en-US" dirty="0" smtClean="0"/>
              <a:t>體會從 </a:t>
            </a:r>
            <a:r>
              <a:rPr lang="en-US" altLang="zh-TW" dirty="0"/>
              <a:t>mRNA </a:t>
            </a:r>
            <a:r>
              <a:rPr lang="zh-TW" altLang="en-US" dirty="0"/>
              <a:t>上脫落分開，而合成好的新多肽</a:t>
            </a:r>
            <a:r>
              <a:rPr lang="zh-TW" altLang="en-US" dirty="0" smtClean="0"/>
              <a:t>鏈也</a:t>
            </a:r>
            <a:r>
              <a:rPr lang="zh-TW" altLang="en-US" dirty="0"/>
              <a:t>同時釋放出到細胞質中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499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12.8</a:t>
            </a:r>
            <a:r>
              <a:rPr lang="zh-TW" altLang="en-US" sz="2800" dirty="0"/>
              <a:t>　</a:t>
            </a:r>
            <a:r>
              <a:rPr lang="en-US" altLang="zh-TW" sz="2800" dirty="0"/>
              <a:t>DNA </a:t>
            </a:r>
            <a:r>
              <a:rPr lang="zh-TW" altLang="en-US" sz="2800" dirty="0"/>
              <a:t>複製、轉錄與轉譯的過程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24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65" y="1105852"/>
            <a:ext cx="6091783" cy="570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12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12.4</a:t>
            </a:r>
            <a:r>
              <a:rPr lang="zh-TW" altLang="en-US" b="0" dirty="0"/>
              <a:t>　</a:t>
            </a:r>
            <a:r>
              <a:rPr lang="zh-TW" altLang="en-US" dirty="0"/>
              <a:t>外</a:t>
            </a:r>
            <a:r>
              <a:rPr lang="zh-TW" altLang="en-US" dirty="0" smtClean="0"/>
              <a:t>顯子和</a:t>
            </a:r>
            <a:r>
              <a:rPr lang="zh-TW" altLang="en-US" dirty="0"/>
              <a:t>內含子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原核</a:t>
            </a:r>
            <a:r>
              <a:rPr lang="zh-TW" altLang="en-US" dirty="0" smtClean="0"/>
              <a:t>生物基因</a:t>
            </a:r>
            <a:r>
              <a:rPr lang="zh-TW" altLang="en-US" dirty="0"/>
              <a:t>是一個連續沒有</a:t>
            </a:r>
            <a:r>
              <a:rPr lang="zh-TW" altLang="en-US" dirty="0" smtClean="0"/>
              <a:t>中斷</a:t>
            </a:r>
            <a:r>
              <a:rPr lang="zh-TW" altLang="en-US" dirty="0"/>
              <a:t>的 </a:t>
            </a:r>
            <a:r>
              <a:rPr lang="en-US" altLang="zh-TW" dirty="0"/>
              <a:t>DNA </a:t>
            </a:r>
            <a:r>
              <a:rPr lang="zh-TW" altLang="en-US" dirty="0"/>
              <a:t>片段，</a:t>
            </a:r>
            <a:r>
              <a:rPr lang="zh-TW" altLang="en-US" dirty="0" smtClean="0"/>
              <a:t>轉錄本</a:t>
            </a:r>
            <a:r>
              <a:rPr lang="zh-TW" altLang="en-US" dirty="0"/>
              <a:t>可以三個核苷酸為</a:t>
            </a:r>
            <a:r>
              <a:rPr lang="zh-TW" altLang="en-US" dirty="0" smtClean="0"/>
              <a:t>一組</a:t>
            </a:r>
            <a:r>
              <a:rPr lang="zh-TW" altLang="en-US" dirty="0"/>
              <a:t>的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/>
              <a:t>真核生物中，其基因不是連續的，而是</a:t>
            </a:r>
            <a:r>
              <a:rPr lang="zh-TW" altLang="en-US" dirty="0" smtClean="0"/>
              <a:t>分成許多段落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可</a:t>
            </a:r>
            <a:r>
              <a:rPr lang="zh-TW" altLang="en-US" dirty="0" smtClean="0"/>
              <a:t>編碼的為</a:t>
            </a:r>
            <a:r>
              <a:rPr lang="zh-TW" altLang="en-US" b="1" dirty="0" smtClean="0"/>
              <a:t>外</a:t>
            </a:r>
            <a:r>
              <a:rPr lang="zh-TW" altLang="en-US" b="1" dirty="0"/>
              <a:t>顯子</a:t>
            </a:r>
            <a:r>
              <a:rPr lang="zh-TW" altLang="en-US" dirty="0" smtClean="0"/>
              <a:t>，不</a:t>
            </a:r>
            <a:r>
              <a:rPr lang="zh-TW" altLang="en-US" dirty="0"/>
              <a:t>編碼</a:t>
            </a:r>
            <a:r>
              <a:rPr lang="zh-TW" altLang="en-US" dirty="0" smtClean="0"/>
              <a:t>的為</a:t>
            </a:r>
            <a:r>
              <a:rPr lang="zh-TW" altLang="en-US" b="1" dirty="0" smtClean="0"/>
              <a:t>內含</a:t>
            </a:r>
            <a:r>
              <a:rPr lang="zh-TW" altLang="en-US" b="1" dirty="0"/>
              <a:t>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946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</a:t>
            </a:r>
            <a:r>
              <a:rPr lang="zh-TW" altLang="en-US" b="0" dirty="0"/>
              <a:t>　</a:t>
            </a:r>
            <a:r>
              <a:rPr lang="zh-TW" altLang="en-US" dirty="0" smtClean="0"/>
              <a:t>初級 </a:t>
            </a:r>
            <a:r>
              <a:rPr lang="en-US" altLang="zh-TW" dirty="0"/>
              <a:t>RNA </a:t>
            </a:r>
            <a:r>
              <a:rPr lang="zh-TW" altLang="en-US" dirty="0"/>
              <a:t>轉錄本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一個真核細胞開始轉錄一個基因時</a:t>
            </a:r>
            <a:r>
              <a:rPr lang="zh-TW" altLang="en-US" dirty="0" smtClean="0"/>
              <a:t>，首先</a:t>
            </a:r>
            <a:r>
              <a:rPr lang="zh-TW" altLang="en-US" dirty="0"/>
              <a:t>產生一個完整基因的</a:t>
            </a:r>
            <a:r>
              <a:rPr lang="zh-TW" altLang="en-US" b="1" dirty="0"/>
              <a:t>初級 </a:t>
            </a:r>
            <a:r>
              <a:rPr lang="en-US" altLang="zh-TW" b="1" dirty="0"/>
              <a:t>RNA </a:t>
            </a:r>
            <a:r>
              <a:rPr lang="zh-TW" altLang="en-US" b="1" dirty="0"/>
              <a:t>轉錄</a:t>
            </a:r>
            <a:r>
              <a:rPr lang="zh-TW" altLang="en-US" b="1" dirty="0" smtClean="0"/>
              <a:t>本</a:t>
            </a:r>
            <a:endParaRPr lang="en-US" altLang="zh-TW" b="1" dirty="0" smtClean="0"/>
          </a:p>
          <a:p>
            <a:pPr lvl="1"/>
            <a:r>
              <a:rPr lang="zh-TW" altLang="en-US" dirty="0"/>
              <a:t>然後在細胞核中處理初級轉錄</a:t>
            </a:r>
            <a:r>
              <a:rPr lang="zh-TW" altLang="en-US" dirty="0" smtClean="0"/>
              <a:t>物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使用</a:t>
            </a:r>
            <a:r>
              <a:rPr lang="zh-TW" altLang="en-US" dirty="0"/>
              <a:t>酵素於 </a:t>
            </a:r>
            <a:r>
              <a:rPr lang="en-US" altLang="zh-TW" dirty="0"/>
              <a:t>5′ </a:t>
            </a:r>
            <a:r>
              <a:rPr lang="zh-TW" altLang="en-US" dirty="0"/>
              <a:t>端加上一個 </a:t>
            </a:r>
            <a:r>
              <a:rPr lang="en-US" altLang="zh-TW" dirty="0"/>
              <a:t>5′ </a:t>
            </a:r>
            <a:r>
              <a:rPr lang="zh-TW" altLang="en-US" dirty="0" smtClean="0"/>
              <a:t>帽子，以</a:t>
            </a:r>
            <a:r>
              <a:rPr lang="zh-TW" altLang="en-US" dirty="0"/>
              <a:t>及於 </a:t>
            </a:r>
            <a:r>
              <a:rPr lang="en-US" altLang="zh-TW" dirty="0"/>
              <a:t>3′ </a:t>
            </a:r>
            <a:r>
              <a:rPr lang="zh-TW" altLang="en-US" dirty="0"/>
              <a:t>端加上一個聚</a:t>
            </a:r>
            <a:r>
              <a:rPr lang="en-US" altLang="zh-TW" dirty="0"/>
              <a:t>-A </a:t>
            </a:r>
            <a:r>
              <a:rPr lang="zh-TW" altLang="en-US" dirty="0" smtClean="0"/>
              <a:t>尾巴，這二</a:t>
            </a:r>
            <a:r>
              <a:rPr lang="zh-TW" altLang="en-US" dirty="0"/>
              <a:t>個構造可保護 </a:t>
            </a:r>
            <a:r>
              <a:rPr lang="en-US" altLang="zh-TW" dirty="0"/>
              <a:t>RNA </a:t>
            </a:r>
            <a:r>
              <a:rPr lang="zh-TW" altLang="en-US" dirty="0"/>
              <a:t>轉錄</a:t>
            </a:r>
            <a:r>
              <a:rPr lang="zh-TW" altLang="en-US" dirty="0" smtClean="0"/>
              <a:t>本</a:t>
            </a:r>
            <a:r>
              <a:rPr lang="zh-TW" altLang="en-US" dirty="0"/>
              <a:t>，防止其被</a:t>
            </a:r>
            <a:r>
              <a:rPr lang="zh-TW" altLang="en-US" dirty="0" smtClean="0"/>
              <a:t>分</a:t>
            </a:r>
            <a:r>
              <a:rPr lang="zh-TW" altLang="en-US" dirty="0"/>
              <a:t>解</a:t>
            </a:r>
            <a:r>
              <a:rPr lang="zh-TW" altLang="en-US" dirty="0" smtClean="0"/>
              <a:t>掉</a:t>
            </a:r>
            <a:endParaRPr lang="en-US" altLang="zh-TW" dirty="0" smtClean="0"/>
          </a:p>
          <a:p>
            <a:pPr lvl="2"/>
            <a:r>
              <a:rPr lang="zh-TW" altLang="en-US" dirty="0"/>
              <a:t>將內含子切割掉，</a:t>
            </a:r>
            <a:r>
              <a:rPr lang="zh-TW" altLang="en-US" dirty="0" smtClean="0"/>
              <a:t>並將</a:t>
            </a:r>
            <a:r>
              <a:rPr lang="zh-TW" altLang="en-US" dirty="0"/>
              <a:t>所有的外顯子連接在一起，形成一個較</a:t>
            </a:r>
            <a:r>
              <a:rPr lang="zh-TW" altLang="en-US" dirty="0" smtClean="0"/>
              <a:t>短之</a:t>
            </a:r>
            <a:r>
              <a:rPr lang="zh-TW" altLang="en-US" dirty="0"/>
              <a:t>成熟的 </a:t>
            </a:r>
            <a:r>
              <a:rPr lang="en-US" altLang="zh-TW" dirty="0"/>
              <a:t>mRNA </a:t>
            </a:r>
            <a:r>
              <a:rPr lang="zh-TW" altLang="en-US" dirty="0"/>
              <a:t>轉錄</a:t>
            </a:r>
            <a:r>
              <a:rPr lang="zh-TW" altLang="en-US" dirty="0" smtClean="0"/>
              <a:t>本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00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12.9</a:t>
            </a:r>
            <a:r>
              <a:rPr lang="zh-TW" altLang="en-US" sz="2800" dirty="0"/>
              <a:t>　真核 </a:t>
            </a:r>
            <a:r>
              <a:rPr lang="en-US" altLang="zh-TW" sz="2800" dirty="0"/>
              <a:t>RNA </a:t>
            </a:r>
            <a:r>
              <a:rPr lang="zh-TW" altLang="en-US" sz="2800" dirty="0"/>
              <a:t>的加工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88" y="1484784"/>
            <a:ext cx="6223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777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</a:t>
            </a:r>
            <a:r>
              <a:rPr lang="zh-TW" altLang="en-US" b="0" dirty="0"/>
              <a:t>　</a:t>
            </a:r>
            <a:r>
              <a:rPr lang="zh-TW" altLang="en-US" dirty="0" smtClean="0"/>
              <a:t>選擇性剪接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在人類</a:t>
            </a:r>
            <a:r>
              <a:rPr lang="zh-TW" altLang="en-US" dirty="0"/>
              <a:t>基因</a:t>
            </a:r>
            <a:r>
              <a:rPr lang="zh-TW" altLang="en-US" dirty="0" smtClean="0"/>
              <a:t>，</a:t>
            </a:r>
            <a:r>
              <a:rPr lang="zh-TW" altLang="en-US" dirty="0"/>
              <a:t>外顯</a:t>
            </a:r>
            <a:r>
              <a:rPr lang="zh-TW" altLang="en-US" dirty="0" smtClean="0"/>
              <a:t>子可以用</a:t>
            </a:r>
            <a:r>
              <a:rPr lang="zh-TW" altLang="en-US" dirty="0"/>
              <a:t>不只一種方式來剪接</a:t>
            </a:r>
            <a:r>
              <a:rPr lang="zh-TW" altLang="en-US" dirty="0" smtClean="0"/>
              <a:t>組合</a:t>
            </a:r>
            <a:endParaRPr lang="en-US" altLang="zh-TW" dirty="0" smtClean="0"/>
          </a:p>
          <a:p>
            <a:pPr lvl="1"/>
            <a:r>
              <a:rPr lang="zh-TW" altLang="en-US" dirty="0"/>
              <a:t>可</a:t>
            </a:r>
            <a:r>
              <a:rPr lang="zh-TW" altLang="en-US" dirty="0" smtClean="0"/>
              <a:t>使用</a:t>
            </a:r>
            <a:r>
              <a:rPr lang="zh-TW" altLang="en-US" dirty="0"/>
              <a:t>這些外顯子產品，以不同方式的排列組合</a:t>
            </a:r>
            <a:r>
              <a:rPr lang="zh-TW" altLang="en-US" dirty="0" smtClean="0"/>
              <a:t>，做出</a:t>
            </a:r>
            <a:r>
              <a:rPr lang="zh-TW" altLang="en-US" dirty="0"/>
              <a:t>各式各樣的</a:t>
            </a:r>
            <a:r>
              <a:rPr lang="zh-TW" altLang="en-US" dirty="0" smtClean="0"/>
              <a:t>蛋白質</a:t>
            </a:r>
            <a:endParaRPr lang="en-US" altLang="zh-TW" dirty="0" smtClean="0"/>
          </a:p>
          <a:p>
            <a:pPr lvl="1"/>
            <a:r>
              <a:rPr lang="zh-TW" altLang="en-US" dirty="0"/>
              <a:t>被稱為選擇性</a:t>
            </a:r>
            <a:r>
              <a:rPr lang="zh-TW" altLang="en-US" dirty="0" smtClean="0"/>
              <a:t>剪接</a:t>
            </a:r>
            <a:endParaRPr lang="en-US" altLang="zh-TW" dirty="0" smtClean="0"/>
          </a:p>
          <a:p>
            <a:pPr lvl="1"/>
            <a:r>
              <a:rPr lang="zh-TW" altLang="en-US" dirty="0"/>
              <a:t>人類的 </a:t>
            </a:r>
            <a:r>
              <a:rPr lang="en-US" altLang="zh-TW" dirty="0"/>
              <a:t>25,000 </a:t>
            </a:r>
            <a:r>
              <a:rPr lang="zh-TW" altLang="en-US" dirty="0" smtClean="0"/>
              <a:t>個基因</a:t>
            </a:r>
            <a:r>
              <a:rPr lang="zh-TW" altLang="en-US" dirty="0"/>
              <a:t>，編碼出 </a:t>
            </a:r>
            <a:r>
              <a:rPr lang="en-US" altLang="zh-TW" dirty="0"/>
              <a:t>120,000 </a:t>
            </a:r>
            <a:r>
              <a:rPr lang="zh-TW" altLang="en-US" dirty="0"/>
              <a:t>種不同種類之可表現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mRNA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6388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12.4</a:t>
            </a:r>
            <a:r>
              <a:rPr lang="zh-TW" altLang="en-US" b="0" dirty="0"/>
              <a:t>　</a:t>
            </a:r>
            <a:r>
              <a:rPr lang="zh-TW" altLang="en-US" dirty="0" smtClean="0"/>
              <a:t>基因表現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1872208"/>
          </a:xfrm>
        </p:spPr>
        <p:txBody>
          <a:bodyPr/>
          <a:lstStyle/>
          <a:p>
            <a:r>
              <a:rPr lang="zh-TW" altLang="en-US" dirty="0"/>
              <a:t>基因可以仍在進行轉錄時，</a:t>
            </a:r>
            <a:r>
              <a:rPr lang="zh-TW" altLang="en-US" dirty="0" smtClean="0"/>
              <a:t>便已經</a:t>
            </a:r>
            <a:r>
              <a:rPr lang="zh-TW" altLang="en-US" dirty="0"/>
              <a:t>開始轉</a:t>
            </a:r>
            <a:r>
              <a:rPr lang="zh-TW" altLang="en-US" dirty="0" smtClean="0"/>
              <a:t>譯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在真</a:t>
            </a:r>
            <a:r>
              <a:rPr lang="zh-TW" altLang="en-US" dirty="0"/>
              <a:t>核生物，細胞核膜區隔了轉錄與</a:t>
            </a:r>
            <a:r>
              <a:rPr lang="zh-TW" altLang="en-US" dirty="0" smtClean="0"/>
              <a:t>轉譯</a:t>
            </a:r>
            <a:r>
              <a:rPr lang="zh-TW" altLang="en-US" dirty="0"/>
              <a:t>，因此使得其蛋白質的合成，遠比原核</a:t>
            </a:r>
            <a:r>
              <a:rPr lang="zh-TW" altLang="en-US" dirty="0" smtClean="0"/>
              <a:t>生物來得</a:t>
            </a:r>
            <a:r>
              <a:rPr lang="zh-TW" altLang="en-US" dirty="0"/>
              <a:t>複雜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036375" cy="21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11559" y="5733256"/>
            <a:ext cx="7344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圖 </a:t>
            </a:r>
            <a:r>
              <a:rPr lang="en-US" altLang="zh-TW" b="1" dirty="0">
                <a:solidFill>
                  <a:srgbClr val="002060"/>
                </a:solidFill>
              </a:rPr>
              <a:t>12.10</a:t>
            </a:r>
            <a:r>
              <a:rPr lang="zh-TW" altLang="en-US" b="1" dirty="0">
                <a:solidFill>
                  <a:srgbClr val="002060"/>
                </a:solidFill>
              </a:rPr>
              <a:t>　原核生物的轉錄與轉譯</a:t>
            </a:r>
          </a:p>
          <a:p>
            <a:r>
              <a:rPr lang="zh-TW" altLang="en-US" dirty="0"/>
              <a:t>核糖體結合到正在形成的 </a:t>
            </a:r>
            <a:r>
              <a:rPr lang="en-US" altLang="zh-TW" dirty="0"/>
              <a:t>mRNA</a:t>
            </a:r>
            <a:r>
              <a:rPr lang="zh-TW" altLang="en-US" dirty="0"/>
              <a:t>上，產生聚</a:t>
            </a:r>
            <a:r>
              <a:rPr lang="zh-TW" altLang="en-US" dirty="0" smtClean="0"/>
              <a:t>核糖體</a:t>
            </a:r>
            <a:r>
              <a:rPr lang="zh-TW" altLang="en-US" dirty="0"/>
              <a:t>，使基因進行轉錄時，可即時進行轉譯。</a:t>
            </a:r>
          </a:p>
        </p:txBody>
      </p:sp>
    </p:spTree>
    <p:extLst>
      <p:ext uri="{BB962C8B-B14F-4D97-AF65-F5344CB8AC3E}">
        <p14:creationId xmlns:p14="http://schemas.microsoft.com/office/powerpoint/2010/main" val="24285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</a:t>
            </a:r>
            <a:r>
              <a:rPr lang="zh-TW" altLang="en-US" dirty="0"/>
              <a:t>　中心法則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298060" cy="5184576"/>
          </a:xfrm>
        </p:spPr>
        <p:txBody>
          <a:bodyPr/>
          <a:lstStyle/>
          <a:p>
            <a:r>
              <a:rPr lang="zh-TW" altLang="en-US" dirty="0"/>
              <a:t>所有的</a:t>
            </a:r>
            <a:r>
              <a:rPr lang="zh-TW" altLang="en-US" dirty="0" smtClean="0"/>
              <a:t>生物，使用</a:t>
            </a:r>
            <a:r>
              <a:rPr lang="zh-TW" altLang="en-US" dirty="0"/>
              <a:t>相同的機制來閱讀與表現</a:t>
            </a:r>
            <a:r>
              <a:rPr lang="zh-TW" altLang="en-US" dirty="0" smtClean="0"/>
              <a:t>基因：</a:t>
            </a:r>
            <a:endParaRPr lang="en-US" altLang="zh-TW" dirty="0" smtClean="0"/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zh-TW" dirty="0"/>
              <a:t>DNA </a:t>
            </a:r>
            <a:r>
              <a:rPr lang="en-US" altLang="zh-TW" dirty="0" smtClean="0"/>
              <a:t>→ RNA </a:t>
            </a:r>
            <a:r>
              <a:rPr lang="en-US" altLang="zh-TW" dirty="0"/>
              <a:t>→ </a:t>
            </a:r>
            <a:r>
              <a:rPr lang="zh-TW" altLang="en-US" dirty="0" smtClean="0"/>
              <a:t>蛋白質</a:t>
            </a:r>
            <a:endParaRPr lang="en-US" altLang="zh-TW" dirty="0" smtClean="0"/>
          </a:p>
          <a:p>
            <a:pPr lvl="1"/>
            <a:r>
              <a:rPr lang="zh-TW" altLang="en-US" dirty="0"/>
              <a:t>被稱為「中心法則」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702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160240" cy="2016224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12.11</a:t>
            </a:r>
            <a:r>
              <a:rPr lang="zh-TW" altLang="en-US" sz="2800" dirty="0"/>
              <a:t>　真核生物如何合成蛋白質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"/>
            <a:ext cx="5648250" cy="682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29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12.5</a:t>
            </a:r>
            <a:r>
              <a:rPr lang="zh-TW" altLang="en-US" dirty="0"/>
              <a:t>　</a:t>
            </a:r>
            <a:r>
              <a:rPr lang="zh-TW" altLang="en-US" dirty="0" smtClean="0"/>
              <a:t>原</a:t>
            </a:r>
            <a:r>
              <a:rPr lang="zh-TW" altLang="en-US" dirty="0"/>
              <a:t>核生物如何控制</a:t>
            </a:r>
            <a:r>
              <a:rPr lang="zh-TW" altLang="en-US" dirty="0" smtClean="0"/>
              <a:t>其轉錄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每一個細胞都必須能夠調控，使</a:t>
            </a:r>
            <a:r>
              <a:rPr lang="zh-TW" altLang="en-US" dirty="0" smtClean="0"/>
              <a:t>其能夠</a:t>
            </a:r>
            <a:r>
              <a:rPr lang="zh-TW" altLang="en-US" dirty="0"/>
              <a:t>何時使用某一個特定的</a:t>
            </a:r>
            <a:r>
              <a:rPr lang="zh-TW" altLang="en-US" dirty="0" smtClean="0"/>
              <a:t>基因</a:t>
            </a:r>
            <a:endParaRPr lang="en-US" altLang="zh-TW" dirty="0" smtClean="0"/>
          </a:p>
          <a:p>
            <a:pPr lvl="1"/>
            <a:r>
              <a:rPr lang="zh-TW" altLang="en-US" dirty="0"/>
              <a:t>原核生物控制其基因表現，大多數是在</a:t>
            </a:r>
            <a:r>
              <a:rPr lang="zh-TW" altLang="en-US" dirty="0" smtClean="0"/>
              <a:t>個別</a:t>
            </a:r>
            <a:r>
              <a:rPr lang="zh-TW" altLang="en-US" dirty="0"/>
              <a:t>基因轉錄</a:t>
            </a:r>
            <a:r>
              <a:rPr lang="zh-TW" altLang="en-US" dirty="0" smtClean="0"/>
              <a:t>之際</a:t>
            </a:r>
            <a:endParaRPr lang="en-US" altLang="zh-TW" dirty="0" smtClean="0"/>
          </a:p>
          <a:p>
            <a:pPr lvl="1"/>
            <a:r>
              <a:rPr lang="zh-TW" altLang="en-US" dirty="0"/>
              <a:t>原核生物</a:t>
            </a:r>
            <a:r>
              <a:rPr lang="zh-TW" altLang="en-US" dirty="0" smtClean="0"/>
              <a:t>基因可</a:t>
            </a:r>
            <a:r>
              <a:rPr lang="zh-TW" altLang="en-US" dirty="0"/>
              <a:t>被一個抑制</a:t>
            </a:r>
            <a:r>
              <a:rPr lang="zh-TW" altLang="en-US" dirty="0" smtClean="0"/>
              <a:t>蛋白結合</a:t>
            </a:r>
            <a:r>
              <a:rPr lang="zh-TW" altLang="en-US" dirty="0"/>
              <a:t>到啟動</a:t>
            </a:r>
            <a:r>
              <a:rPr lang="zh-TW" altLang="en-US" dirty="0" smtClean="0"/>
              <a:t>子之上</a:t>
            </a:r>
            <a:r>
              <a:rPr lang="zh-TW" altLang="en-US" dirty="0"/>
              <a:t>，而將此基因關閉。抑制蛋白是一個</a:t>
            </a:r>
            <a:r>
              <a:rPr lang="zh-TW" altLang="en-US" dirty="0" smtClean="0"/>
              <a:t>蛋白質</a:t>
            </a:r>
            <a:r>
              <a:rPr lang="zh-TW" altLang="en-US" dirty="0"/>
              <a:t>，當其結合到 </a:t>
            </a:r>
            <a:r>
              <a:rPr lang="en-US" altLang="zh-TW" dirty="0"/>
              <a:t>DNA </a:t>
            </a:r>
            <a:r>
              <a:rPr lang="zh-TW" altLang="en-US" dirty="0"/>
              <a:t>上時，可阻擋住</a:t>
            </a:r>
            <a:r>
              <a:rPr lang="zh-TW" altLang="en-US" dirty="0" smtClean="0"/>
              <a:t>啟動子</a:t>
            </a:r>
            <a:endParaRPr lang="en-US" altLang="zh-TW" dirty="0" smtClean="0"/>
          </a:p>
          <a:p>
            <a:pPr lvl="1"/>
            <a:r>
              <a:rPr lang="zh-TW" altLang="en-US" dirty="0"/>
              <a:t>基因也</a:t>
            </a:r>
            <a:r>
              <a:rPr lang="zh-TW" altLang="en-US" dirty="0" smtClean="0"/>
              <a:t>可被一個</a:t>
            </a:r>
            <a:r>
              <a:rPr lang="zh-TW" altLang="en-US" dirty="0"/>
              <a:t>活化</a:t>
            </a:r>
            <a:r>
              <a:rPr lang="zh-TW" altLang="en-US" dirty="0" smtClean="0"/>
              <a:t>蛋白開啟，活化蛋白</a:t>
            </a:r>
            <a:r>
              <a:rPr lang="zh-TW" altLang="en-US" dirty="0"/>
              <a:t>可使啟動子更容易被 </a:t>
            </a:r>
            <a:r>
              <a:rPr lang="en-US" altLang="zh-TW" dirty="0"/>
              <a:t>RNA </a:t>
            </a:r>
            <a:r>
              <a:rPr lang="zh-TW" altLang="en-US" dirty="0"/>
              <a:t>聚合酶結合</a:t>
            </a:r>
            <a:r>
              <a:rPr lang="zh-TW" altLang="en-US" dirty="0" smtClean="0"/>
              <a:t>上去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316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12.5</a:t>
            </a:r>
            <a:r>
              <a:rPr lang="zh-TW" altLang="en-US" dirty="0"/>
              <a:t>　</a:t>
            </a:r>
            <a:r>
              <a:rPr lang="zh-TW" altLang="en-US" dirty="0" smtClean="0"/>
              <a:t>操縱</a:t>
            </a:r>
            <a:r>
              <a:rPr lang="zh-TW" altLang="en-US" dirty="0"/>
              <a:t>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所謂</a:t>
            </a:r>
            <a:r>
              <a:rPr lang="zh-TW" altLang="en-US" dirty="0"/>
              <a:t>的</a:t>
            </a:r>
            <a:r>
              <a:rPr lang="zh-TW" altLang="en-US" b="1" dirty="0"/>
              <a:t>操縱</a:t>
            </a:r>
            <a:r>
              <a:rPr lang="zh-TW" altLang="en-US" b="1" dirty="0" smtClean="0"/>
              <a:t>組</a:t>
            </a:r>
            <a:r>
              <a:rPr lang="zh-TW" altLang="en-US" dirty="0" smtClean="0"/>
              <a:t>，就是</a:t>
            </a:r>
            <a:r>
              <a:rPr lang="zh-TW" altLang="en-US" dirty="0"/>
              <a:t>一個 </a:t>
            </a:r>
            <a:r>
              <a:rPr lang="en-US" altLang="zh-TW" dirty="0"/>
              <a:t>DNA </a:t>
            </a:r>
            <a:r>
              <a:rPr lang="zh-TW" altLang="en-US" dirty="0"/>
              <a:t>片段，其上含有一群可同時</a:t>
            </a:r>
            <a:r>
              <a:rPr lang="zh-TW" altLang="en-US" dirty="0" smtClean="0"/>
              <a:t>一致</a:t>
            </a:r>
            <a:r>
              <a:rPr lang="zh-TW" altLang="en-US" dirty="0"/>
              <a:t>表現的</a:t>
            </a:r>
            <a:r>
              <a:rPr lang="zh-TW" altLang="en-US" dirty="0" smtClean="0"/>
              <a:t>基因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以大腸桿菌中的</a:t>
            </a:r>
            <a:r>
              <a:rPr lang="zh-TW" altLang="en-US" dirty="0"/>
              <a:t>一個稱為</a:t>
            </a:r>
            <a:r>
              <a:rPr lang="zh-TW" altLang="en-US" dirty="0" smtClean="0"/>
              <a:t>乳糖操縱組的</a:t>
            </a:r>
            <a:r>
              <a:rPr lang="zh-TW" altLang="en-US" dirty="0"/>
              <a:t>一組基因為</a:t>
            </a:r>
            <a:r>
              <a:rPr lang="zh-TW" altLang="en-US" dirty="0" smtClean="0"/>
              <a:t>例</a:t>
            </a:r>
            <a:endParaRPr lang="en-US" altLang="zh-TW" dirty="0" smtClean="0"/>
          </a:p>
          <a:p>
            <a:pPr lvl="2"/>
            <a:r>
              <a:rPr lang="zh-TW" altLang="en-US" dirty="0"/>
              <a:t>可編碼出分解乳糖的</a:t>
            </a:r>
            <a:r>
              <a:rPr lang="zh-TW" altLang="en-US" dirty="0" smtClean="0"/>
              <a:t>酵素，</a:t>
            </a:r>
            <a:r>
              <a:rPr lang="zh-TW" altLang="en-US" dirty="0"/>
              <a:t>以及相關的調控</a:t>
            </a:r>
            <a:r>
              <a:rPr lang="zh-TW" altLang="en-US" dirty="0" smtClean="0"/>
              <a:t>因子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操縱組包含</a:t>
            </a:r>
            <a:r>
              <a:rPr lang="zh-TW" altLang="en-US" dirty="0"/>
              <a:t>調節元件：操作子與啟動</a:t>
            </a:r>
            <a:r>
              <a:rPr lang="zh-TW" altLang="en-US" dirty="0" smtClean="0"/>
              <a:t>子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異乳糖的乳糖</a:t>
            </a:r>
            <a:r>
              <a:rPr lang="zh-TW" altLang="en-US" dirty="0"/>
              <a:t>代謝物可與抑制蛋白結合，使其因形狀</a:t>
            </a:r>
            <a:r>
              <a:rPr lang="zh-TW" altLang="en-US" dirty="0" smtClean="0"/>
              <a:t>改變</a:t>
            </a:r>
            <a:r>
              <a:rPr lang="zh-TW" altLang="en-US" dirty="0"/>
              <a:t>而從 </a:t>
            </a:r>
            <a:r>
              <a:rPr lang="en-US" altLang="zh-TW" dirty="0"/>
              <a:t>DNA </a:t>
            </a:r>
            <a:r>
              <a:rPr lang="zh-TW" altLang="en-US" dirty="0"/>
              <a:t>上脫落</a:t>
            </a:r>
            <a:r>
              <a:rPr lang="zh-TW" altLang="en-US" dirty="0" smtClean="0"/>
              <a:t>。</a:t>
            </a:r>
            <a:r>
              <a:rPr lang="en-US" altLang="zh-TW" dirty="0" smtClean="0"/>
              <a:t>RNA</a:t>
            </a:r>
            <a:r>
              <a:rPr lang="zh-TW" altLang="en-US" dirty="0" smtClean="0"/>
              <a:t>聚合</a:t>
            </a:r>
            <a:r>
              <a:rPr lang="zh-TW" altLang="en-US" dirty="0"/>
              <a:t>酶不再受到</a:t>
            </a:r>
            <a:r>
              <a:rPr lang="zh-TW" altLang="en-US" dirty="0" smtClean="0"/>
              <a:t>阻擋開始</a:t>
            </a:r>
            <a:r>
              <a:rPr lang="zh-TW" altLang="en-US" dirty="0"/>
              <a:t>轉錄</a:t>
            </a:r>
            <a:r>
              <a:rPr lang="zh-TW" altLang="en-US" dirty="0" smtClean="0"/>
              <a:t>基因</a:t>
            </a:r>
            <a:r>
              <a:rPr lang="zh-TW" altLang="en-US" dirty="0"/>
              <a:t>，以便製出可以分解乳糖取得能量的酵素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520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12.12</a:t>
            </a:r>
            <a:r>
              <a:rPr lang="zh-TW" altLang="en-US" sz="2800" dirty="0"/>
              <a:t>　乳糖操縱組如何作用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7668"/>
            <a:ext cx="4238324" cy="170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29458" cy="38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15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12.5</a:t>
            </a:r>
            <a:r>
              <a:rPr lang="zh-TW" altLang="en-US" dirty="0"/>
              <a:t>　</a:t>
            </a:r>
            <a:r>
              <a:rPr lang="zh-TW" altLang="en-US" dirty="0" smtClean="0"/>
              <a:t>乳糖操縱</a:t>
            </a:r>
            <a:r>
              <a:rPr lang="zh-TW" altLang="en-US" dirty="0"/>
              <a:t>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於乳糖操縱組</a:t>
            </a:r>
            <a:r>
              <a:rPr lang="zh-TW" altLang="en-US" dirty="0" smtClean="0"/>
              <a:t>，代謝</a:t>
            </a:r>
            <a:r>
              <a:rPr lang="zh-TW" altLang="en-US" dirty="0"/>
              <a:t>物活化</a:t>
            </a:r>
            <a:r>
              <a:rPr lang="zh-TW" altLang="en-US" dirty="0" smtClean="0"/>
              <a:t>蛋白</a:t>
            </a:r>
            <a:r>
              <a:rPr lang="en-US" altLang="zh-TW" dirty="0" smtClean="0"/>
              <a:t>(CAP)</a:t>
            </a:r>
            <a:r>
              <a:rPr lang="zh-TW" altLang="en-US" dirty="0" smtClean="0"/>
              <a:t>之</a:t>
            </a:r>
            <a:r>
              <a:rPr lang="zh-TW" altLang="en-US" dirty="0"/>
              <a:t>調控</a:t>
            </a:r>
            <a:r>
              <a:rPr lang="zh-TW" altLang="en-US" dirty="0" smtClean="0"/>
              <a:t>因子</a:t>
            </a:r>
            <a:r>
              <a:rPr lang="zh-TW" altLang="en-US" dirty="0"/>
              <a:t>可作為活化蛋白，</a:t>
            </a:r>
            <a:r>
              <a:rPr lang="en-US" altLang="zh-TW" dirty="0"/>
              <a:t>CAP </a:t>
            </a:r>
            <a:r>
              <a:rPr lang="zh-TW" altLang="en-US" dirty="0"/>
              <a:t>必須先與一個</a:t>
            </a:r>
            <a:r>
              <a:rPr lang="zh-TW" altLang="en-US" dirty="0" smtClean="0"/>
              <a:t>信號分子 </a:t>
            </a:r>
            <a:r>
              <a:rPr lang="en-US" altLang="zh-TW" dirty="0" err="1"/>
              <a:t>cAMP</a:t>
            </a:r>
            <a:r>
              <a:rPr lang="en-US" altLang="zh-TW" dirty="0"/>
              <a:t> </a:t>
            </a:r>
            <a:r>
              <a:rPr lang="zh-TW" altLang="en-US" dirty="0"/>
              <a:t>結合後，才能結合到 </a:t>
            </a:r>
            <a:r>
              <a:rPr lang="en-US" altLang="zh-TW" dirty="0"/>
              <a:t>DNA 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CAP</a:t>
            </a:r>
            <a:r>
              <a:rPr lang="zh-TW" altLang="en-US" dirty="0" smtClean="0"/>
              <a:t> 與 </a:t>
            </a:r>
            <a:r>
              <a:rPr lang="en-US" altLang="zh-TW" dirty="0" err="1"/>
              <a:t>cAMP</a:t>
            </a:r>
            <a:r>
              <a:rPr lang="en-US" altLang="zh-TW" dirty="0"/>
              <a:t> </a:t>
            </a:r>
            <a:r>
              <a:rPr lang="zh-TW" altLang="en-US" dirty="0"/>
              <a:t>結合後，此複合物便可結合</a:t>
            </a:r>
            <a:r>
              <a:rPr lang="zh-TW" altLang="en-US" dirty="0" smtClean="0"/>
              <a:t>到</a:t>
            </a:r>
            <a:r>
              <a:rPr lang="en-US" altLang="zh-TW" dirty="0" smtClean="0"/>
              <a:t>DNA </a:t>
            </a:r>
            <a:r>
              <a:rPr lang="zh-TW" altLang="en-US" dirty="0"/>
              <a:t>上，並可使啟動子能與 </a:t>
            </a:r>
            <a:r>
              <a:rPr lang="en-US" altLang="zh-TW" dirty="0"/>
              <a:t>RNA </a:t>
            </a:r>
            <a:r>
              <a:rPr lang="zh-TW" altLang="en-US" dirty="0"/>
              <a:t>聚合酶</a:t>
            </a:r>
            <a:r>
              <a:rPr lang="zh-TW" altLang="en-US" dirty="0" smtClean="0"/>
              <a:t>結合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/>
              <a:t>活化蛋白</a:t>
            </a:r>
            <a:r>
              <a:rPr lang="zh-TW" altLang="en-US" dirty="0" smtClean="0"/>
              <a:t>與抑制</a:t>
            </a:r>
            <a:r>
              <a:rPr lang="zh-TW" altLang="en-US" dirty="0"/>
              <a:t>蛋白互相合作，就能有效控制基因的</a:t>
            </a:r>
            <a:r>
              <a:rPr lang="zh-TW" altLang="en-US" dirty="0" smtClean="0"/>
              <a:t>轉錄</a:t>
            </a:r>
            <a:endParaRPr lang="en-US" altLang="zh-TW" dirty="0" smtClean="0"/>
          </a:p>
          <a:p>
            <a:pPr lvl="1"/>
            <a:r>
              <a:rPr lang="zh-TW" altLang="en-US" dirty="0"/>
              <a:t>乳糖操縱</a:t>
            </a:r>
            <a:r>
              <a:rPr lang="zh-TW" altLang="en-US" dirty="0" smtClean="0"/>
              <a:t>子</a:t>
            </a:r>
            <a:r>
              <a:rPr lang="zh-TW" altLang="en-US" dirty="0"/>
              <a:t>基因的</a:t>
            </a:r>
            <a:r>
              <a:rPr lang="zh-TW" altLang="en-US" dirty="0" smtClean="0"/>
              <a:t>轉錄僅在</a:t>
            </a:r>
            <a:r>
              <a:rPr lang="zh-TW" altLang="en-US" dirty="0"/>
              <a:t>需要時進行</a:t>
            </a:r>
            <a:r>
              <a:rPr lang="zh-TW" altLang="en-US" dirty="0" smtClean="0"/>
              <a:t>，</a:t>
            </a:r>
            <a:r>
              <a:rPr lang="zh-TW" altLang="en-US" dirty="0"/>
              <a:t>例如</a:t>
            </a:r>
            <a:r>
              <a:rPr lang="zh-TW" altLang="en-US" dirty="0" smtClean="0"/>
              <a:t>只有</a:t>
            </a:r>
            <a:r>
              <a:rPr lang="zh-TW" altLang="en-US" dirty="0"/>
              <a:t>在缺乏</a:t>
            </a:r>
            <a:r>
              <a:rPr lang="zh-TW" altLang="en-US" dirty="0" smtClean="0"/>
              <a:t>葡萄糖且</a:t>
            </a:r>
            <a:r>
              <a:rPr lang="zh-TW" altLang="en-US" dirty="0"/>
              <a:t>具有乳糖時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847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圖 </a:t>
            </a:r>
            <a:r>
              <a:rPr lang="en-US" altLang="zh-TW" sz="3200" dirty="0" smtClean="0"/>
              <a:t>12.13</a:t>
            </a:r>
            <a:r>
              <a:rPr lang="zh-TW" altLang="en-US" sz="3200" dirty="0" smtClean="0"/>
              <a:t>  </a:t>
            </a:r>
            <a:r>
              <a:rPr lang="en-US" altLang="zh-TW" sz="3200" dirty="0" smtClean="0"/>
              <a:t>&amp;</a:t>
            </a:r>
            <a:r>
              <a:rPr lang="zh-TW" altLang="en-US" sz="3200" dirty="0" smtClean="0"/>
              <a:t>  圖 </a:t>
            </a:r>
            <a:r>
              <a:rPr lang="en-US" altLang="zh-TW" sz="3200" dirty="0"/>
              <a:t>12.14</a:t>
            </a:r>
            <a:r>
              <a:rPr lang="zh-TW" altLang="en-US" sz="3200" dirty="0"/>
              <a:t>　</a:t>
            </a:r>
            <a:endParaRPr lang="zh-TW" altLang="en-US" sz="32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0" y="1996289"/>
            <a:ext cx="3311971" cy="24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926210" cy="660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51500" y="1626957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12.13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一個活化蛋白如何作用</a:t>
            </a:r>
            <a:endParaRPr lang="zh-TW" altLang="en-US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60498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12.14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乳糖操縱子的活化蛋白與抑制蛋白</a:t>
            </a:r>
            <a:endParaRPr lang="zh-TW" altLang="en-US" b="1" dirty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38138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12.6</a:t>
            </a:r>
            <a:r>
              <a:rPr lang="zh-TW" altLang="en-US" dirty="0"/>
              <a:t>　真核生物轉錄之調控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真核生物</a:t>
            </a:r>
            <a:r>
              <a:rPr lang="zh-TW" altLang="en-US" dirty="0" smtClean="0"/>
              <a:t>基因</a:t>
            </a:r>
            <a:r>
              <a:rPr lang="zh-TW" altLang="en-US" dirty="0"/>
              <a:t>調</a:t>
            </a:r>
            <a:r>
              <a:rPr lang="zh-TW" altLang="en-US" dirty="0" smtClean="0"/>
              <a:t>控</a:t>
            </a:r>
            <a:r>
              <a:rPr lang="zh-TW" altLang="en-US" dirty="0"/>
              <a:t>是針對</a:t>
            </a:r>
            <a:r>
              <a:rPr lang="zh-TW" altLang="en-US" dirty="0" smtClean="0"/>
              <a:t>生物</a:t>
            </a:r>
            <a:r>
              <a:rPr lang="zh-TW" altLang="en-US" dirty="0"/>
              <a:t>整體的</a:t>
            </a:r>
            <a:r>
              <a:rPr lang="zh-TW" altLang="en-US" dirty="0" smtClean="0"/>
              <a:t>發育</a:t>
            </a:r>
            <a:r>
              <a:rPr lang="zh-TW" altLang="en-US" dirty="0"/>
              <a:t>，而</a:t>
            </a:r>
            <a:r>
              <a:rPr lang="zh-TW" altLang="en-US" dirty="0" smtClean="0"/>
              <a:t>非針對</a:t>
            </a:r>
            <a:r>
              <a:rPr lang="zh-TW" altLang="en-US" dirty="0"/>
              <a:t>一個細胞的生存而</a:t>
            </a:r>
            <a:r>
              <a:rPr lang="zh-TW" altLang="en-US" dirty="0" smtClean="0"/>
              <a:t>定</a:t>
            </a:r>
            <a:endParaRPr lang="en-US" altLang="zh-TW" dirty="0" smtClean="0"/>
          </a:p>
          <a:p>
            <a:r>
              <a:rPr lang="zh-TW" altLang="en-US" dirty="0"/>
              <a:t>一個染色體的結構，</a:t>
            </a:r>
            <a:r>
              <a:rPr lang="zh-TW" altLang="en-US" dirty="0" smtClean="0"/>
              <a:t>於其</a:t>
            </a:r>
            <a:r>
              <a:rPr lang="zh-TW" altLang="en-US" dirty="0"/>
              <a:t>最低層級，是將其 </a:t>
            </a:r>
            <a:r>
              <a:rPr lang="en-US" altLang="zh-TW" dirty="0"/>
              <a:t>DNA </a:t>
            </a:r>
            <a:r>
              <a:rPr lang="zh-TW" altLang="en-US" dirty="0"/>
              <a:t>與組蛋白組織</a:t>
            </a:r>
            <a:r>
              <a:rPr lang="zh-TW" altLang="en-US" dirty="0" smtClean="0"/>
              <a:t>成為核</a:t>
            </a:r>
            <a:r>
              <a:rPr lang="zh-TW" altLang="en-US" dirty="0"/>
              <a:t>體</a:t>
            </a:r>
            <a:endParaRPr lang="en-US" altLang="zh-TW" dirty="0" smtClean="0"/>
          </a:p>
          <a:p>
            <a:r>
              <a:rPr lang="zh-TW" altLang="en-US" dirty="0" smtClean="0"/>
              <a:t>真核</a:t>
            </a:r>
            <a:r>
              <a:rPr lang="zh-TW" altLang="en-US" dirty="0"/>
              <a:t>生物長期調控其</a:t>
            </a:r>
            <a:r>
              <a:rPr lang="zh-TW" altLang="en-US" dirty="0" smtClean="0"/>
              <a:t>基因</a:t>
            </a:r>
            <a:r>
              <a:rPr lang="zh-TW" altLang="en-US" dirty="0"/>
              <a:t>的表現，與長期化學修飾下列二項有關</a:t>
            </a:r>
            <a:r>
              <a:rPr lang="zh-TW" altLang="en-US" dirty="0" smtClean="0"/>
              <a:t>：</a:t>
            </a:r>
            <a:r>
              <a:rPr lang="en-US" altLang="zh-TW" dirty="0" smtClean="0"/>
              <a:t>DNA </a:t>
            </a:r>
            <a:r>
              <a:rPr lang="zh-TW" altLang="en-US" dirty="0"/>
              <a:t>的鹼</a:t>
            </a:r>
            <a:r>
              <a:rPr lang="zh-TW" altLang="en-US" dirty="0" smtClean="0"/>
              <a:t>基以及組</a:t>
            </a:r>
            <a:r>
              <a:rPr lang="zh-TW" altLang="en-US" dirty="0"/>
              <a:t>蛋白</a:t>
            </a:r>
            <a:endParaRPr lang="en-US" altLang="zh-TW" dirty="0" smtClean="0"/>
          </a:p>
          <a:p>
            <a:r>
              <a:rPr lang="en-US" altLang="zh-TW" dirty="0" smtClean="0"/>
              <a:t>DNA </a:t>
            </a:r>
            <a:r>
              <a:rPr lang="zh-TW" altLang="en-US" dirty="0"/>
              <a:t>之甲基化可</a:t>
            </a:r>
            <a:r>
              <a:rPr lang="zh-TW" altLang="en-US" dirty="0" smtClean="0"/>
              <a:t>確保一個</a:t>
            </a:r>
            <a:r>
              <a:rPr lang="zh-TW" altLang="en-US" dirty="0"/>
              <a:t>關閉的基因，確定處於被關閉的</a:t>
            </a:r>
            <a:r>
              <a:rPr lang="zh-TW" altLang="en-US" dirty="0" smtClean="0"/>
              <a:t>狀態</a:t>
            </a:r>
            <a:endParaRPr lang="en-US" altLang="zh-TW" dirty="0" smtClean="0"/>
          </a:p>
          <a:p>
            <a:r>
              <a:rPr lang="zh-TW" altLang="en-US" dirty="0"/>
              <a:t>表觀遺傳基因調控</a:t>
            </a:r>
            <a:r>
              <a:rPr lang="zh-TW" altLang="en-US" dirty="0" smtClean="0"/>
              <a:t>，是將</a:t>
            </a:r>
            <a:r>
              <a:rPr lang="en-US" altLang="zh-TW" dirty="0" smtClean="0"/>
              <a:t>DNA </a:t>
            </a:r>
            <a:r>
              <a:rPr lang="zh-TW" altLang="en-US" dirty="0"/>
              <a:t>包裝成為染色質的組蛋白做化學修飾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462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12.15</a:t>
            </a:r>
            <a:r>
              <a:rPr lang="zh-TW" altLang="en-US" sz="2800" dirty="0"/>
              <a:t>　</a:t>
            </a:r>
            <a:r>
              <a:rPr lang="en-US" altLang="zh-TW" sz="2800" dirty="0"/>
              <a:t>DNA </a:t>
            </a:r>
            <a:r>
              <a:rPr lang="zh-TW" altLang="en-US" sz="2800" dirty="0"/>
              <a:t>纏繞組蛋白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676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94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12.7</a:t>
            </a:r>
            <a:r>
              <a:rPr lang="zh-TW" altLang="en-US" dirty="0"/>
              <a:t>　從遠處調控轉錄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真核生物</a:t>
            </a:r>
            <a:r>
              <a:rPr lang="zh-TW" altLang="en-US" dirty="0" smtClean="0"/>
              <a:t>的轉錄還稱為</a:t>
            </a:r>
            <a:r>
              <a:rPr lang="zh-TW" altLang="en-US" b="1" dirty="0"/>
              <a:t>轉錄</a:t>
            </a:r>
            <a:r>
              <a:rPr lang="zh-TW" altLang="en-US" b="1" dirty="0" smtClean="0"/>
              <a:t>因子</a:t>
            </a:r>
            <a:r>
              <a:rPr lang="zh-TW" altLang="en-US" dirty="0" smtClean="0"/>
              <a:t>的</a:t>
            </a:r>
            <a:r>
              <a:rPr lang="zh-TW" altLang="en-US" dirty="0"/>
              <a:t>不同</a:t>
            </a:r>
            <a:r>
              <a:rPr lang="zh-TW" altLang="en-US" dirty="0" smtClean="0"/>
              <a:t>蛋白質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轉錄因子與 </a:t>
            </a:r>
            <a:r>
              <a:rPr lang="en-US" altLang="zh-TW" dirty="0" smtClean="0"/>
              <a:t>DNA </a:t>
            </a:r>
            <a:r>
              <a:rPr lang="zh-TW" altLang="en-US" dirty="0" smtClean="0"/>
              <a:t>上的啟動子區域結合，形成</a:t>
            </a:r>
            <a:r>
              <a:rPr lang="zh-TW" altLang="en-US" dirty="0"/>
              <a:t>一個起始</a:t>
            </a:r>
            <a:r>
              <a:rPr lang="zh-TW" altLang="en-US" dirty="0" smtClean="0"/>
              <a:t>複合體。許多專一轉錄因子 再結合到起始複合體上，</a:t>
            </a:r>
            <a:r>
              <a:rPr lang="zh-TW" altLang="en-US" dirty="0"/>
              <a:t>二者協同作用將 </a:t>
            </a:r>
            <a:r>
              <a:rPr lang="en-US" altLang="zh-TW" dirty="0"/>
              <a:t>RNA </a:t>
            </a:r>
            <a:r>
              <a:rPr lang="zh-TW" altLang="en-US" dirty="0" smtClean="0"/>
              <a:t>聚合酶</a:t>
            </a:r>
            <a:r>
              <a:rPr lang="zh-TW" altLang="en-US" dirty="0"/>
              <a:t>結合到啟動子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r>
              <a:rPr lang="zh-TW" altLang="en-US" dirty="0"/>
              <a:t>真核</a:t>
            </a:r>
            <a:r>
              <a:rPr lang="zh-TW" altLang="en-US" dirty="0" smtClean="0"/>
              <a:t>生物其</a:t>
            </a:r>
            <a:r>
              <a:rPr lang="zh-TW" altLang="en-US" dirty="0"/>
              <a:t>調控區域位於距基因很遠的</a:t>
            </a:r>
            <a:r>
              <a:rPr lang="zh-TW" altLang="en-US" dirty="0" smtClean="0"/>
              <a:t>位址</a:t>
            </a:r>
            <a:r>
              <a:rPr lang="zh-TW" altLang="en-US" dirty="0"/>
              <a:t>，稱為增強</a:t>
            </a:r>
            <a:r>
              <a:rPr lang="zh-TW" altLang="en-US" dirty="0" smtClean="0"/>
              <a:t>子</a:t>
            </a:r>
            <a:r>
              <a:rPr lang="zh-TW" altLang="en-US" dirty="0"/>
              <a:t>，是活化蛋白之專一</a:t>
            </a:r>
            <a:r>
              <a:rPr lang="zh-TW" altLang="en-US" dirty="0" smtClean="0"/>
              <a:t>轉錄因子</a:t>
            </a:r>
            <a:r>
              <a:rPr lang="zh-TW" altLang="en-US" dirty="0"/>
              <a:t>在 </a:t>
            </a:r>
            <a:r>
              <a:rPr lang="en-US" altLang="zh-TW" dirty="0"/>
              <a:t>DNA </a:t>
            </a:r>
            <a:r>
              <a:rPr lang="zh-TW" altLang="en-US" dirty="0"/>
              <a:t>上的結合位址</a:t>
            </a:r>
            <a:endParaRPr lang="en-US" altLang="zh-TW" dirty="0" smtClean="0"/>
          </a:p>
          <a:p>
            <a:pPr lvl="1"/>
            <a:r>
              <a:rPr lang="zh-TW" altLang="en-US" dirty="0"/>
              <a:t>通常距離</a:t>
            </a:r>
            <a:r>
              <a:rPr lang="zh-TW" altLang="en-US" dirty="0" smtClean="0"/>
              <a:t>基因很</a:t>
            </a:r>
            <a:r>
              <a:rPr lang="zh-TW" altLang="en-US" dirty="0"/>
              <a:t>遠的一段核苷酸序列</a:t>
            </a:r>
            <a:endParaRPr lang="en-US" altLang="zh-TW" dirty="0" smtClean="0"/>
          </a:p>
          <a:p>
            <a:pPr lvl="1"/>
            <a:r>
              <a:rPr lang="en-US" altLang="zh-TW" dirty="0"/>
              <a:t>DNA </a:t>
            </a:r>
            <a:r>
              <a:rPr lang="zh-TW" altLang="en-US" dirty="0"/>
              <a:t>環可使將增強子與 </a:t>
            </a:r>
            <a:r>
              <a:rPr lang="en-US" altLang="zh-TW" dirty="0"/>
              <a:t>RNA </a:t>
            </a:r>
            <a:r>
              <a:rPr lang="zh-TW" altLang="en-US" dirty="0" smtClean="0"/>
              <a:t>聚合酶 </a:t>
            </a:r>
            <a:r>
              <a:rPr lang="en-US" altLang="zh-TW" dirty="0"/>
              <a:t>/ </a:t>
            </a:r>
            <a:r>
              <a:rPr lang="zh-TW" altLang="en-US" dirty="0"/>
              <a:t>起始複合體相接觸，而使轉錄得以開始</a:t>
            </a:r>
            <a:r>
              <a:rPr lang="zh-TW" altLang="en-US" dirty="0" smtClean="0"/>
              <a:t>進行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062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12.16</a:t>
            </a:r>
            <a:r>
              <a:rPr lang="zh-TW" altLang="en-US" sz="2800" dirty="0"/>
              <a:t>　真核生物起始複合體的形成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53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中心法則：</a:t>
            </a:r>
            <a:r>
              <a:rPr lang="en-US" altLang="zh-TW" dirty="0"/>
              <a:t>DNA</a:t>
            </a:r>
            <a:r>
              <a:rPr lang="zh-TW" altLang="en-US" dirty="0"/>
              <a:t>到</a:t>
            </a:r>
            <a:r>
              <a:rPr lang="en-US" altLang="zh-TW" dirty="0"/>
              <a:t>RNA</a:t>
            </a:r>
            <a:r>
              <a:rPr lang="zh-TW" altLang="en-US" dirty="0"/>
              <a:t>到蛋白質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19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253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12.17</a:t>
            </a:r>
            <a:r>
              <a:rPr lang="zh-TW" altLang="en-US" sz="2800" dirty="0"/>
              <a:t>　增強子如何作用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40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340768"/>
            <a:ext cx="6134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260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016224" cy="2736304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12.18</a:t>
            </a:r>
            <a:r>
              <a:rPr lang="zh-TW" altLang="en-US" sz="2800" dirty="0"/>
              <a:t>　轉錄複合體中各種因子之交互作用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6030672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01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12.8</a:t>
            </a:r>
            <a:r>
              <a:rPr lang="zh-TW" altLang="en-US" dirty="0"/>
              <a:t>　</a:t>
            </a:r>
            <a:r>
              <a:rPr lang="en-US" altLang="zh-TW" dirty="0"/>
              <a:t>RNA </a:t>
            </a:r>
            <a:r>
              <a:rPr lang="zh-TW" altLang="en-US" dirty="0"/>
              <a:t>層級的調控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RNA</a:t>
            </a:r>
            <a:r>
              <a:rPr lang="zh-TW" altLang="en-US" dirty="0" smtClean="0"/>
              <a:t> 分子可</a:t>
            </a:r>
            <a:r>
              <a:rPr lang="zh-TW" altLang="en-US" dirty="0"/>
              <a:t>調控基因</a:t>
            </a:r>
            <a:r>
              <a:rPr lang="zh-TW" altLang="en-US" dirty="0" smtClean="0"/>
              <a:t>表現</a:t>
            </a:r>
            <a:r>
              <a:rPr lang="zh-TW" altLang="en-US" dirty="0"/>
              <a:t>中</a:t>
            </a:r>
            <a:r>
              <a:rPr lang="zh-TW" altLang="en-US" dirty="0" smtClean="0"/>
              <a:t>起作用</a:t>
            </a:r>
            <a:endParaRPr lang="en-US" altLang="zh-TW" dirty="0" smtClean="0"/>
          </a:p>
          <a:p>
            <a:r>
              <a:rPr lang="zh-TW" altLang="en-US" dirty="0" smtClean="0"/>
              <a:t>雙</a:t>
            </a:r>
            <a:r>
              <a:rPr lang="zh-TW" altLang="en-US" dirty="0"/>
              <a:t>股 </a:t>
            </a:r>
            <a:r>
              <a:rPr lang="en-US" altLang="zh-TW" dirty="0"/>
              <a:t>RNA </a:t>
            </a:r>
            <a:r>
              <a:rPr lang="zh-TW" altLang="en-US" dirty="0"/>
              <a:t>被一個切丁</a:t>
            </a:r>
            <a:r>
              <a:rPr lang="zh-TW" altLang="en-US" dirty="0" smtClean="0"/>
              <a:t>酶切割</a:t>
            </a:r>
            <a:r>
              <a:rPr lang="zh-TW" altLang="en-US" dirty="0"/>
              <a:t>而產生</a:t>
            </a:r>
            <a:r>
              <a:rPr lang="zh-TW" altLang="en-US" dirty="0" smtClean="0"/>
              <a:t>一個</a:t>
            </a:r>
            <a:r>
              <a:rPr lang="zh-TW" altLang="en-US" b="1" dirty="0"/>
              <a:t>小干擾</a:t>
            </a:r>
            <a:r>
              <a:rPr lang="en-US" altLang="zh-TW" b="1" dirty="0"/>
              <a:t>RNA </a:t>
            </a:r>
            <a:r>
              <a:rPr lang="en-US" altLang="zh-TW" b="1" dirty="0" smtClean="0"/>
              <a:t>(siRNA)</a:t>
            </a:r>
            <a:r>
              <a:rPr lang="zh-TW" altLang="en-US" dirty="0" smtClean="0"/>
              <a:t>，然後</a:t>
            </a:r>
            <a:r>
              <a:rPr lang="zh-TW" altLang="en-US" dirty="0"/>
              <a:t>再與一些蛋白質結合形成一個稱為 </a:t>
            </a:r>
            <a:r>
              <a:rPr lang="en-US" altLang="zh-TW" dirty="0"/>
              <a:t>RISC </a:t>
            </a:r>
            <a:r>
              <a:rPr lang="zh-TW" altLang="en-US" dirty="0" smtClean="0"/>
              <a:t>的合體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RISC </a:t>
            </a:r>
            <a:r>
              <a:rPr lang="zh-TW" altLang="en-US" dirty="0"/>
              <a:t>可解離雙股釋放出單股的 </a:t>
            </a:r>
            <a:r>
              <a:rPr lang="en-US" altLang="zh-TW" dirty="0"/>
              <a:t>RNA</a:t>
            </a:r>
            <a:r>
              <a:rPr lang="zh-TW" altLang="en-US" dirty="0"/>
              <a:t>，去與</a:t>
            </a:r>
            <a:r>
              <a:rPr lang="zh-TW" altLang="en-US" dirty="0" smtClean="0"/>
              <a:t>具有相同</a:t>
            </a:r>
            <a:r>
              <a:rPr lang="zh-TW" altLang="en-US" dirty="0"/>
              <a:t>或相似序列的目標 </a:t>
            </a:r>
            <a:r>
              <a:rPr lang="en-US" altLang="zh-TW" dirty="0"/>
              <a:t>mRNA </a:t>
            </a:r>
            <a:r>
              <a:rPr lang="zh-TW" altLang="en-US" dirty="0"/>
              <a:t>結合，因而阻遏了</a:t>
            </a:r>
            <a:r>
              <a:rPr lang="zh-TW" altLang="en-US" dirty="0" smtClean="0"/>
              <a:t>基因</a:t>
            </a:r>
            <a:r>
              <a:rPr lang="zh-TW" altLang="en-US" dirty="0"/>
              <a:t>的轉</a:t>
            </a:r>
            <a:r>
              <a:rPr lang="zh-TW" altLang="en-US" dirty="0" smtClean="0"/>
              <a:t>譯</a:t>
            </a:r>
            <a:r>
              <a:rPr lang="zh-TW" altLang="en-US" dirty="0"/>
              <a:t>，</a:t>
            </a:r>
            <a:r>
              <a:rPr lang="zh-TW" altLang="en-US" dirty="0" smtClean="0"/>
              <a:t>稱為</a:t>
            </a:r>
            <a:r>
              <a:rPr lang="zh-TW" altLang="en-US" b="1" dirty="0"/>
              <a:t>基因靜默</a:t>
            </a:r>
            <a:r>
              <a:rPr lang="zh-TW" altLang="en-US" dirty="0"/>
              <a:t>或是 </a:t>
            </a:r>
            <a:r>
              <a:rPr lang="en-US" altLang="zh-TW" b="1" dirty="0" smtClean="0"/>
              <a:t>RNA </a:t>
            </a:r>
            <a:r>
              <a:rPr lang="zh-TW" altLang="en-US" b="1" dirty="0" smtClean="0"/>
              <a:t>干擾</a:t>
            </a:r>
            <a:endParaRPr lang="en-US" altLang="zh-TW" b="1" dirty="0" smtClean="0"/>
          </a:p>
          <a:p>
            <a:r>
              <a:rPr lang="zh-TW" altLang="en-US" dirty="0" smtClean="0"/>
              <a:t>二種</a:t>
            </a:r>
            <a:r>
              <a:rPr lang="zh-TW" altLang="en-US" dirty="0"/>
              <a:t>方式來</a:t>
            </a:r>
            <a:r>
              <a:rPr lang="zh-TW" altLang="en-US" dirty="0" smtClean="0"/>
              <a:t>靜默基因：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 </a:t>
            </a:r>
            <a:r>
              <a:rPr lang="en-US" altLang="zh-TW" dirty="0"/>
              <a:t>mRNA </a:t>
            </a:r>
            <a:r>
              <a:rPr lang="zh-TW" altLang="en-US" dirty="0"/>
              <a:t>阻遏</a:t>
            </a:r>
            <a:r>
              <a:rPr lang="zh-TW" altLang="en-US" dirty="0" smtClean="0"/>
              <a:t>使其</a:t>
            </a:r>
            <a:r>
              <a:rPr lang="zh-TW" altLang="en-US" dirty="0"/>
              <a:t>無法轉譯出</a:t>
            </a:r>
            <a:r>
              <a:rPr lang="zh-TW" altLang="en-US" dirty="0" smtClean="0"/>
              <a:t>蛋白質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分解</a:t>
            </a:r>
            <a:r>
              <a:rPr lang="zh-TW" altLang="en-US" dirty="0"/>
              <a:t>摧毀</a:t>
            </a:r>
            <a:r>
              <a:rPr lang="zh-TW" altLang="en-US" dirty="0" smtClean="0"/>
              <a:t>此</a:t>
            </a:r>
            <a:r>
              <a:rPr lang="en-US" altLang="zh-TW" dirty="0" smtClean="0"/>
              <a:t>mRNA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609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12.19</a:t>
            </a:r>
            <a:r>
              <a:rPr lang="zh-TW" altLang="en-US" sz="2800" dirty="0"/>
              <a:t>　</a:t>
            </a:r>
            <a:r>
              <a:rPr lang="en-US" altLang="zh-TW" sz="2800" dirty="0"/>
              <a:t>RNA </a:t>
            </a:r>
            <a:r>
              <a:rPr lang="zh-TW" altLang="en-US" sz="2800" dirty="0"/>
              <a:t>干擾如何發揮作用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176464" cy="518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823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生物學與維持健康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/>
              <a:t>將基因靜默來治療疾病</a:t>
            </a:r>
          </a:p>
          <a:p>
            <a:pPr marL="0" indent="0">
              <a:buNone/>
            </a:pPr>
            <a:endParaRPr lang="zh-TW" altLang="en-US" sz="2000" dirty="0"/>
          </a:p>
          <a:p>
            <a:pPr marL="0" indent="0">
              <a:buNone/>
            </a:pPr>
            <a:r>
              <a:rPr lang="zh-TW" altLang="en-US" sz="2000" dirty="0"/>
              <a:t>最近發現真核生物可選擇性的靜默一些特定基因之轉錄本，使生物學家感到振奮，因為這開啟了治療疾病與感染的另一種可能方式。許多疾病是由一或數個基因的表現所導致，例如愛滋病</a:t>
            </a:r>
            <a:r>
              <a:rPr lang="en-US" altLang="zh-TW" sz="2000" dirty="0"/>
              <a:t>(AIDS)</a:t>
            </a:r>
            <a:r>
              <a:rPr lang="zh-TW" altLang="en-US" sz="2000" dirty="0"/>
              <a:t>需要將</a:t>
            </a:r>
            <a:r>
              <a:rPr lang="en-US" altLang="zh-TW" sz="2000" dirty="0"/>
              <a:t>HIV</a:t>
            </a:r>
            <a:r>
              <a:rPr lang="zh-TW" altLang="en-US" sz="2000" dirty="0"/>
              <a:t>病毒的數個基因加以表現，而許多人類的慢性疾病也是由於一些基因的活化與表現所導致。如果醫師能將這些基因關閉，會如何呢？</a:t>
            </a:r>
          </a:p>
          <a:p>
            <a:pPr marL="0" indent="0">
              <a:buNone/>
            </a:pPr>
            <a:r>
              <a:rPr lang="zh-TW" altLang="en-US" sz="2000" dirty="0" smtClean="0"/>
              <a:t>這個</a:t>
            </a:r>
            <a:r>
              <a:rPr lang="zh-TW" altLang="en-US" sz="2000" dirty="0"/>
              <a:t>概念很簡單。如果你能分離出一個疾病的基因，並將之定序出來。理論上，你可合成一個與疾病基因序列相反或反義</a:t>
            </a:r>
            <a:r>
              <a:rPr lang="en-US" altLang="zh-TW" sz="2000" dirty="0"/>
              <a:t>(anti-sense)</a:t>
            </a:r>
            <a:r>
              <a:rPr lang="zh-TW" altLang="en-US" sz="2000" dirty="0"/>
              <a:t>的</a:t>
            </a:r>
            <a:r>
              <a:rPr lang="en-US" altLang="zh-TW" sz="2000" dirty="0"/>
              <a:t>RNA</a:t>
            </a:r>
            <a:r>
              <a:rPr lang="zh-TW" altLang="en-US" sz="2000" dirty="0"/>
              <a:t>分子，因此這個</a:t>
            </a:r>
            <a:r>
              <a:rPr lang="en-US" altLang="zh-TW" sz="2000" dirty="0"/>
              <a:t>RNA</a:t>
            </a:r>
            <a:r>
              <a:rPr lang="zh-TW" altLang="en-US" sz="2000" dirty="0"/>
              <a:t>分子可與基因轉錄出來的</a:t>
            </a:r>
            <a:r>
              <a:rPr lang="en-US" altLang="zh-TW" sz="2000" dirty="0"/>
              <a:t>mRNA</a:t>
            </a:r>
            <a:r>
              <a:rPr lang="zh-TW" altLang="en-US" sz="2000" dirty="0"/>
              <a:t>互補。然後將之導入細胞中，則此合成的</a:t>
            </a:r>
            <a:r>
              <a:rPr lang="en-US" altLang="zh-TW" sz="2000" dirty="0"/>
              <a:t>RNA</a:t>
            </a:r>
            <a:r>
              <a:rPr lang="zh-TW" altLang="en-US" sz="2000" dirty="0"/>
              <a:t>分子就可與</a:t>
            </a:r>
            <a:r>
              <a:rPr lang="en-US" altLang="zh-TW" sz="2000" dirty="0"/>
              <a:t>mRNA</a:t>
            </a:r>
            <a:r>
              <a:rPr lang="zh-TW" altLang="en-US" sz="2000" dirty="0"/>
              <a:t>結合，形成一個雙股的片段，而無法被核糖體所閱讀與轉譯。如果這種反義治療真的能發揮作用、具有可行性、且又不昂貴，那麼如</a:t>
            </a:r>
            <a:r>
              <a:rPr lang="en-US" altLang="zh-TW" sz="2000" dirty="0"/>
              <a:t>AIDS</a:t>
            </a:r>
            <a:r>
              <a:rPr lang="zh-TW" altLang="en-US" sz="2000" dirty="0"/>
              <a:t>這種惡疾就有辦法加以治療了。的確，任何病毒感染都可用這種方式治療。流行性感冒可能是所以傳染病中最大的殺手，一個可行的反義治療，可能在病毒氾濫之前就可將禽流感撲滅了。</a:t>
            </a:r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普通生物學  </a:t>
            </a:r>
            <a:r>
              <a:rPr lang="en-US" altLang="zh-TW" smtClean="0">
                <a:solidFill>
                  <a:srgbClr val="FFFFFF"/>
                </a:solidFill>
              </a:rPr>
              <a:t>Chapter 12 - </a:t>
            </a:r>
            <a:r>
              <a:rPr lang="zh-TW" altLang="en-US" smtClean="0">
                <a:solidFill>
                  <a:srgbClr val="FFFFFF"/>
                </a:solidFill>
              </a:rPr>
              <a:t>基因如何作用 </a:t>
            </a:r>
            <a:endParaRPr lang="zh-TW" altLang="zh-TW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>
                <a:solidFill>
                  <a:srgbClr val="FF7325">
                    <a:lumMod val="75000"/>
                  </a:srgbClr>
                </a:solidFill>
              </a:rPr>
              <a:pPr/>
              <a:t>44</a:t>
            </a:fld>
            <a:endParaRPr lang="en-US" altLang="zh-TW">
              <a:solidFill>
                <a:srgbClr val="FF732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09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生物學與維持健康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在目前最令人振奮的期望，便是利用反義基因靜默治療來對抗癌症。如第</a:t>
            </a:r>
            <a:r>
              <a:rPr lang="en-US" altLang="zh-TW" sz="2000" dirty="0"/>
              <a:t>8</a:t>
            </a:r>
            <a:r>
              <a:rPr lang="zh-TW" altLang="zh-TW" sz="2000" dirty="0"/>
              <a:t>章討論過的，癌症殺死的美國人，比任何其他疾病都多。我們對癌症的成因，已經瞭解得非常多，主要是由於調控細胞週期之基因的損壞所造成。非常有希望可以利用</a:t>
            </a:r>
            <a:r>
              <a:rPr lang="en-US" altLang="zh-TW" sz="2000" dirty="0"/>
              <a:t>RNA</a:t>
            </a:r>
            <a:r>
              <a:rPr lang="zh-TW" altLang="zh-TW" sz="2000" dirty="0"/>
              <a:t>基因靜默治療技術來處理這些突變的基因，將其過度活化的分裂信號加以控制。如果這些突變的基因能夠被靜默，癌症也就被停止了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由於在真核生物中發現一個獨特的病毒防禦系統，使用互補</a:t>
            </a:r>
            <a:r>
              <a:rPr lang="en-US" altLang="zh-TW" sz="2000" dirty="0"/>
              <a:t>RNA</a:t>
            </a:r>
            <a:r>
              <a:rPr lang="zh-TW" altLang="en-US" sz="2000" dirty="0"/>
              <a:t>來靜默一些惹出麻煩的基因，在過去幾年間已有快速的進展。真核生物為了防禦</a:t>
            </a:r>
            <a:r>
              <a:rPr lang="en-US" altLang="zh-TW" sz="2000" dirty="0"/>
              <a:t>RNA</a:t>
            </a:r>
            <a:r>
              <a:rPr lang="zh-TW" altLang="en-US" sz="2000" dirty="0"/>
              <a:t>病毒的侵犯，細胞發展出一套複雜的系統用來偵測、攻擊、以及摧毀病毒的</a:t>
            </a:r>
            <a:r>
              <a:rPr lang="en-US" altLang="zh-TW" sz="2000" dirty="0"/>
              <a:t>RNA</a:t>
            </a:r>
            <a:r>
              <a:rPr lang="zh-TW" altLang="en-US" sz="2000" dirty="0"/>
              <a:t>。此系統利用了病毒一個不易察覺的弱點：在被感染的宿主細胞中，在某些時間點上，病毒為了繁殖必須表現其基因－製造出互補的序列作為</a:t>
            </a:r>
            <a:r>
              <a:rPr lang="en-US" altLang="zh-TW" sz="2000" dirty="0"/>
              <a:t>mRNA </a:t>
            </a:r>
            <a:r>
              <a:rPr lang="zh-TW" altLang="en-US" sz="2000" dirty="0"/>
              <a:t>，以便指導製造病毒所需的蛋白質。在此時間點上，當病毒產生了雙股</a:t>
            </a:r>
            <a:r>
              <a:rPr lang="en-US" altLang="zh-TW" sz="2000" dirty="0"/>
              <a:t>RNA</a:t>
            </a:r>
            <a:r>
              <a:rPr lang="zh-TW" altLang="en-US" sz="2000" dirty="0"/>
              <a:t>，也是其最易被攻擊的階段：由於細胞中沒有任何其他的雙股</a:t>
            </a:r>
            <a:r>
              <a:rPr lang="en-US" altLang="zh-TW" sz="2000" dirty="0"/>
              <a:t>RNA</a:t>
            </a:r>
            <a:r>
              <a:rPr lang="zh-TW" altLang="en-US" sz="2000" dirty="0"/>
              <a:t>分子，因此一個細胞為了打敗病毒的感染，可以針對雙股</a:t>
            </a:r>
            <a:r>
              <a:rPr lang="en-US" altLang="zh-TW" sz="2000" dirty="0"/>
              <a:t>RNA</a:t>
            </a:r>
            <a:r>
              <a:rPr lang="zh-TW" altLang="en-US" sz="2000" dirty="0"/>
              <a:t>加以立即的摧毀。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普通生物學  </a:t>
            </a:r>
            <a:r>
              <a:rPr lang="en-US" altLang="zh-TW" smtClean="0">
                <a:solidFill>
                  <a:srgbClr val="FFFFFF"/>
                </a:solidFill>
              </a:rPr>
              <a:t>Chapter 12 - </a:t>
            </a:r>
            <a:r>
              <a:rPr lang="zh-TW" altLang="en-US" smtClean="0">
                <a:solidFill>
                  <a:srgbClr val="FFFFFF"/>
                </a:solidFill>
              </a:rPr>
              <a:t>基因如何作用 </a:t>
            </a:r>
            <a:endParaRPr lang="zh-TW" altLang="zh-TW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>
                <a:solidFill>
                  <a:srgbClr val="FF7325">
                    <a:lumMod val="75000"/>
                  </a:srgbClr>
                </a:solidFill>
              </a:rPr>
              <a:pPr/>
              <a:t>45</a:t>
            </a:fld>
            <a:endParaRPr lang="en-US" altLang="zh-TW">
              <a:solidFill>
                <a:srgbClr val="FF732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4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生物學與維持健康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例用互補</a:t>
            </a:r>
            <a:r>
              <a:rPr lang="en-US" altLang="zh-TW" sz="2000" dirty="0"/>
              <a:t>RNA</a:t>
            </a:r>
            <a:r>
              <a:rPr lang="zh-TW" altLang="zh-TW" sz="2000" dirty="0"/>
              <a:t>靜默一個基因，又稱為「</a:t>
            </a:r>
            <a:r>
              <a:rPr lang="en-US" altLang="zh-TW" sz="2000" dirty="0"/>
              <a:t>RNA</a:t>
            </a:r>
            <a:r>
              <a:rPr lang="zh-TW" altLang="zh-TW" sz="2000" dirty="0"/>
              <a:t>干擾」</a:t>
            </a:r>
            <a:r>
              <a:rPr lang="en-US" altLang="zh-TW" sz="2000" dirty="0"/>
              <a:t>(RNA interference)</a:t>
            </a:r>
            <a:r>
              <a:rPr lang="zh-TW" altLang="zh-TW" sz="2000" dirty="0"/>
              <a:t>的技術，提供了令人振奮的希望，成功治癒許多疾病似乎就近在眼前了。然而科學家首先要先想出，如何使</a:t>
            </a:r>
            <a:r>
              <a:rPr lang="en-US" altLang="zh-TW" sz="2000" dirty="0"/>
              <a:t>RNA</a:t>
            </a:r>
            <a:r>
              <a:rPr lang="zh-TW" altLang="zh-TW" sz="2000" dirty="0"/>
              <a:t>干擾治療具有可行性</a:t>
            </a:r>
            <a:r>
              <a:rPr lang="zh-TW" altLang="zh-TW" sz="2000" dirty="0" smtClean="0"/>
              <a:t>。</a:t>
            </a:r>
            <a:r>
              <a:rPr lang="zh-TW" altLang="zh-TW" sz="2000" dirty="0"/>
              <a:t>他們必須面對一些不可避免之技術上的問題，例如如何將</a:t>
            </a:r>
            <a:r>
              <a:rPr lang="en-US" altLang="zh-TW" sz="2000" dirty="0"/>
              <a:t>RNA</a:t>
            </a:r>
            <a:r>
              <a:rPr lang="zh-TW" altLang="zh-TW" sz="2000" dirty="0"/>
              <a:t>傳送到細胞處，並將之送進細胞內，就是其中很重要的一項。問題在於</a:t>
            </a:r>
            <a:r>
              <a:rPr lang="en-US" altLang="zh-TW" sz="2000" dirty="0"/>
              <a:t>RNA</a:t>
            </a:r>
            <a:r>
              <a:rPr lang="zh-TW" altLang="zh-TW" sz="2000" dirty="0"/>
              <a:t>在血液中很快便會被分解掉，且身體上的細胞無法直接吸收</a:t>
            </a:r>
            <a:r>
              <a:rPr lang="en-US" altLang="zh-TW" sz="2000" dirty="0"/>
              <a:t>RNA</a:t>
            </a:r>
            <a:r>
              <a:rPr lang="zh-TW" altLang="zh-TW" sz="2000" dirty="0"/>
              <a:t>，即使這些</a:t>
            </a:r>
            <a:r>
              <a:rPr lang="en-US" altLang="zh-TW" sz="2000" dirty="0"/>
              <a:t>RNA</a:t>
            </a:r>
            <a:r>
              <a:rPr lang="zh-TW" altLang="zh-TW" sz="2000" dirty="0"/>
              <a:t>已經送達細胞處。有些科學家試圖將這些</a:t>
            </a:r>
            <a:r>
              <a:rPr lang="en-US" altLang="zh-TW" sz="2000" dirty="0"/>
              <a:t>RNA</a:t>
            </a:r>
            <a:r>
              <a:rPr lang="zh-TW" altLang="zh-TW" sz="2000" dirty="0"/>
              <a:t>包裝於病毒內，但是這種基因治療方式已經發現會引起一些免疫反應，甚至導致</a:t>
            </a:r>
            <a:r>
              <a:rPr lang="zh-TW" altLang="zh-TW" sz="2000" dirty="0" smtClean="0"/>
              <a:t>癌症。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zh-TW" sz="2000" dirty="0" smtClean="0"/>
              <a:t>基因</a:t>
            </a:r>
            <a:r>
              <a:rPr lang="zh-TW" altLang="zh-TW" sz="2000" dirty="0"/>
              <a:t>療法</a:t>
            </a:r>
            <a:r>
              <a:rPr lang="en-US" altLang="zh-TW" sz="2000" dirty="0"/>
              <a:t>(gene therapy)</a:t>
            </a:r>
            <a:r>
              <a:rPr lang="zh-TW" altLang="zh-TW" sz="2000" dirty="0"/>
              <a:t>的研究人員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zh-TW" sz="2000" dirty="0" smtClean="0"/>
              <a:t>正在</a:t>
            </a:r>
            <a:r>
              <a:rPr lang="zh-TW" altLang="zh-TW" sz="2000" dirty="0"/>
              <a:t>尋找更安全的病毒遞送載體，</a:t>
            </a:r>
            <a:r>
              <a:rPr lang="zh-TW" altLang="zh-TW" sz="2000" dirty="0" smtClean="0"/>
              <a:t>他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zh-TW" sz="2000" dirty="0" smtClean="0"/>
              <a:t>們</a:t>
            </a:r>
            <a:r>
              <a:rPr lang="zh-TW" altLang="zh-TW" sz="2000" dirty="0"/>
              <a:t>的研究必能產生好的結果。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普通生物學  </a:t>
            </a:r>
            <a:r>
              <a:rPr lang="en-US" altLang="zh-TW" smtClean="0">
                <a:solidFill>
                  <a:srgbClr val="FFFFFF"/>
                </a:solidFill>
              </a:rPr>
              <a:t>Chapter 12 - </a:t>
            </a:r>
            <a:r>
              <a:rPr lang="zh-TW" altLang="en-US" smtClean="0">
                <a:solidFill>
                  <a:srgbClr val="FFFFFF"/>
                </a:solidFill>
              </a:rPr>
              <a:t>基因如何作用 </a:t>
            </a:r>
            <a:endParaRPr lang="zh-TW" altLang="zh-TW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>
                <a:solidFill>
                  <a:srgbClr val="FF7325">
                    <a:lumMod val="75000"/>
                  </a:srgbClr>
                </a:solidFill>
              </a:rPr>
              <a:pPr/>
              <a:t>46</a:t>
            </a:fld>
            <a:endParaRPr lang="en-US" altLang="zh-TW">
              <a:solidFill>
                <a:srgbClr val="FF7325">
                  <a:lumMod val="75000"/>
                </a:srgb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961061" cy="25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931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生物學與維持健康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其中一項有趣的嘗試，是將</a:t>
            </a:r>
            <a:r>
              <a:rPr lang="en-US" altLang="zh-TW" sz="2000" dirty="0"/>
              <a:t>RNA</a:t>
            </a:r>
            <a:r>
              <a:rPr lang="zh-TW" altLang="zh-TW" sz="2000" dirty="0"/>
              <a:t>予以修飾加以保護，並可使其更易被細胞所吸取。此項工作是專注於一個編碼脂蛋白元</a:t>
            </a:r>
            <a:r>
              <a:rPr lang="en-US" altLang="zh-TW" sz="2000" dirty="0"/>
              <a:t>B (apolipoprotein B) </a:t>
            </a:r>
            <a:r>
              <a:rPr lang="zh-TW" altLang="zh-TW" sz="2000" dirty="0"/>
              <a:t>的</a:t>
            </a:r>
            <a:r>
              <a:rPr lang="en-US" altLang="zh-TW" sz="2000" dirty="0"/>
              <a:t>mRNA</a:t>
            </a:r>
            <a:r>
              <a:rPr lang="zh-TW" altLang="zh-TW" sz="2000" dirty="0"/>
              <a:t>，此分子與膽固醇的代謝有關。具有高濃度膽固醇的人們，其體內也有較高的脂蛋白元，他們罹患冠心病的風險也較高。針對脂蛋白元</a:t>
            </a:r>
            <a:r>
              <a:rPr lang="en-US" altLang="zh-TW" sz="2000" dirty="0"/>
              <a:t>mRNA</a:t>
            </a:r>
            <a:r>
              <a:rPr lang="zh-TW" altLang="zh-TW" sz="2000" dirty="0"/>
              <a:t>的干擾</a:t>
            </a:r>
            <a:r>
              <a:rPr lang="en-US" altLang="zh-TW" sz="2000" dirty="0"/>
              <a:t>RNAs</a:t>
            </a:r>
            <a:r>
              <a:rPr lang="zh-TW" altLang="zh-TW" sz="2000" dirty="0"/>
              <a:t>，可摧毀此</a:t>
            </a:r>
            <a:r>
              <a:rPr lang="en-US" altLang="zh-TW" sz="2000" dirty="0"/>
              <a:t>mRNA</a:t>
            </a:r>
            <a:r>
              <a:rPr lang="zh-TW" altLang="zh-TW" sz="2000" dirty="0"/>
              <a:t>，因而降低了膽固醇的含量。為了增加干擾</a:t>
            </a:r>
            <a:r>
              <a:rPr lang="en-US" altLang="zh-TW" sz="2000" dirty="0"/>
              <a:t>RNAs</a:t>
            </a:r>
            <a:r>
              <a:rPr lang="zh-TW" altLang="zh-TW" sz="2000" dirty="0"/>
              <a:t>遞送到身體組織中的效率，研究人員將一個膽固醇分子結合到干擾</a:t>
            </a:r>
            <a:r>
              <a:rPr lang="en-US" altLang="zh-TW" sz="2000" dirty="0"/>
              <a:t>RNA</a:t>
            </a:r>
            <a:r>
              <a:rPr lang="zh-TW" altLang="zh-TW" sz="2000" dirty="0"/>
              <a:t>分子上，如上圖所示。脂蛋白元</a:t>
            </a:r>
            <a:r>
              <a:rPr lang="en-US" altLang="zh-TW" sz="2000" dirty="0"/>
              <a:t>B</a:t>
            </a:r>
            <a:r>
              <a:rPr lang="zh-TW" altLang="zh-TW" sz="2000" dirty="0"/>
              <a:t>的濃度下降了</a:t>
            </a:r>
            <a:r>
              <a:rPr lang="en-US" altLang="zh-TW" sz="2000" dirty="0"/>
              <a:t>50%~70%</a:t>
            </a:r>
            <a:r>
              <a:rPr lang="zh-TW" altLang="zh-TW" sz="2000" dirty="0"/>
              <a:t>，而血液中的膽固醇含量也大幅下降，達到與刪除蛋白元</a:t>
            </a:r>
            <a:r>
              <a:rPr lang="en-US" altLang="zh-TW" sz="2000" dirty="0"/>
              <a:t>B</a:t>
            </a:r>
            <a:r>
              <a:rPr lang="zh-TW" altLang="zh-TW" sz="2000" dirty="0"/>
              <a:t>基因之細胞的相同水準。目前尚不知此項技術對於其他的</a:t>
            </a:r>
            <a:r>
              <a:rPr lang="en-US" altLang="zh-TW" sz="2000" dirty="0"/>
              <a:t>RNAs</a:t>
            </a:r>
            <a:r>
              <a:rPr lang="zh-TW" altLang="zh-TW" sz="2000" dirty="0"/>
              <a:t>，是否有相同的效果，但看起來非常有希望。</a:t>
            </a:r>
          </a:p>
          <a:p>
            <a:pPr marL="0" indent="0">
              <a:buNone/>
            </a:pPr>
            <a:r>
              <a:rPr lang="zh-TW" altLang="zh-TW" sz="2000" dirty="0" smtClean="0"/>
              <a:t>關於</a:t>
            </a:r>
            <a:r>
              <a:rPr lang="zh-TW" altLang="zh-TW" sz="2000" dirty="0"/>
              <a:t>使用</a:t>
            </a:r>
            <a:r>
              <a:rPr lang="en-US" altLang="zh-TW" sz="2000" dirty="0"/>
              <a:t>RNA</a:t>
            </a:r>
            <a:r>
              <a:rPr lang="zh-TW" altLang="zh-TW" sz="2000" dirty="0"/>
              <a:t>靜默技術，來處理有問題的基因，另一項重要的問題在於其專一性。只將目標基因予以靜默，是非常重要的。在對大數量人們進行臨床實驗之前，我們必需要能確定此干擾</a:t>
            </a:r>
            <a:r>
              <a:rPr lang="en-US" altLang="zh-TW" sz="2000" dirty="0"/>
              <a:t>RNA</a:t>
            </a:r>
            <a:r>
              <a:rPr lang="zh-TW" altLang="zh-TW" sz="2000" dirty="0"/>
              <a:t>，不會在關閉病毒或癌症的同時，也將我們與維生有關的重要基因關閉掉。在一些實驗中，這似乎不成問題；但是在另一些實驗中，一些「非目標」的基因卻顯示受到影響。因此在發展每一項新療法時，這種可能性都要仔細地加以評估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FFFF"/>
                </a:solidFill>
              </a:rPr>
              <a:t>普通生物學  </a:t>
            </a:r>
            <a:r>
              <a:rPr lang="en-US" altLang="zh-TW" smtClean="0">
                <a:solidFill>
                  <a:srgbClr val="FFFFFF"/>
                </a:solidFill>
              </a:rPr>
              <a:t>Chapter 12 - </a:t>
            </a:r>
            <a:r>
              <a:rPr lang="zh-TW" altLang="en-US" smtClean="0">
                <a:solidFill>
                  <a:srgbClr val="FFFFFF"/>
                </a:solidFill>
              </a:rPr>
              <a:t>基因如何作用 </a:t>
            </a:r>
            <a:endParaRPr lang="zh-TW" altLang="zh-TW" dirty="0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>
                <a:solidFill>
                  <a:srgbClr val="FF7325">
                    <a:lumMod val="75000"/>
                  </a:srgbClr>
                </a:solidFill>
              </a:rPr>
              <a:pPr/>
              <a:t>47</a:t>
            </a:fld>
            <a:endParaRPr lang="en-US" altLang="zh-TW">
              <a:solidFill>
                <a:srgbClr val="FF732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01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12.9</a:t>
            </a:r>
            <a:r>
              <a:rPr lang="zh-TW" altLang="en-US" dirty="0" smtClean="0"/>
              <a:t>　基因表現的複雜調控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真核生物的基因表現</a:t>
            </a:r>
            <a:r>
              <a:rPr lang="zh-TW" altLang="en-US" dirty="0" smtClean="0"/>
              <a:t>，受到</a:t>
            </a:r>
            <a:r>
              <a:rPr lang="zh-TW" altLang="en-US" dirty="0"/>
              <a:t>許多階段</a:t>
            </a:r>
            <a:r>
              <a:rPr lang="zh-TW" altLang="en-US" dirty="0" smtClean="0"/>
              <a:t>的調</a:t>
            </a:r>
            <a:r>
              <a:rPr lang="zh-TW" altLang="en-US" dirty="0"/>
              <a:t>控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r>
              <a:rPr lang="zh-TW" altLang="en-US" dirty="0" smtClean="0"/>
              <a:t>基因表現的調控制受以下因素影響：</a:t>
            </a:r>
            <a:endParaRPr lang="en-US" altLang="zh-TW" dirty="0" smtClean="0"/>
          </a:p>
          <a:p>
            <a:pPr lvl="1"/>
            <a:r>
              <a:rPr lang="zh-TW" altLang="en-US" dirty="0"/>
              <a:t>染色體構造</a:t>
            </a:r>
            <a:r>
              <a:rPr lang="zh-TW" altLang="en-US" dirty="0" smtClean="0"/>
              <a:t>的表</a:t>
            </a:r>
            <a:r>
              <a:rPr lang="zh-TW" altLang="en-US" dirty="0"/>
              <a:t>觀</a:t>
            </a:r>
            <a:r>
              <a:rPr lang="zh-TW" altLang="en-US" dirty="0" smtClean="0"/>
              <a:t>修飾</a:t>
            </a:r>
            <a:endParaRPr lang="en-US" altLang="zh-TW" dirty="0" smtClean="0"/>
          </a:p>
          <a:p>
            <a:pPr lvl="1"/>
            <a:r>
              <a:rPr lang="zh-TW" altLang="en-US" dirty="0"/>
              <a:t>引發</a:t>
            </a:r>
            <a:r>
              <a:rPr lang="zh-TW" altLang="en-US" dirty="0" smtClean="0"/>
              <a:t>轉錄</a:t>
            </a:r>
            <a:endParaRPr lang="en-US" altLang="zh-TW" dirty="0" smtClean="0"/>
          </a:p>
          <a:p>
            <a:pPr lvl="1"/>
            <a:r>
              <a:rPr lang="en-US" altLang="zh-TW" dirty="0"/>
              <a:t>RNA </a:t>
            </a:r>
            <a:r>
              <a:rPr lang="zh-TW" altLang="en-US" dirty="0" smtClean="0"/>
              <a:t>剪接</a:t>
            </a:r>
            <a:endParaRPr lang="en-US" altLang="zh-TW" dirty="0" smtClean="0"/>
          </a:p>
          <a:p>
            <a:pPr lvl="1"/>
            <a:r>
              <a:rPr lang="zh-TW" altLang="en-US" dirty="0"/>
              <a:t>基因</a:t>
            </a:r>
            <a:r>
              <a:rPr lang="zh-TW" altLang="en-US" dirty="0" smtClean="0"/>
              <a:t>靜默 </a:t>
            </a:r>
            <a:r>
              <a:rPr lang="en-US" altLang="zh-TW" dirty="0" smtClean="0"/>
              <a:t>(RNA</a:t>
            </a:r>
            <a:r>
              <a:rPr lang="zh-TW" altLang="en-US" dirty="0" smtClean="0"/>
              <a:t>干擾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蛋白質</a:t>
            </a:r>
            <a:r>
              <a:rPr lang="zh-TW" altLang="en-US" dirty="0" smtClean="0"/>
              <a:t>合成</a:t>
            </a:r>
            <a:endParaRPr lang="en-US" altLang="zh-TW" dirty="0" smtClean="0"/>
          </a:p>
          <a:p>
            <a:pPr lvl="1"/>
            <a:r>
              <a:rPr lang="zh-TW" altLang="en-US" dirty="0"/>
              <a:t>轉譯後之修飾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480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1656184" cy="2448272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12.20</a:t>
            </a:r>
            <a:r>
              <a:rPr lang="zh-TW" altLang="en-US" sz="2800" dirty="0"/>
              <a:t>　真核生物基因表現的調控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7001690" cy="66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8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12.1</a:t>
            </a:r>
            <a:r>
              <a:rPr lang="zh-TW" altLang="en-US" dirty="0"/>
              <a:t>　</a:t>
            </a:r>
            <a:r>
              <a:rPr lang="zh-TW" altLang="en-US" dirty="0" smtClean="0"/>
              <a:t>基因表現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轉錄</a:t>
            </a:r>
            <a:r>
              <a:rPr lang="zh-TW" altLang="en-US" dirty="0" smtClean="0"/>
              <a:t>和</a:t>
            </a:r>
            <a:r>
              <a:rPr lang="zh-TW" altLang="en-US" dirty="0"/>
              <a:t>轉</a:t>
            </a:r>
            <a:r>
              <a:rPr lang="zh-TW" altLang="en-US" dirty="0" smtClean="0"/>
              <a:t>譯</a:t>
            </a:r>
            <a:r>
              <a:rPr lang="zh-TW" altLang="en-US" dirty="0"/>
              <a:t>的組合稱為基因</a:t>
            </a:r>
            <a:r>
              <a:rPr lang="zh-TW" altLang="en-US" dirty="0" smtClean="0"/>
              <a:t>表現</a:t>
            </a:r>
            <a:endParaRPr lang="en-US" altLang="zh-TW" dirty="0" smtClean="0"/>
          </a:p>
          <a:p>
            <a:pPr lvl="1"/>
            <a:r>
              <a:rPr lang="zh-TW" altLang="en-US" dirty="0"/>
              <a:t>利用 </a:t>
            </a:r>
            <a:r>
              <a:rPr lang="en-US" altLang="zh-TW" dirty="0"/>
              <a:t>DNA </a:t>
            </a:r>
            <a:r>
              <a:rPr lang="zh-TW" altLang="en-US" dirty="0"/>
              <a:t>中的訊息，來指導製造出</a:t>
            </a:r>
            <a:r>
              <a:rPr lang="zh-TW" altLang="en-US" dirty="0" smtClean="0"/>
              <a:t>一個</a:t>
            </a:r>
            <a:r>
              <a:rPr lang="zh-TW" altLang="en-US" dirty="0"/>
              <a:t>特定的</a:t>
            </a:r>
            <a:r>
              <a:rPr lang="zh-TW" altLang="en-US" dirty="0" smtClean="0"/>
              <a:t>蛋白質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 smtClean="0"/>
              <a:t>第一階段：</a:t>
            </a:r>
            <a:r>
              <a:rPr lang="zh-TW" altLang="en-US" b="1" dirty="0" smtClean="0"/>
              <a:t>轉錄</a:t>
            </a:r>
            <a:endParaRPr lang="en-US" altLang="zh-TW" b="1" dirty="0" smtClean="0"/>
          </a:p>
          <a:p>
            <a:pPr lvl="2"/>
            <a:r>
              <a:rPr lang="zh-TW" altLang="en-US" dirty="0"/>
              <a:t>在 </a:t>
            </a:r>
            <a:r>
              <a:rPr lang="en-US" altLang="zh-TW" dirty="0"/>
              <a:t>DNA </a:t>
            </a:r>
            <a:r>
              <a:rPr lang="zh-TW" altLang="en-US" dirty="0"/>
              <a:t>上</a:t>
            </a:r>
            <a:r>
              <a:rPr lang="zh-TW" altLang="en-US" dirty="0" smtClean="0"/>
              <a:t>利用基因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合成 </a:t>
            </a:r>
            <a:r>
              <a:rPr lang="en-US" altLang="zh-TW" dirty="0"/>
              <a:t>mRNA </a:t>
            </a:r>
            <a:r>
              <a:rPr lang="zh-TW" altLang="en-US" dirty="0"/>
              <a:t>分子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 smtClean="0"/>
              <a:t>第二階段</a:t>
            </a:r>
            <a:r>
              <a:rPr lang="zh-TW" altLang="en-US" dirty="0"/>
              <a:t>：</a:t>
            </a:r>
            <a:r>
              <a:rPr lang="zh-TW" altLang="en-US" b="1" dirty="0" smtClean="0"/>
              <a:t>轉</a:t>
            </a:r>
            <a:r>
              <a:rPr lang="zh-TW" altLang="en-US" b="1" dirty="0"/>
              <a:t>譯</a:t>
            </a:r>
            <a:endParaRPr lang="en-US" altLang="zh-TW" b="1" dirty="0" smtClean="0"/>
          </a:p>
          <a:p>
            <a:pPr lvl="2"/>
            <a:r>
              <a:rPr lang="zh-TW" altLang="en-US" dirty="0"/>
              <a:t>使用 </a:t>
            </a:r>
            <a:r>
              <a:rPr lang="en-US" altLang="zh-TW" dirty="0"/>
              <a:t>mRNA </a:t>
            </a:r>
            <a:r>
              <a:rPr lang="zh-TW" altLang="en-US" dirty="0"/>
              <a:t>來</a:t>
            </a:r>
            <a:r>
              <a:rPr lang="zh-TW" altLang="en-US" dirty="0" smtClean="0"/>
              <a:t>指導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合成</a:t>
            </a:r>
            <a:r>
              <a:rPr lang="zh-TW" altLang="en-US" dirty="0"/>
              <a:t>構成</a:t>
            </a:r>
            <a:r>
              <a:rPr lang="zh-TW" altLang="en-US" dirty="0" smtClean="0"/>
              <a:t>蛋白質</a:t>
            </a:r>
            <a:r>
              <a:rPr lang="zh-TW" altLang="en-US" dirty="0"/>
              <a:t>的</a:t>
            </a:r>
            <a:r>
              <a:rPr lang="zh-TW" altLang="en-US" dirty="0" smtClean="0"/>
              <a:t>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肽</a:t>
            </a:r>
            <a:r>
              <a:rPr lang="zh-TW" altLang="en-US" dirty="0"/>
              <a:t>鏈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06" y="3140968"/>
            <a:ext cx="36739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964360" y="5917267"/>
            <a:ext cx="2438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12.1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RNA 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聚合酶</a:t>
            </a:r>
          </a:p>
        </p:txBody>
      </p:sp>
    </p:spTree>
    <p:extLst>
      <p:ext uri="{BB962C8B-B14F-4D97-AF65-F5344CB8AC3E}">
        <p14:creationId xmlns:p14="http://schemas.microsoft.com/office/powerpoint/2010/main" val="39174043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b="1" dirty="0"/>
              <a:t>於試管中合成蛋白質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sz="2000" dirty="0"/>
              <a:t>細胞製造蛋白質所使用的複雜機制，並非一次同時發現的。我們是累積了許多的實驗結果，一次弄懂一點，才慢慢搞清楚真相。為了瞭解這些實驗的整個過程，以及每一個實驗所得到的發現，我們可以試著充當某位科學家，回到他當時對合成蛋白質所知有限的場景。</a:t>
            </a:r>
          </a:p>
          <a:p>
            <a:pPr marL="0" indent="0">
              <a:buNone/>
            </a:pPr>
            <a:r>
              <a:rPr lang="zh-TW" altLang="zh-TW" sz="2000" dirty="0" smtClean="0"/>
              <a:t>我們</a:t>
            </a:r>
            <a:r>
              <a:rPr lang="zh-TW" altLang="zh-TW" sz="2000" dirty="0"/>
              <a:t>在此要充當的科學家是</a:t>
            </a:r>
            <a:r>
              <a:rPr lang="en-US" altLang="zh-TW" sz="2000" dirty="0"/>
              <a:t>Paul </a:t>
            </a:r>
            <a:r>
              <a:rPr lang="en-US" altLang="zh-TW" sz="2000" dirty="0" err="1"/>
              <a:t>Zamecnik</a:t>
            </a:r>
            <a:r>
              <a:rPr lang="zh-TW" altLang="zh-TW" sz="2000" dirty="0"/>
              <a:t>，他是一位研究蛋白質合成的早期先驅者。他與一些同僚於</a:t>
            </a:r>
            <a:r>
              <a:rPr lang="en-US" altLang="zh-TW" sz="2000" dirty="0"/>
              <a:t>1950s</a:t>
            </a:r>
            <a:r>
              <a:rPr lang="zh-TW" altLang="zh-TW" sz="2000" dirty="0"/>
              <a:t>年代，在麻薩諸塞州立綜合醫院</a:t>
            </a:r>
            <a:r>
              <a:rPr lang="en-US" altLang="zh-TW" sz="2000" dirty="0"/>
              <a:t>(Massachusetts General Hospital, MGH)</a:t>
            </a:r>
            <a:r>
              <a:rPr lang="zh-TW" altLang="zh-TW" sz="2000" dirty="0"/>
              <a:t>從事研究工作。</a:t>
            </a:r>
            <a:r>
              <a:rPr lang="en-US" altLang="zh-TW" sz="2000" dirty="0" err="1"/>
              <a:t>Zamecnik</a:t>
            </a:r>
            <a:r>
              <a:rPr lang="zh-TW" altLang="zh-TW" sz="2000" dirty="0"/>
              <a:t>首先提出一個最直接的問題：蛋白質在細胞中</a:t>
            </a:r>
          </a:p>
          <a:p>
            <a:pPr marL="0" indent="0">
              <a:buNone/>
            </a:pPr>
            <a:r>
              <a:rPr lang="zh-TW" altLang="zh-TW" sz="2000" dirty="0"/>
              <a:t>的何處合成</a:t>
            </a:r>
            <a:r>
              <a:rPr lang="en-US" altLang="zh-TW" sz="2000" dirty="0"/>
              <a:t>?</a:t>
            </a:r>
            <a:r>
              <a:rPr lang="zh-TW" altLang="zh-TW" sz="2000" dirty="0"/>
              <a:t>為了找出答案，他們將放射性標記的胺基酸注射入大鼠體內，經過幾個小時之後，發現含有放射性的新合成蛋白質出現在大鼠的肝臟中。但是當他們將肝臟移除，並在注射放射性胺基酸的數分鐘內，立刻進行分析，則發現放射性出現在細胞內的一些小顆粒上。這些小顆粒是由蛋白質與</a:t>
            </a:r>
            <a:r>
              <a:rPr lang="en-US" altLang="zh-TW" sz="2000" dirty="0"/>
              <a:t>RNA</a:t>
            </a:r>
            <a:r>
              <a:rPr lang="zh-TW" altLang="zh-TW" sz="2000" dirty="0"/>
              <a:t>所構成的，這些顆粒之後被命名為核糖體。核糖體是在先前幾年，用電子顯微鏡所觀察到的一個細胞構造。</a:t>
            </a:r>
            <a:r>
              <a:rPr lang="en-US" altLang="zh-TW" sz="2000" dirty="0" err="1"/>
              <a:t>Zamecnik</a:t>
            </a:r>
            <a:r>
              <a:rPr lang="zh-TW" altLang="zh-TW" sz="2000" dirty="0"/>
              <a:t>的實驗證明了核糖體是細胞合成蛋白質的場所。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7367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經過數年嘗試錯誤的修修改改，</a:t>
            </a:r>
            <a:r>
              <a:rPr lang="en-US" altLang="zh-TW" sz="2000" dirty="0" err="1"/>
              <a:t>Zamecnik</a:t>
            </a:r>
            <a:r>
              <a:rPr lang="zh-TW" altLang="zh-TW" sz="2000" dirty="0"/>
              <a:t>與他的同僚終於做出一種「無細胞」的蛋白質合成系統，可於試管中進行蛋白質的合成。試管中含有核糖體、</a:t>
            </a:r>
            <a:r>
              <a:rPr lang="en-US" altLang="zh-TW" sz="2000" dirty="0"/>
              <a:t>mRNA</a:t>
            </a:r>
            <a:r>
              <a:rPr lang="zh-TW" altLang="zh-TW" sz="2000" dirty="0"/>
              <a:t>、以及提供能量的</a:t>
            </a:r>
            <a:r>
              <a:rPr lang="en-US" altLang="zh-TW" sz="2000" dirty="0"/>
              <a:t>ATP</a:t>
            </a:r>
            <a:r>
              <a:rPr lang="zh-TW" altLang="zh-TW" sz="2000" dirty="0"/>
              <a:t>。同時試管中還要有從磨碎大鼠細胞中所萃取之一些可溶性的「因子」</a:t>
            </a:r>
            <a:r>
              <a:rPr lang="en-US" altLang="zh-TW" sz="2000" dirty="0"/>
              <a:t>(factors)</a:t>
            </a:r>
            <a:r>
              <a:rPr lang="zh-TW" altLang="zh-TW" sz="2000" dirty="0"/>
              <a:t>，可與核糖體協同作用來合成蛋白質。</a:t>
            </a:r>
            <a:r>
              <a:rPr lang="en-US" altLang="zh-TW" sz="2000" dirty="0" err="1"/>
              <a:t>Zamecnik</a:t>
            </a:r>
            <a:r>
              <a:rPr lang="zh-TW" altLang="zh-TW" sz="2000" dirty="0"/>
              <a:t>團隊探討這些因子，一如預期，大部分都是蛋白質。但是在這些混合物中，卻出現了一個沒有預期到的小分子</a:t>
            </a:r>
            <a:r>
              <a:rPr lang="en-US" altLang="zh-TW" sz="2000" dirty="0"/>
              <a:t>RNA</a:t>
            </a:r>
            <a:r>
              <a:rPr lang="zh-TW" altLang="zh-TW" sz="2000" dirty="0"/>
              <a:t>。</a:t>
            </a:r>
          </a:p>
          <a:p>
            <a:pPr marL="0" indent="0">
              <a:buNone/>
            </a:pPr>
            <a:r>
              <a:rPr lang="zh-TW" altLang="zh-TW" sz="2000" dirty="0" smtClean="0"/>
              <a:t>為了</a:t>
            </a:r>
            <a:r>
              <a:rPr lang="zh-TW" altLang="zh-TW" sz="2000" dirty="0"/>
              <a:t>弄清楚這個小分子</a:t>
            </a:r>
            <a:r>
              <a:rPr lang="en-US" altLang="zh-TW" sz="2000" dirty="0" smtClean="0"/>
              <a:t>RNA</a:t>
            </a:r>
            <a:r>
              <a:rPr lang="zh-TW" altLang="zh-TW" sz="2000" dirty="0" smtClean="0"/>
              <a:t>的</a:t>
            </a:r>
            <a:r>
              <a:rPr lang="zh-TW" altLang="zh-TW" sz="2000" dirty="0"/>
              <a:t>功用，他們進行了以下</a:t>
            </a:r>
            <a:r>
              <a:rPr lang="zh-TW" altLang="zh-TW" sz="2000" dirty="0" smtClean="0"/>
              <a:t>的實驗</a:t>
            </a:r>
            <a:r>
              <a:rPr lang="zh-TW" altLang="zh-TW" sz="2000" dirty="0"/>
              <a:t>。於試管中，他們將</a:t>
            </a:r>
            <a:r>
              <a:rPr lang="zh-TW" altLang="zh-TW" sz="2000" dirty="0" smtClean="0"/>
              <a:t>不同</a:t>
            </a:r>
            <a:r>
              <a:rPr lang="zh-TW" altLang="zh-TW" sz="2000" dirty="0"/>
              <a:t>含量的</a:t>
            </a:r>
            <a:r>
              <a:rPr lang="en-US" altLang="zh-TW" sz="2000" baseline="30000" dirty="0"/>
              <a:t>14</a:t>
            </a:r>
            <a:r>
              <a:rPr lang="en-US" altLang="zh-TW" sz="2000" dirty="0"/>
              <a:t>C-</a:t>
            </a:r>
            <a:r>
              <a:rPr lang="zh-TW" altLang="zh-TW" sz="2000" dirty="0"/>
              <a:t>白胺酸</a:t>
            </a:r>
            <a:r>
              <a:rPr lang="en-US" altLang="zh-TW" sz="2000" dirty="0"/>
              <a:t>(</a:t>
            </a:r>
            <a:r>
              <a:rPr lang="en-US" altLang="zh-TW" sz="2000" baseline="30000" dirty="0"/>
              <a:t>14</a:t>
            </a:r>
            <a:r>
              <a:rPr lang="en-US" altLang="zh-TW" sz="2000" dirty="0"/>
              <a:t>C-leucine) </a:t>
            </a:r>
            <a:r>
              <a:rPr lang="en-US" altLang="zh-TW" sz="2000" dirty="0" smtClean="0"/>
              <a:t>(</a:t>
            </a:r>
            <a:r>
              <a:rPr lang="zh-TW" altLang="zh-TW" sz="2000" dirty="0"/>
              <a:t>就是用放射性元素標記的</a:t>
            </a:r>
            <a:r>
              <a:rPr lang="zh-TW" altLang="zh-TW" sz="2000" dirty="0" smtClean="0"/>
              <a:t>白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胺</a:t>
            </a:r>
            <a:r>
              <a:rPr lang="zh-TW" altLang="zh-TW" sz="2000" dirty="0"/>
              <a:t>酸</a:t>
            </a:r>
            <a:r>
              <a:rPr lang="en-US" altLang="zh-TW" sz="2000" dirty="0"/>
              <a:t>) </a:t>
            </a:r>
            <a:r>
              <a:rPr lang="zh-TW" altLang="zh-TW" sz="2000" dirty="0"/>
              <a:t>添加到之前，含有</a:t>
            </a:r>
            <a:r>
              <a:rPr lang="zh-TW" altLang="zh-TW" sz="2000" dirty="0" smtClean="0"/>
              <a:t>可溶性</a:t>
            </a:r>
            <a:r>
              <a:rPr lang="zh-TW" altLang="zh-TW" sz="2000" dirty="0"/>
              <a:t>因子、核糖體、以及</a:t>
            </a:r>
            <a:r>
              <a:rPr lang="en-US" altLang="zh-TW" sz="2000" dirty="0"/>
              <a:t>ATP</a:t>
            </a:r>
            <a:r>
              <a:rPr lang="zh-TW" altLang="zh-TW" sz="2000" dirty="0" smtClean="0"/>
              <a:t>的無</a:t>
            </a:r>
            <a:r>
              <a:rPr lang="zh-TW" altLang="zh-TW" sz="2000" dirty="0"/>
              <a:t>細胞系統中。經過一段</a:t>
            </a:r>
            <a:r>
              <a:rPr lang="zh-TW" altLang="zh-TW" sz="2000" dirty="0" smtClean="0"/>
              <a:t>反應時間</a:t>
            </a:r>
            <a:r>
              <a:rPr lang="zh-TW" altLang="zh-TW" sz="2000" dirty="0"/>
              <a:t>，他們從混合液中分離</a:t>
            </a:r>
            <a:r>
              <a:rPr lang="zh-TW" altLang="zh-TW" sz="2000" dirty="0" smtClean="0"/>
              <a:t>出此</a:t>
            </a:r>
            <a:r>
              <a:rPr lang="zh-TW" altLang="zh-TW" sz="2000" dirty="0"/>
              <a:t>小分子</a:t>
            </a:r>
            <a:r>
              <a:rPr lang="en-US" altLang="zh-TW" sz="2000" dirty="0"/>
              <a:t>RNA</a:t>
            </a:r>
            <a:r>
              <a:rPr lang="zh-TW" altLang="zh-TW" sz="2000" dirty="0"/>
              <a:t>，並檢查其</a:t>
            </a:r>
            <a:r>
              <a:rPr lang="zh-TW" altLang="zh-TW" sz="2000" dirty="0" smtClean="0"/>
              <a:t>帶有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2000" dirty="0" smtClean="0"/>
              <a:t>放射性</a:t>
            </a:r>
            <a:r>
              <a:rPr lang="zh-TW" altLang="zh-TW" sz="2000" dirty="0"/>
              <a:t>的情形。你可從圖</a:t>
            </a:r>
            <a:r>
              <a:rPr lang="en-US" altLang="zh-TW" sz="2000" dirty="0"/>
              <a:t>(a)</a:t>
            </a:r>
            <a:r>
              <a:rPr lang="zh-TW" altLang="zh-TW" sz="2000" dirty="0" smtClean="0"/>
              <a:t>中看到</a:t>
            </a:r>
            <a:r>
              <a:rPr lang="zh-TW" altLang="zh-TW" sz="2000" dirty="0"/>
              <a:t>他們的結果。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858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在接下來的實驗中，他們將這些帶有放射性白胺酸</a:t>
            </a:r>
            <a:r>
              <a:rPr lang="en-US" altLang="zh-TW" sz="2000" dirty="0"/>
              <a:t>-</a:t>
            </a:r>
            <a:r>
              <a:rPr lang="zh-TW" altLang="zh-TW" sz="2000" dirty="0"/>
              <a:t>小分子</a:t>
            </a:r>
            <a:r>
              <a:rPr lang="en-US" altLang="zh-TW" sz="2000" dirty="0"/>
              <a:t>RNA</a:t>
            </a:r>
            <a:r>
              <a:rPr lang="zh-TW" altLang="zh-TW" sz="2000" dirty="0"/>
              <a:t>的複合體，與含有完整內質網的細胞萃取液</a:t>
            </a:r>
            <a:r>
              <a:rPr lang="en-US" altLang="zh-TW" sz="2000" dirty="0"/>
              <a:t>(</a:t>
            </a:r>
            <a:r>
              <a:rPr lang="zh-TW" altLang="zh-TW" sz="2000" dirty="0"/>
              <a:t>也就是可合成蛋白質的一種細胞內膜系統，其上具有核糖體</a:t>
            </a:r>
            <a:r>
              <a:rPr lang="en-US" altLang="zh-TW" sz="2000" dirty="0"/>
              <a:t>)</a:t>
            </a:r>
            <a:r>
              <a:rPr lang="zh-TW" altLang="zh-TW" sz="2000" dirty="0"/>
              <a:t>混合，然後追蹤這些放射性物質的去向。最後，他們將新合成出來的蛋白質以及這種小分子</a:t>
            </a:r>
            <a:r>
              <a:rPr lang="en-US" altLang="zh-TW" sz="2000" dirty="0"/>
              <a:t>RNA</a:t>
            </a:r>
            <a:r>
              <a:rPr lang="zh-TW" altLang="zh-TW" sz="2000" dirty="0"/>
              <a:t>加以分離純化</a:t>
            </a:r>
            <a:r>
              <a:rPr lang="en-US" altLang="zh-TW" sz="2000" dirty="0"/>
              <a:t>[</a:t>
            </a:r>
            <a:r>
              <a:rPr lang="zh-TW" altLang="zh-TW" sz="2000" dirty="0"/>
              <a:t>見圖</a:t>
            </a:r>
            <a:r>
              <a:rPr lang="en-US" altLang="zh-TW" sz="2000" dirty="0"/>
              <a:t>(b)]</a:t>
            </a:r>
            <a:r>
              <a:rPr lang="zh-TW" altLang="zh-TW" sz="2000" dirty="0"/>
              <a:t>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52</a:t>
            </a:fld>
            <a:endParaRPr lang="en-US" altLang="zh-TW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148263" cy="334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66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12.2</a:t>
            </a:r>
            <a:r>
              <a:rPr lang="zh-TW" altLang="en-US" sz="2800" dirty="0"/>
              <a:t>　真核細胞基因表現的概觀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627338" cy="51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0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</a:t>
            </a:r>
            <a:r>
              <a:rPr lang="zh-TW" altLang="en-US" dirty="0"/>
              <a:t>　</a:t>
            </a:r>
            <a:r>
              <a:rPr lang="zh-TW" altLang="en-US" dirty="0" smtClean="0"/>
              <a:t>轉錄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將 </a:t>
            </a:r>
            <a:r>
              <a:rPr lang="en-US" altLang="zh-TW" dirty="0"/>
              <a:t>DNA </a:t>
            </a:r>
            <a:r>
              <a:rPr lang="zh-TW" altLang="en-US" dirty="0"/>
              <a:t>中的遺傳訊息貯存於一個</a:t>
            </a:r>
            <a:r>
              <a:rPr lang="zh-TW" altLang="en-US" dirty="0" smtClean="0"/>
              <a:t>中央的</a:t>
            </a:r>
            <a:r>
              <a:rPr lang="zh-TW" altLang="en-US" dirty="0"/>
              <a:t>保存區，細胞核</a:t>
            </a:r>
            <a:r>
              <a:rPr lang="zh-TW" altLang="en-US" dirty="0" smtClean="0"/>
              <a:t>中且絕不</a:t>
            </a:r>
            <a:r>
              <a:rPr lang="zh-TW" altLang="en-US" dirty="0"/>
              <a:t>會離開</a:t>
            </a:r>
            <a:r>
              <a:rPr lang="zh-TW" altLang="en-US" dirty="0" smtClean="0"/>
              <a:t>細胞核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將遺傳訊息從細胞核內帶到</a:t>
            </a:r>
            <a:r>
              <a:rPr lang="zh-TW" altLang="en-US" dirty="0" smtClean="0"/>
              <a:t>細胞質</a:t>
            </a:r>
            <a:r>
              <a:rPr lang="zh-TW" altLang="en-US" dirty="0"/>
              <a:t>中的信使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將特定</a:t>
            </a:r>
            <a:r>
              <a:rPr lang="zh-TW" altLang="en-US" dirty="0"/>
              <a:t>基因的訊息製造出藍圖，然後送到</a:t>
            </a:r>
            <a:r>
              <a:rPr lang="zh-TW" altLang="en-US" dirty="0" smtClean="0"/>
              <a:t>細胞質中</a:t>
            </a:r>
            <a:r>
              <a:rPr lang="zh-TW" altLang="en-US" dirty="0"/>
              <a:t>去指導蛋白質的合成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77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</a:t>
            </a:r>
            <a:r>
              <a:rPr lang="zh-TW" altLang="en-US" dirty="0"/>
              <a:t>　</a:t>
            </a:r>
            <a:r>
              <a:rPr lang="zh-TW" altLang="en-US" dirty="0" smtClean="0"/>
              <a:t>傳訊 </a:t>
            </a:r>
            <a:r>
              <a:rPr lang="en-US" altLang="zh-TW" dirty="0" smtClean="0"/>
              <a:t>RNA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傳訊 </a:t>
            </a:r>
            <a:r>
              <a:rPr lang="en-US" altLang="zh-TW" b="1" dirty="0" smtClean="0"/>
              <a:t>RNA</a:t>
            </a:r>
            <a:r>
              <a:rPr lang="zh-TW" altLang="en-US" dirty="0" smtClean="0"/>
              <a:t>：被</a:t>
            </a:r>
            <a:r>
              <a:rPr lang="zh-TW" altLang="en-US" dirty="0"/>
              <a:t>用來指導多肽鏈合成之基因的</a:t>
            </a:r>
            <a:r>
              <a:rPr lang="zh-TW" altLang="en-US" dirty="0" smtClean="0"/>
              <a:t>拷貝 </a:t>
            </a:r>
            <a:r>
              <a:rPr lang="en-US" altLang="zh-TW" dirty="0" smtClean="0"/>
              <a:t>RNA </a:t>
            </a:r>
            <a:r>
              <a:rPr lang="zh-TW" altLang="en-US" dirty="0" smtClean="0"/>
              <a:t>版本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3200" dirty="0"/>
              <a:t>製造 </a:t>
            </a:r>
            <a:r>
              <a:rPr lang="en-US" altLang="zh-TW" sz="3200" dirty="0"/>
              <a:t>mRNA </a:t>
            </a:r>
            <a:r>
              <a:rPr lang="zh-TW" altLang="en-US" sz="3200" dirty="0"/>
              <a:t>的拷貝程序</a:t>
            </a:r>
            <a:r>
              <a:rPr lang="zh-TW" altLang="en-US" sz="3200" dirty="0" smtClean="0"/>
              <a:t>稱為</a:t>
            </a:r>
            <a:r>
              <a:rPr lang="zh-TW" altLang="en-US" sz="3200" dirty="0"/>
              <a:t>轉錄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154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12.2</a:t>
            </a:r>
            <a:r>
              <a:rPr lang="zh-TW" altLang="en-US" dirty="0"/>
              <a:t>　</a:t>
            </a:r>
            <a:r>
              <a:rPr lang="en-US" altLang="zh-TW" dirty="0" smtClean="0"/>
              <a:t>RNA </a:t>
            </a:r>
            <a:r>
              <a:rPr lang="zh-TW" altLang="en-US" dirty="0"/>
              <a:t>聚合酶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於細胞中，負責轉錄的酵素是一個</a:t>
            </a:r>
            <a:r>
              <a:rPr lang="zh-TW" altLang="en-US" dirty="0" smtClean="0"/>
              <a:t>非常</a:t>
            </a:r>
            <a:r>
              <a:rPr lang="zh-TW" altLang="en-US" dirty="0"/>
              <a:t>複雜的</a:t>
            </a:r>
            <a:r>
              <a:rPr lang="zh-TW" altLang="en-US" dirty="0" smtClean="0"/>
              <a:t>蛋白質</a:t>
            </a:r>
            <a:r>
              <a:rPr lang="zh-TW" altLang="en-US" dirty="0"/>
              <a:t>，稱作 </a:t>
            </a:r>
            <a:r>
              <a:rPr lang="en-US" altLang="zh-TW" dirty="0"/>
              <a:t>RNA </a:t>
            </a:r>
            <a:r>
              <a:rPr lang="zh-TW" altLang="en-US" dirty="0"/>
              <a:t>聚合</a:t>
            </a:r>
            <a:r>
              <a:rPr lang="zh-TW" altLang="en-US" dirty="0" smtClean="0"/>
              <a:t>酶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在 </a:t>
            </a:r>
            <a:r>
              <a:rPr lang="en-US" altLang="zh-TW" dirty="0"/>
              <a:t>DNA </a:t>
            </a:r>
            <a:r>
              <a:rPr lang="zh-TW" altLang="en-US" dirty="0"/>
              <a:t>雙股螺旋上，它可</a:t>
            </a:r>
            <a:r>
              <a:rPr lang="zh-TW" altLang="en-US" dirty="0" smtClean="0"/>
              <a:t>與其中</a:t>
            </a:r>
            <a:r>
              <a:rPr lang="zh-TW" altLang="en-US" dirty="0"/>
              <a:t>一股的</a:t>
            </a:r>
            <a:r>
              <a:rPr lang="zh-TW" altLang="en-US" b="1" dirty="0"/>
              <a:t>啟動子</a:t>
            </a:r>
            <a:r>
              <a:rPr lang="zh-TW" altLang="en-US" dirty="0"/>
              <a:t>結合</a:t>
            </a:r>
            <a:r>
              <a:rPr lang="zh-TW" altLang="en-US" dirty="0" smtClean="0"/>
              <a:t>，沿著</a:t>
            </a:r>
            <a:r>
              <a:rPr lang="zh-TW" altLang="en-US" dirty="0"/>
              <a:t>此股向下</a:t>
            </a:r>
            <a:r>
              <a:rPr lang="zh-TW" altLang="en-US" dirty="0" smtClean="0"/>
              <a:t>移動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en-US" altLang="zh-TW" dirty="0"/>
              <a:t>mRNA </a:t>
            </a:r>
            <a:r>
              <a:rPr lang="zh-TW" altLang="en-US" dirty="0" smtClean="0"/>
              <a:t>鏈的延長</a:t>
            </a:r>
            <a:r>
              <a:rPr lang="zh-TW" altLang="en-US" dirty="0"/>
              <a:t>也是從 </a:t>
            </a:r>
            <a:r>
              <a:rPr lang="en-US" altLang="zh-TW" dirty="0"/>
              <a:t>5′ </a:t>
            </a:r>
            <a:r>
              <a:rPr lang="zh-TW" altLang="en-US" dirty="0"/>
              <a:t>到 </a:t>
            </a:r>
            <a:r>
              <a:rPr lang="en-US" altLang="zh-TW" dirty="0"/>
              <a:t>3′ </a:t>
            </a:r>
            <a:r>
              <a:rPr lang="zh-TW" altLang="en-US" dirty="0"/>
              <a:t>的方向來進行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en-US" altLang="zh-TW" dirty="0"/>
              <a:t>G </a:t>
            </a:r>
            <a:r>
              <a:rPr lang="zh-TW" altLang="en-US" dirty="0"/>
              <a:t>與 </a:t>
            </a:r>
            <a:r>
              <a:rPr lang="en-US" altLang="zh-TW" dirty="0"/>
              <a:t>C </a:t>
            </a:r>
            <a:r>
              <a:rPr lang="zh-TW" altLang="en-US" dirty="0"/>
              <a:t>配對，</a:t>
            </a:r>
            <a:r>
              <a:rPr lang="en-US" altLang="zh-TW" dirty="0" smtClean="0"/>
              <a:t>A </a:t>
            </a:r>
            <a:r>
              <a:rPr lang="zh-TW" altLang="en-US" dirty="0"/>
              <a:t>與 </a:t>
            </a:r>
            <a:r>
              <a:rPr lang="en-US" altLang="zh-TW" dirty="0"/>
              <a:t>U </a:t>
            </a:r>
            <a:r>
              <a:rPr lang="zh-TW" altLang="en-US" dirty="0"/>
              <a:t>配對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12 - </a:t>
            </a:r>
            <a:r>
              <a:rPr lang="zh-TW" altLang="en-US" smtClean="0"/>
              <a:t>基因如何作用 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935548"/>
      </p:ext>
    </p:extLst>
  </p:cSld>
  <p:clrMapOvr>
    <a:masterClrMapping/>
  </p:clrMapOvr>
</p:sld>
</file>

<file path=ppt/theme/theme1.xml><?xml version="1.0" encoding="utf-8"?>
<a:theme xmlns:a="http://schemas.openxmlformats.org/drawingml/2006/main" name="科學的生物學">
  <a:themeElements>
    <a:clrScheme name="Custom 328">
      <a:dk1>
        <a:srgbClr val="000000"/>
      </a:dk1>
      <a:lt1>
        <a:srgbClr val="FFFFFF"/>
      </a:lt1>
      <a:dk2>
        <a:srgbClr val="CE56CE"/>
      </a:dk2>
      <a:lt2>
        <a:srgbClr val="969696"/>
      </a:lt2>
      <a:accent1>
        <a:srgbClr val="7C7FF0"/>
      </a:accent1>
      <a:accent2>
        <a:srgbClr val="FF7325"/>
      </a:accent2>
      <a:accent3>
        <a:srgbClr val="4BAFE1"/>
      </a:accent3>
      <a:accent4>
        <a:srgbClr val="2EB09A"/>
      </a:accent4>
      <a:accent5>
        <a:srgbClr val="FE9D4C"/>
      </a:accent5>
      <a:accent6>
        <a:srgbClr val="BBAB65"/>
      </a:accent6>
      <a:hlink>
        <a:srgbClr val="77BB33"/>
      </a:hlink>
      <a:folHlink>
        <a:srgbClr val="DDC223"/>
      </a:folHlink>
    </a:clrScheme>
    <a:fontScheme name="微標 century">
      <a:majorFont>
        <a:latin typeface="Century Gothic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565F1"/>
        </a:dk2>
        <a:lt2>
          <a:srgbClr val="969696"/>
        </a:lt2>
        <a:accent1>
          <a:srgbClr val="FFCC00"/>
        </a:accent1>
        <a:accent2>
          <a:srgbClr val="FF7D2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120"/>
        </a:accent6>
        <a:hlink>
          <a:srgbClr val="FF3399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5AD4EC"/>
        </a:accent1>
        <a:accent2>
          <a:srgbClr val="62A7FA"/>
        </a:accent2>
        <a:accent3>
          <a:srgbClr val="FFFFFF"/>
        </a:accent3>
        <a:accent4>
          <a:srgbClr val="000000"/>
        </a:accent4>
        <a:accent5>
          <a:srgbClr val="B5E6F4"/>
        </a:accent5>
        <a:accent6>
          <a:srgbClr val="5897E3"/>
        </a:accent6>
        <a:hlink>
          <a:srgbClr val="54D09E"/>
        </a:hlink>
        <a:folHlink>
          <a:srgbClr val="E4D6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科學的生物學</Template>
  <TotalTime>689</TotalTime>
  <Words>3780</Words>
  <Application>Microsoft Office PowerPoint</Application>
  <PresentationFormat>如螢幕大小 (4:3)</PresentationFormat>
  <Paragraphs>282</Paragraphs>
  <Slides>52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科學的生物學</vt:lpstr>
      <vt:lpstr>基因如何作用</vt:lpstr>
      <vt:lpstr>12.1　基因</vt:lpstr>
      <vt:lpstr>12.1　中心法則</vt:lpstr>
      <vt:lpstr>中心法則：DNA到RNA到蛋白質</vt:lpstr>
      <vt:lpstr>12.1　基因表現</vt:lpstr>
      <vt:lpstr>圖 12.2　真核細胞基因表現的概觀</vt:lpstr>
      <vt:lpstr>12.2　轉錄</vt:lpstr>
      <vt:lpstr>12.2　傳訊 RNA</vt:lpstr>
      <vt:lpstr>12.2　RNA 聚合酶</vt:lpstr>
      <vt:lpstr>圖 12.3　轉錄</vt:lpstr>
      <vt:lpstr>12.3　轉譯</vt:lpstr>
      <vt:lpstr>12.3　遺傳密碼</vt:lpstr>
      <vt:lpstr>圖 12.4　遺傳密碼 (RNA 密碼子)</vt:lpstr>
      <vt:lpstr>12.3　核糖體</vt:lpstr>
      <vt:lpstr>圖 12.5　一個核糖體由二個次單元構成</vt:lpstr>
      <vt:lpstr>12.3　轉送 RNA</vt:lpstr>
      <vt:lpstr>12.3　tRNA 上的反密碼子</vt:lpstr>
      <vt:lpstr>圖 12.6　tRNA 的結構</vt:lpstr>
      <vt:lpstr>12.3　轉譯過程</vt:lpstr>
      <vt:lpstr>12.3　肽鍵</vt:lpstr>
      <vt:lpstr>關鍵生物程序：轉譯</vt:lpstr>
      <vt:lpstr>圖 12.7　核糖體引導轉譯的程序</vt:lpstr>
      <vt:lpstr>12.3　停止密碼子</vt:lpstr>
      <vt:lpstr>圖 12.8　DNA 複製、轉錄與轉譯的過程</vt:lpstr>
      <vt:lpstr>12.4　外顯子和內含子</vt:lpstr>
      <vt:lpstr>12.4　初級 RNA 轉錄本</vt:lpstr>
      <vt:lpstr>圖 12.9　真核 RNA 的加工</vt:lpstr>
      <vt:lpstr>12.4　選擇性剪接</vt:lpstr>
      <vt:lpstr>12.4　基因表現</vt:lpstr>
      <vt:lpstr>圖 12.11　真核生物如何合成蛋白質</vt:lpstr>
      <vt:lpstr>12.5　原核生物如何控制其轉錄</vt:lpstr>
      <vt:lpstr>12.5　操縱組</vt:lpstr>
      <vt:lpstr>圖 12.12　乳糖操縱組如何作用</vt:lpstr>
      <vt:lpstr>12.5　乳糖操縱組</vt:lpstr>
      <vt:lpstr>圖 12.13  &amp;  圖 12.14　</vt:lpstr>
      <vt:lpstr>12.6　真核生物轉錄之調控</vt:lpstr>
      <vt:lpstr>圖 12.15　DNA 纏繞組蛋白</vt:lpstr>
      <vt:lpstr>12.7　從遠處調控轉錄</vt:lpstr>
      <vt:lpstr>圖 12.16　真核生物起始複合體的形成</vt:lpstr>
      <vt:lpstr>圖 12.17　增強子如何作用</vt:lpstr>
      <vt:lpstr>圖 12.18　轉錄複合體中各種因子之交互作用</vt:lpstr>
      <vt:lpstr>12.8　RNA 層級的調控</vt:lpstr>
      <vt:lpstr>圖 12.19　RNA 干擾如何發揮作用</vt:lpstr>
      <vt:lpstr>生物學與維持健康</vt:lpstr>
      <vt:lpstr>生物學與維持健康</vt:lpstr>
      <vt:lpstr>生物學與維持健康</vt:lpstr>
      <vt:lpstr>生物學與維持健康</vt:lpstr>
      <vt:lpstr>12.9　基因表現的複雜調控</vt:lpstr>
      <vt:lpstr>圖 12.20　真核生物基因表現的調控</vt:lpstr>
      <vt:lpstr>質詢與分析</vt:lpstr>
      <vt:lpstr>質詢與分析</vt:lpstr>
      <vt:lpstr>質詢與分析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基因如何作用</dc:title>
  <dc:subject>普通生物學</dc:subject>
  <dc:creator>Rachel</dc:creator>
  <cp:keywords>東華書局</cp:keywords>
  <cp:lastModifiedBy>Rachel</cp:lastModifiedBy>
  <cp:revision>53</cp:revision>
  <dcterms:created xsi:type="dcterms:W3CDTF">2019-09-03T09:31:32Z</dcterms:created>
  <dcterms:modified xsi:type="dcterms:W3CDTF">2019-09-05T06:37:34Z</dcterms:modified>
</cp:coreProperties>
</file>