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6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67" r:id="rId35"/>
    <p:sldId id="299"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776"/>
    <a:srgbClr val="FE7F00"/>
    <a:srgbClr val="003399"/>
    <a:srgbClr val="FFCC00"/>
    <a:srgbClr val="969696"/>
    <a:srgbClr val="7B18E8"/>
    <a:srgbClr val="FFFFBF"/>
    <a:srgbClr val="E4D61C"/>
    <a:srgbClr val="6BCB3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417" autoAdjust="0"/>
  </p:normalViewPr>
  <p:slideViewPr>
    <p:cSldViewPr>
      <p:cViewPr varScale="1">
        <p:scale>
          <a:sx n="79" d="100"/>
          <a:sy n="79" d="100"/>
        </p:scale>
        <p:origin x="-1426"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zh-TW" altLang="zh-TW"/>
          </a:p>
        </p:txBody>
      </p:sp>
      <p:sp>
        <p:nvSpPr>
          <p:cNvPr id="41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zh-TW" altLang="zh-TW"/>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zh-TW" altLang="zh-TW"/>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C88AEBE-BCF9-4DA0-8DE8-02ACD8386FC4}" type="slidenum">
              <a:rPr lang="en-US" altLang="zh-TW"/>
              <a:pPr/>
              <a:t>‹#›</a:t>
            </a:fld>
            <a:endParaRPr lang="en-US" altLang="zh-TW"/>
          </a:p>
        </p:txBody>
      </p:sp>
    </p:spTree>
    <p:extLst>
      <p:ext uri="{BB962C8B-B14F-4D97-AF65-F5344CB8AC3E}">
        <p14:creationId xmlns:p14="http://schemas.microsoft.com/office/powerpoint/2010/main" val="564172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014" name="Rectangle 30"/>
          <p:cNvSpPr>
            <a:spLocks noGrp="1" noChangeArrowheads="1"/>
          </p:cNvSpPr>
          <p:nvPr>
            <p:ph type="ctrTitle"/>
          </p:nvPr>
        </p:nvSpPr>
        <p:spPr>
          <a:xfrm>
            <a:off x="683568" y="5373216"/>
            <a:ext cx="7772400" cy="1326009"/>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algn="l">
              <a:defRPr sz="4400" smtClean="0">
                <a:solidFill>
                  <a:srgbClr val="002776"/>
                </a:solidFill>
              </a:defRPr>
            </a:lvl1pPr>
          </a:lstStyle>
          <a:p>
            <a:pPr lvl="0"/>
            <a:r>
              <a:rPr lang="zh-TW" altLang="en-US" noProof="0" smtClean="0"/>
              <a:t>按一下以編輯母片標題樣式</a:t>
            </a:r>
            <a:endParaRPr lang="en-US" altLang="zh-TW" noProof="0" dirty="0" smtClean="0"/>
          </a:p>
        </p:txBody>
      </p:sp>
      <p:sp>
        <p:nvSpPr>
          <p:cNvPr id="42015" name="Rectangle 31"/>
          <p:cNvSpPr>
            <a:spLocks noGrp="1" noChangeArrowheads="1"/>
          </p:cNvSpPr>
          <p:nvPr>
            <p:ph type="subTitle" idx="1"/>
          </p:nvPr>
        </p:nvSpPr>
        <p:spPr>
          <a:xfrm>
            <a:off x="683568" y="4797152"/>
            <a:ext cx="7776864" cy="57606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0" indent="0" algn="l">
              <a:buFontTx/>
              <a:buNone/>
              <a:defRPr sz="3200" b="1" smtClean="0">
                <a:solidFill>
                  <a:schemeClr val="accent2">
                    <a:lumMod val="75000"/>
                  </a:schemeClr>
                </a:solidFill>
                <a:latin typeface="+mj-lt"/>
              </a:defRPr>
            </a:lvl1pPr>
          </a:lstStyle>
          <a:p>
            <a:pPr lvl="0"/>
            <a:r>
              <a:rPr lang="zh-TW" altLang="en-US" noProof="0" smtClean="0"/>
              <a:t>按一下以編輯母片副標題樣式</a:t>
            </a:r>
            <a:endParaRPr lang="en-US" altLang="zh-TW" noProof="0" smtClean="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496944" cy="936104"/>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306388" y="1412776"/>
            <a:ext cx="8534400" cy="518457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Rectangle 5"/>
          <p:cNvSpPr>
            <a:spLocks noGrp="1" noChangeArrowheads="1"/>
          </p:cNvSpPr>
          <p:nvPr>
            <p:ph type="ftr" sz="quarter" idx="11"/>
          </p:nvPr>
        </p:nvSpPr>
        <p:spPr>
          <a:ln/>
        </p:spPr>
        <p:txBody>
          <a:bodyPr/>
          <a:lstStyle>
            <a:lvl1pPr>
              <a:defRPr>
                <a:latin typeface="+mj-lt"/>
              </a:defRPr>
            </a:lvl1pPr>
          </a:lstStyle>
          <a:p>
            <a:r>
              <a:rPr lang="zh-TW" altLang="en-US" smtClean="0"/>
              <a:t>普通生物學  </a:t>
            </a:r>
            <a:r>
              <a:rPr lang="en-US" altLang="zh-TW" smtClean="0"/>
              <a:t>Chapter 21 - </a:t>
            </a:r>
            <a:r>
              <a:rPr lang="zh-TW" altLang="en-US" smtClean="0"/>
              <a:t>人類如何演化</a:t>
            </a:r>
            <a:endParaRPr lang="zh-TW" altLang="zh-TW" dirty="0"/>
          </a:p>
        </p:txBody>
      </p:sp>
      <p:sp>
        <p:nvSpPr>
          <p:cNvPr id="6" name="Rectangle 6"/>
          <p:cNvSpPr>
            <a:spLocks noGrp="1" noChangeArrowheads="1"/>
          </p:cNvSpPr>
          <p:nvPr>
            <p:ph type="sldNum" sz="quarter" idx="12"/>
          </p:nvPr>
        </p:nvSpPr>
        <p:spPr>
          <a:ln/>
        </p:spPr>
        <p:txBody>
          <a:bodyPr/>
          <a:lstStyle>
            <a:lvl1pPr>
              <a:defRPr/>
            </a:lvl1pPr>
          </a:lstStyle>
          <a:p>
            <a:fld id="{C04386CD-F511-4EEB-A0ED-70801BDA50F0}" type="slidenum">
              <a:rPr lang="en-US" altLang="zh-TW"/>
              <a:pPr/>
              <a:t>‹#›</a:t>
            </a:fld>
            <a:endParaRPr lang="en-US" altLang="zh-TW"/>
          </a:p>
        </p:txBody>
      </p:sp>
    </p:spTree>
    <p:extLst>
      <p:ext uri="{BB962C8B-B14F-4D97-AF65-F5344CB8AC3E}">
        <p14:creationId xmlns:p14="http://schemas.microsoft.com/office/powerpoint/2010/main" val="1834054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50422" y="3573016"/>
            <a:ext cx="7772400" cy="1362075"/>
          </a:xfrm>
        </p:spPr>
        <p:txBody>
          <a:bodyPr anchor="t"/>
          <a:lstStyle>
            <a:lvl1pPr algn="ctr">
              <a:defRPr sz="4400" b="1"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750422" y="2072829"/>
            <a:ext cx="7772400" cy="1386383"/>
          </a:xfrm>
        </p:spPr>
        <p:txBody>
          <a:bodyPr anchor="b"/>
          <a:lstStyle>
            <a:lvl1pPr marL="0" indent="0" algn="ctr">
              <a:buNone/>
              <a:defRPr sz="3200">
                <a:solidFill>
                  <a:schemeClr val="accent4"/>
                </a:solidFill>
                <a:latin typeface="+mj-ea"/>
                <a:ea typeface="+mj-ea"/>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6" name="Rectangle 6"/>
          <p:cNvSpPr>
            <a:spLocks noGrp="1" noChangeArrowheads="1"/>
          </p:cNvSpPr>
          <p:nvPr>
            <p:ph type="sldNum" sz="quarter" idx="12"/>
          </p:nvPr>
        </p:nvSpPr>
        <p:spPr>
          <a:ln/>
        </p:spPr>
        <p:txBody>
          <a:bodyPr/>
          <a:lstStyle>
            <a:lvl1pPr>
              <a:defRPr/>
            </a:lvl1pPr>
          </a:lstStyle>
          <a:p>
            <a:fld id="{CEB59008-BACC-4FA6-82AF-59785DE9F926}" type="slidenum">
              <a:rPr lang="en-US" altLang="zh-TW"/>
              <a:pPr/>
              <a:t>‹#›</a:t>
            </a:fld>
            <a:endParaRPr lang="en-US" altLang="zh-TW"/>
          </a:p>
        </p:txBody>
      </p:sp>
      <p:cxnSp>
        <p:nvCxnSpPr>
          <p:cNvPr id="8" name="直線接點 7"/>
          <p:cNvCxnSpPr/>
          <p:nvPr userDrawn="1"/>
        </p:nvCxnSpPr>
        <p:spPr>
          <a:xfrm>
            <a:off x="783685" y="3531220"/>
            <a:ext cx="7776864" cy="0"/>
          </a:xfrm>
          <a:prstGeom prst="line">
            <a:avLst/>
          </a:prstGeom>
          <a:ln w="12700">
            <a:prstDash val="sysDash"/>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489509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496944" cy="864096"/>
          </a:xfrm>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304800" y="1340768"/>
            <a:ext cx="4191000" cy="51362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4648200" y="1340768"/>
            <a:ext cx="4191000" cy="51362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Rectangle 5"/>
          <p:cNvSpPr>
            <a:spLocks noGrp="1" noChangeArrowheads="1"/>
          </p:cNvSpPr>
          <p:nvPr>
            <p:ph type="ftr" sz="quarter" idx="11"/>
          </p:nvPr>
        </p:nvSpPr>
        <p:spPr>
          <a:ln/>
        </p:spPr>
        <p:txBody>
          <a:bodyPr/>
          <a:lstStyle>
            <a:lvl1pPr>
              <a:defRPr/>
            </a:lvl1pPr>
          </a:lstStyle>
          <a:p>
            <a:r>
              <a:rPr lang="zh-TW" altLang="en-US" smtClean="0"/>
              <a:t>普通生物學  </a:t>
            </a:r>
            <a:r>
              <a:rPr lang="en-US" altLang="zh-TW" smtClean="0"/>
              <a:t>Chapter 21 - </a:t>
            </a:r>
            <a:r>
              <a:rPr lang="zh-TW" altLang="en-US" smtClean="0"/>
              <a:t>人類如何演化</a:t>
            </a:r>
            <a:endParaRPr lang="zh-TW" altLang="zh-TW"/>
          </a:p>
        </p:txBody>
      </p:sp>
      <p:sp>
        <p:nvSpPr>
          <p:cNvPr id="7" name="Rectangle 6"/>
          <p:cNvSpPr>
            <a:spLocks noGrp="1" noChangeArrowheads="1"/>
          </p:cNvSpPr>
          <p:nvPr>
            <p:ph type="sldNum" sz="quarter" idx="12"/>
          </p:nvPr>
        </p:nvSpPr>
        <p:spPr>
          <a:ln/>
        </p:spPr>
        <p:txBody>
          <a:bodyPr/>
          <a:lstStyle>
            <a:lvl1pPr>
              <a:defRPr/>
            </a:lvl1pPr>
          </a:lstStyle>
          <a:p>
            <a:fld id="{913DB387-C46D-4DB0-AAE8-9007EA61FB28}" type="slidenum">
              <a:rPr lang="en-US" altLang="zh-TW"/>
              <a:pPr/>
              <a:t>‹#›</a:t>
            </a:fld>
            <a:endParaRPr lang="en-US" altLang="zh-TW"/>
          </a:p>
        </p:txBody>
      </p:sp>
    </p:spTree>
    <p:extLst>
      <p:ext uri="{BB962C8B-B14F-4D97-AF65-F5344CB8AC3E}">
        <p14:creationId xmlns:p14="http://schemas.microsoft.com/office/powerpoint/2010/main" val="179316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457200" y="171827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35803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Text Placeholder 4"/>
          <p:cNvSpPr>
            <a:spLocks noGrp="1"/>
          </p:cNvSpPr>
          <p:nvPr>
            <p:ph type="body" sz="quarter" idx="3"/>
          </p:nvPr>
        </p:nvSpPr>
        <p:spPr>
          <a:xfrm>
            <a:off x="4645025" y="171827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235803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8" name="Rectangle 5"/>
          <p:cNvSpPr>
            <a:spLocks noGrp="1" noChangeArrowheads="1"/>
          </p:cNvSpPr>
          <p:nvPr>
            <p:ph type="ftr" sz="quarter" idx="11"/>
          </p:nvPr>
        </p:nvSpPr>
        <p:spPr>
          <a:ln/>
        </p:spPr>
        <p:txBody>
          <a:bodyPr/>
          <a:lstStyle>
            <a:lvl1pPr>
              <a:defRPr/>
            </a:lvl1pPr>
          </a:lstStyle>
          <a:p>
            <a:r>
              <a:rPr lang="zh-TW" altLang="en-US" smtClean="0"/>
              <a:t>普通生物學  </a:t>
            </a:r>
            <a:r>
              <a:rPr lang="en-US" altLang="zh-TW" smtClean="0"/>
              <a:t>Chapter 21 - </a:t>
            </a:r>
            <a:r>
              <a:rPr lang="zh-TW" altLang="en-US" smtClean="0"/>
              <a:t>人類如何演化</a:t>
            </a:r>
            <a:endParaRPr lang="zh-TW" altLang="zh-TW"/>
          </a:p>
        </p:txBody>
      </p:sp>
      <p:sp>
        <p:nvSpPr>
          <p:cNvPr id="9" name="Rectangle 6"/>
          <p:cNvSpPr>
            <a:spLocks noGrp="1" noChangeArrowheads="1"/>
          </p:cNvSpPr>
          <p:nvPr>
            <p:ph type="sldNum" sz="quarter" idx="12"/>
          </p:nvPr>
        </p:nvSpPr>
        <p:spPr>
          <a:ln/>
        </p:spPr>
        <p:txBody>
          <a:bodyPr/>
          <a:lstStyle>
            <a:lvl1pPr>
              <a:defRPr/>
            </a:lvl1pPr>
          </a:lstStyle>
          <a:p>
            <a:fld id="{0F247246-20E3-474B-AF10-F3E75A5B5097}" type="slidenum">
              <a:rPr lang="en-US" altLang="zh-TW"/>
              <a:pPr/>
              <a:t>‹#›</a:t>
            </a:fld>
            <a:endParaRPr lang="en-US" altLang="zh-TW"/>
          </a:p>
        </p:txBody>
      </p:sp>
    </p:spTree>
    <p:extLst>
      <p:ext uri="{BB962C8B-B14F-4D97-AF65-F5344CB8AC3E}">
        <p14:creationId xmlns:p14="http://schemas.microsoft.com/office/powerpoint/2010/main" val="408977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496944" cy="936104"/>
          </a:xfrm>
        </p:spPr>
        <p:txBody>
          <a:bodyPr/>
          <a:lstStyle/>
          <a:p>
            <a:r>
              <a:rPr lang="zh-TW" altLang="en-US" smtClean="0"/>
              <a:t>按一下以編輯母片標題樣式</a:t>
            </a:r>
            <a:endParaRPr lang="en-US"/>
          </a:p>
        </p:txBody>
      </p:sp>
      <p:sp>
        <p:nvSpPr>
          <p:cNvPr id="4" name="Rectangle 5"/>
          <p:cNvSpPr>
            <a:spLocks noGrp="1" noChangeArrowheads="1"/>
          </p:cNvSpPr>
          <p:nvPr>
            <p:ph type="ftr" sz="quarter" idx="11"/>
          </p:nvPr>
        </p:nvSpPr>
        <p:spPr>
          <a:ln/>
        </p:spPr>
        <p:txBody>
          <a:bodyPr/>
          <a:lstStyle>
            <a:lvl1pPr>
              <a:defRPr/>
            </a:lvl1pPr>
          </a:lstStyle>
          <a:p>
            <a:r>
              <a:rPr lang="zh-TW" altLang="en-US" smtClean="0"/>
              <a:t>普通生物學  </a:t>
            </a:r>
            <a:r>
              <a:rPr lang="en-US" altLang="zh-TW" smtClean="0"/>
              <a:t>Chapter 21 - </a:t>
            </a:r>
            <a:r>
              <a:rPr lang="zh-TW" altLang="en-US" smtClean="0"/>
              <a:t>人類如何演化</a:t>
            </a:r>
            <a:endParaRPr lang="zh-TW" altLang="zh-TW"/>
          </a:p>
        </p:txBody>
      </p:sp>
      <p:sp>
        <p:nvSpPr>
          <p:cNvPr id="5" name="Rectangle 6"/>
          <p:cNvSpPr>
            <a:spLocks noGrp="1" noChangeArrowheads="1"/>
          </p:cNvSpPr>
          <p:nvPr>
            <p:ph type="sldNum" sz="quarter" idx="12"/>
          </p:nvPr>
        </p:nvSpPr>
        <p:spPr>
          <a:ln/>
        </p:spPr>
        <p:txBody>
          <a:bodyPr/>
          <a:lstStyle>
            <a:lvl1pPr>
              <a:defRPr/>
            </a:lvl1pPr>
          </a:lstStyle>
          <a:p>
            <a:fld id="{6640B099-C29F-48AA-9EE1-94DFFD9F4D02}" type="slidenum">
              <a:rPr lang="en-US" altLang="zh-TW"/>
              <a:pPr/>
              <a:t>‹#›</a:t>
            </a:fld>
            <a:endParaRPr lang="en-US" altLang="zh-TW"/>
          </a:p>
        </p:txBody>
      </p:sp>
    </p:spTree>
    <p:extLst>
      <p:ext uri="{BB962C8B-B14F-4D97-AF65-F5344CB8AC3E}">
        <p14:creationId xmlns:p14="http://schemas.microsoft.com/office/powerpoint/2010/main" val="2895683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r>
              <a:rPr lang="zh-TW" altLang="en-US" smtClean="0"/>
              <a:t>普通生物學  </a:t>
            </a:r>
            <a:r>
              <a:rPr lang="en-US" altLang="zh-TW" smtClean="0"/>
              <a:t>Chapter 21 - </a:t>
            </a:r>
            <a:r>
              <a:rPr lang="zh-TW" altLang="en-US" smtClean="0"/>
              <a:t>人類如何演化</a:t>
            </a:r>
            <a:endParaRPr lang="zh-TW" altLang="zh-TW"/>
          </a:p>
        </p:txBody>
      </p:sp>
      <p:sp>
        <p:nvSpPr>
          <p:cNvPr id="4" name="Rectangle 6"/>
          <p:cNvSpPr>
            <a:spLocks noGrp="1" noChangeArrowheads="1"/>
          </p:cNvSpPr>
          <p:nvPr>
            <p:ph type="sldNum" sz="quarter" idx="12"/>
          </p:nvPr>
        </p:nvSpPr>
        <p:spPr>
          <a:ln/>
        </p:spPr>
        <p:txBody>
          <a:bodyPr/>
          <a:lstStyle>
            <a:lvl1pPr>
              <a:defRPr/>
            </a:lvl1pPr>
          </a:lstStyle>
          <a:p>
            <a:fld id="{5003D16C-4916-490F-8B03-2D3B31926DFA}" type="slidenum">
              <a:rPr lang="en-US" altLang="zh-TW"/>
              <a:pPr/>
              <a:t>‹#›</a:t>
            </a:fld>
            <a:endParaRPr lang="en-US" altLang="zh-TW"/>
          </a:p>
        </p:txBody>
      </p:sp>
    </p:spTree>
    <p:extLst>
      <p:ext uri="{BB962C8B-B14F-4D97-AF65-F5344CB8AC3E}">
        <p14:creationId xmlns:p14="http://schemas.microsoft.com/office/powerpoint/2010/main" val="395129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424936" cy="868363"/>
          </a:xfrm>
        </p:spPr>
        <p:txBody>
          <a:bodyPr/>
          <a:lstStyle/>
          <a:p>
            <a:r>
              <a:rPr lang="zh-TW" altLang="en-US" smtClean="0"/>
              <a:t>按一下以編輯母片標題樣式</a:t>
            </a:r>
            <a:endParaRPr lang="en-US"/>
          </a:p>
        </p:txBody>
      </p:sp>
      <p:sp>
        <p:nvSpPr>
          <p:cNvPr id="3" name="Text Placeholder 2"/>
          <p:cNvSpPr>
            <a:spLocks noGrp="1"/>
          </p:cNvSpPr>
          <p:nvPr>
            <p:ph type="body" sz="half" idx="1"/>
          </p:nvPr>
        </p:nvSpPr>
        <p:spPr>
          <a:xfrm>
            <a:off x="304800" y="1412776"/>
            <a:ext cx="4191000" cy="5064224"/>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48200" y="1412776"/>
            <a:ext cx="4191000" cy="5064224"/>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6" name="Rectangle 5"/>
          <p:cNvSpPr>
            <a:spLocks noGrp="1" noChangeArrowheads="1"/>
          </p:cNvSpPr>
          <p:nvPr>
            <p:ph type="ftr" sz="quarter" idx="11"/>
          </p:nvPr>
        </p:nvSpPr>
        <p:spPr>
          <a:ln/>
        </p:spPr>
        <p:txBody>
          <a:bodyPr/>
          <a:lstStyle>
            <a:lvl1pPr>
              <a:defRPr/>
            </a:lvl1pPr>
          </a:lstStyle>
          <a:p>
            <a:r>
              <a:rPr lang="zh-TW" altLang="en-US" smtClean="0"/>
              <a:t>普通生物學  </a:t>
            </a:r>
            <a:r>
              <a:rPr lang="en-US" altLang="zh-TW" smtClean="0"/>
              <a:t>Chapter 21 - </a:t>
            </a:r>
            <a:r>
              <a:rPr lang="zh-TW" altLang="en-US" smtClean="0"/>
              <a:t>人類如何演化</a:t>
            </a:r>
            <a:endParaRPr lang="zh-TW" altLang="zh-TW"/>
          </a:p>
        </p:txBody>
      </p:sp>
      <p:sp>
        <p:nvSpPr>
          <p:cNvPr id="7" name="Rectangle 6"/>
          <p:cNvSpPr>
            <a:spLocks noGrp="1" noChangeArrowheads="1"/>
          </p:cNvSpPr>
          <p:nvPr>
            <p:ph type="sldNum" sz="quarter" idx="12"/>
          </p:nvPr>
        </p:nvSpPr>
        <p:spPr>
          <a:ln/>
        </p:spPr>
        <p:txBody>
          <a:bodyPr/>
          <a:lstStyle>
            <a:lvl1pPr>
              <a:defRPr/>
            </a:lvl1pPr>
          </a:lstStyle>
          <a:p>
            <a:fld id="{B734A0A8-3CF8-4334-9BAB-82D4E79D0B05}" type="slidenum">
              <a:rPr lang="en-US" altLang="zh-TW"/>
              <a:pPr/>
              <a:t>‹#›</a:t>
            </a:fld>
            <a:endParaRPr lang="en-US" altLang="zh-TW"/>
          </a:p>
        </p:txBody>
      </p:sp>
    </p:spTree>
    <p:extLst>
      <p:ext uri="{BB962C8B-B14F-4D97-AF65-F5344CB8AC3E}">
        <p14:creationId xmlns:p14="http://schemas.microsoft.com/office/powerpoint/2010/main" val="920865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1055" name="Rectangle 3"/>
          <p:cNvSpPr>
            <a:spLocks noGrp="1" noChangeArrowheads="1"/>
          </p:cNvSpPr>
          <p:nvPr>
            <p:ph type="body" idx="1"/>
          </p:nvPr>
        </p:nvSpPr>
        <p:spPr bwMode="gray">
          <a:xfrm>
            <a:off x="306388" y="1340768"/>
            <a:ext cx="8534400"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altLang="zh-TW" dirty="0" smtClean="0"/>
          </a:p>
        </p:txBody>
      </p:sp>
      <p:sp>
        <p:nvSpPr>
          <p:cNvPr id="1029" name="Rectangle 5"/>
          <p:cNvSpPr>
            <a:spLocks noGrp="1" noChangeArrowheads="1"/>
          </p:cNvSpPr>
          <p:nvPr>
            <p:ph type="ftr" sz="quarter" idx="3"/>
          </p:nvPr>
        </p:nvSpPr>
        <p:spPr bwMode="gray">
          <a:xfrm>
            <a:off x="0" y="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100">
                <a:solidFill>
                  <a:schemeClr val="bg1"/>
                </a:solidFill>
                <a:latin typeface="Candara" panose="020E0502030303020204" pitchFamily="34" charset="0"/>
                <a:ea typeface="+mn-ea"/>
              </a:defRPr>
            </a:lvl1pPr>
          </a:lstStyle>
          <a:p>
            <a:r>
              <a:rPr lang="zh-TW" altLang="en-US" smtClean="0"/>
              <a:t>普通生物學  </a:t>
            </a:r>
            <a:r>
              <a:rPr lang="en-US" altLang="zh-TW" smtClean="0"/>
              <a:t>Chapter 21 - </a:t>
            </a:r>
            <a:r>
              <a:rPr lang="zh-TW" altLang="en-US" smtClean="0"/>
              <a:t>人類如何演化</a:t>
            </a:r>
            <a:endParaRPr lang="zh-TW" altLang="zh-TW" dirty="0"/>
          </a:p>
        </p:txBody>
      </p:sp>
      <p:sp>
        <p:nvSpPr>
          <p:cNvPr id="1030" name="Rectangle 6"/>
          <p:cNvSpPr>
            <a:spLocks noGrp="1" noChangeArrowheads="1"/>
          </p:cNvSpPr>
          <p:nvPr>
            <p:ph type="sldNum" sz="quarter" idx="4"/>
          </p:nvPr>
        </p:nvSpPr>
        <p:spPr bwMode="gray">
          <a:xfrm>
            <a:off x="8604448" y="6554162"/>
            <a:ext cx="539552" cy="288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chemeClr val="accent2">
                    <a:lumMod val="75000"/>
                  </a:schemeClr>
                </a:solidFill>
                <a:latin typeface="Candara" panose="020E0502030303020204" pitchFamily="34" charset="0"/>
                <a:ea typeface="新細明體" charset="-120"/>
              </a:defRPr>
            </a:lvl1pPr>
          </a:lstStyle>
          <a:p>
            <a:fld id="{3FA009EA-F44F-42DC-885F-968D90E96B0C}" type="slidenum">
              <a:rPr lang="en-US" altLang="zh-TW" smtClean="0"/>
              <a:pPr/>
              <a:t>‹#›</a:t>
            </a:fld>
            <a:endParaRPr lang="en-US" altLang="zh-TW"/>
          </a:p>
        </p:txBody>
      </p:sp>
      <p:sp>
        <p:nvSpPr>
          <p:cNvPr id="1059" name="Rectangle 2"/>
          <p:cNvSpPr>
            <a:spLocks noGrp="1" noChangeArrowheads="1"/>
          </p:cNvSpPr>
          <p:nvPr>
            <p:ph type="title"/>
          </p:nvPr>
        </p:nvSpPr>
        <p:spPr bwMode="gray">
          <a:xfrm>
            <a:off x="323528" y="260648"/>
            <a:ext cx="8496944"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endParaRPr lang="en-US" altLang="zh-TW" dirty="0" smtClean="0"/>
          </a:p>
        </p:txBody>
      </p:sp>
    </p:spTree>
  </p:cSld>
  <p:clrMap bg1="lt1" tx1="dk1" bg2="lt2" tx2="dk2" accent1="accent1" accent2="accent2" accent3="accent3" accent4="accent4" accent5="accent5" accent6="accent6" hlink="hlink" folHlink="folHlink"/>
  <p:sldLayoutIdLst>
    <p:sldLayoutId id="2147483665" r:id="rId1"/>
    <p:sldLayoutId id="2147483679" r:id="rId2"/>
    <p:sldLayoutId id="2147483678" r:id="rId3"/>
    <p:sldLayoutId id="2147483677" r:id="rId4"/>
    <p:sldLayoutId id="2147483676" r:id="rId5"/>
    <p:sldLayoutId id="2147483675" r:id="rId6"/>
    <p:sldLayoutId id="2147483674" r:id="rId7"/>
    <p:sldLayoutId id="2147483669" r:id="rId8"/>
  </p:sldLayoutIdLst>
  <p:timing>
    <p:tnLst>
      <p:par>
        <p:cTn id="1" dur="indefinite" restart="never" nodeType="tmRoot"/>
      </p:par>
    </p:tnLst>
  </p:timing>
  <p:hf hdr="0" dt="0"/>
  <p:txStyles>
    <p:titleStyle>
      <a:lvl1pPr algn="l" rtl="0" eaLnBrk="1" fontAlgn="base" hangingPunct="1">
        <a:spcBef>
          <a:spcPct val="0"/>
        </a:spcBef>
        <a:spcAft>
          <a:spcPct val="0"/>
        </a:spcAft>
        <a:defRPr sz="3800" b="1">
          <a:solidFill>
            <a:srgbClr val="002060"/>
          </a:solidFill>
          <a:latin typeface="+mj-lt"/>
          <a:ea typeface="+mj-ea"/>
          <a:cs typeface="+mj-cs"/>
        </a:defRPr>
      </a:lvl1pPr>
      <a:lvl2pPr algn="ctr" rtl="0" eaLnBrk="1" fontAlgn="base" hangingPunct="1">
        <a:spcBef>
          <a:spcPct val="0"/>
        </a:spcBef>
        <a:spcAft>
          <a:spcPct val="0"/>
        </a:spcAft>
        <a:defRPr sz="3600" b="1">
          <a:solidFill>
            <a:schemeClr val="tx1"/>
          </a:solidFill>
          <a:latin typeface="Arial" charset="0"/>
        </a:defRPr>
      </a:lvl2pPr>
      <a:lvl3pPr algn="ctr" rtl="0" eaLnBrk="1" fontAlgn="base" hangingPunct="1">
        <a:spcBef>
          <a:spcPct val="0"/>
        </a:spcBef>
        <a:spcAft>
          <a:spcPct val="0"/>
        </a:spcAft>
        <a:defRPr sz="3600" b="1">
          <a:solidFill>
            <a:schemeClr val="tx1"/>
          </a:solidFill>
          <a:latin typeface="Arial" charset="0"/>
        </a:defRPr>
      </a:lvl3pPr>
      <a:lvl4pPr algn="ctr" rtl="0" eaLnBrk="1" fontAlgn="base" hangingPunct="1">
        <a:spcBef>
          <a:spcPct val="0"/>
        </a:spcBef>
        <a:spcAft>
          <a:spcPct val="0"/>
        </a:spcAft>
        <a:defRPr sz="3600" b="1">
          <a:solidFill>
            <a:schemeClr val="tx1"/>
          </a:solidFill>
          <a:latin typeface="Arial" charset="0"/>
        </a:defRPr>
      </a:lvl4pPr>
      <a:lvl5pPr algn="ctr" rtl="0" eaLnBrk="1" fontAlgn="base" hangingPunct="1">
        <a:spcBef>
          <a:spcPct val="0"/>
        </a:spcBef>
        <a:spcAft>
          <a:spcPct val="0"/>
        </a:spcAft>
        <a:defRPr sz="3600" b="1">
          <a:solidFill>
            <a:schemeClr val="tx1"/>
          </a:solidFill>
          <a:latin typeface="Arial" charset="0"/>
        </a:defRPr>
      </a:lvl5pPr>
      <a:lvl6pPr marL="457200" algn="ctr" rtl="0" eaLnBrk="1" fontAlgn="base" hangingPunct="1">
        <a:spcBef>
          <a:spcPct val="0"/>
        </a:spcBef>
        <a:spcAft>
          <a:spcPct val="0"/>
        </a:spcAft>
        <a:defRPr sz="4000" b="1">
          <a:solidFill>
            <a:schemeClr val="tx1"/>
          </a:solidFill>
          <a:latin typeface="Arial" charset="0"/>
        </a:defRPr>
      </a:lvl6pPr>
      <a:lvl7pPr marL="914400" algn="ctr" rtl="0" eaLnBrk="1" fontAlgn="base" hangingPunct="1">
        <a:spcBef>
          <a:spcPct val="0"/>
        </a:spcBef>
        <a:spcAft>
          <a:spcPct val="0"/>
        </a:spcAft>
        <a:defRPr sz="4000" b="1">
          <a:solidFill>
            <a:schemeClr val="tx1"/>
          </a:solidFill>
          <a:latin typeface="Arial" charset="0"/>
        </a:defRPr>
      </a:lvl7pPr>
      <a:lvl8pPr marL="1371600" algn="ctr" rtl="0" eaLnBrk="1" fontAlgn="base" hangingPunct="1">
        <a:spcBef>
          <a:spcPct val="0"/>
        </a:spcBef>
        <a:spcAft>
          <a:spcPct val="0"/>
        </a:spcAft>
        <a:defRPr sz="4000" b="1">
          <a:solidFill>
            <a:schemeClr val="tx1"/>
          </a:solidFill>
          <a:latin typeface="Arial" charset="0"/>
        </a:defRPr>
      </a:lvl8pPr>
      <a:lvl9pPr marL="1828800" algn="ctr" rtl="0" eaLnBrk="1" fontAlgn="base" hangingPunct="1">
        <a:spcBef>
          <a:spcPct val="0"/>
        </a:spcBef>
        <a:spcAft>
          <a:spcPct val="0"/>
        </a:spcAft>
        <a:defRPr sz="4000" b="1">
          <a:solidFill>
            <a:schemeClr val="tx1"/>
          </a:solidFill>
          <a:latin typeface="Arial" charset="0"/>
        </a:defRPr>
      </a:lvl9pPr>
    </p:titleStyle>
    <p:bodyStyle>
      <a:lvl1pPr marL="342900" indent="-342900" algn="l" rtl="0" eaLnBrk="1" fontAlgn="base" hangingPunct="1">
        <a:spcBef>
          <a:spcPct val="20000"/>
        </a:spcBef>
        <a:spcAft>
          <a:spcPct val="0"/>
        </a:spcAft>
        <a:buClr>
          <a:schemeClr val="accent2"/>
        </a:buClr>
        <a:buChar char="•"/>
        <a:defRPr sz="30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3"/>
        </a:buClr>
        <a:buFont typeface="Wingdings" panose="05000000000000000000" pitchFamily="2" charset="2"/>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accent4"/>
        </a:buClr>
        <a:buChar char="•"/>
        <a:defRPr sz="26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ctrTitle"/>
          </p:nvPr>
        </p:nvSpPr>
        <p:spPr/>
        <p:txBody>
          <a:bodyPr/>
          <a:lstStyle/>
          <a:p>
            <a:r>
              <a:rPr lang="zh-TW" altLang="en-US" sz="5600" dirty="0">
                <a:latin typeface="+mj-ea"/>
              </a:rPr>
              <a:t>人類如何演化</a:t>
            </a:r>
            <a:endParaRPr lang="en-US" altLang="zh-TW" sz="5600" dirty="0">
              <a:latin typeface="+mj-ea"/>
            </a:endParaRPr>
          </a:p>
        </p:txBody>
      </p:sp>
      <p:sp>
        <p:nvSpPr>
          <p:cNvPr id="43010" name="Rectangle 2"/>
          <p:cNvSpPr>
            <a:spLocks noGrp="1" noChangeArrowheads="1"/>
          </p:cNvSpPr>
          <p:nvPr>
            <p:ph type="subTitle" idx="1"/>
          </p:nvPr>
        </p:nvSpPr>
        <p:spPr/>
        <p:txBody>
          <a:bodyPr/>
          <a:lstStyle/>
          <a:p>
            <a:pPr algn="l"/>
            <a:r>
              <a:rPr lang="en-US" altLang="zh-TW" dirty="0"/>
              <a:t>Chapter </a:t>
            </a:r>
            <a:r>
              <a:rPr lang="en-US" altLang="zh-TW" dirty="0" smtClean="0"/>
              <a:t>21</a:t>
            </a:r>
            <a:endParaRPr lang="en-US" altLang="zh-TW" dirty="0">
              <a:ea typeface="新細明體"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dirty="0"/>
              <a:t>圖 </a:t>
            </a:r>
            <a:r>
              <a:rPr lang="en-US" altLang="zh-TW" sz="2800" dirty="0"/>
              <a:t>21.2</a:t>
            </a:r>
            <a:r>
              <a:rPr lang="zh-TW" altLang="en-US" sz="2800" dirty="0"/>
              <a:t>　人猿與原人骨骼的比較</a:t>
            </a:r>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21 - </a:t>
            </a:r>
            <a:r>
              <a:rPr lang="zh-TW" altLang="en-US" smtClean="0"/>
              <a:t>人類如何演化</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10</a:t>
            </a:fld>
            <a:endParaRPr lang="en-US" altLang="zh-TW"/>
          </a:p>
        </p:txBody>
      </p:sp>
      <p:pic>
        <p:nvPicPr>
          <p:cNvPr id="7" name="Picture 6" descr="joh2417X_21_02a_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486" y="3540085"/>
            <a:ext cx="1970087"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joh2417X_21_02a_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7948" y="3646448"/>
            <a:ext cx="1190625"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joh2417X_21_02a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0486" y="3328948"/>
            <a:ext cx="5381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descr="joh2417X_21_02a_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5686" y="3735348"/>
            <a:ext cx="455612"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descr="joh2417X_21_02a_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51036" y="3687723"/>
            <a:ext cx="588962"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descr="joh2417X_21_02a_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0648" y="5389523"/>
            <a:ext cx="360363"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descr="joh2417X_21_02a_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49486" y="5360948"/>
            <a:ext cx="38100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2" descr="joh2417X_21_02a_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6586" y="3794085"/>
            <a:ext cx="795337"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3" descr="joh2417X_21_02a_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23898" y="4108410"/>
            <a:ext cx="43497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4" descr="joh2417X_21_02a_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09661" y="4841835"/>
            <a:ext cx="82232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5" descr="joh2417X_21_02a_1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42911" y="4965660"/>
            <a:ext cx="7747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6" descr="joh2417X_21_02a_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76311" y="4138573"/>
            <a:ext cx="481012"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8" descr="joh2417X_21_02a_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06586" y="3563898"/>
            <a:ext cx="682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joh2417X_21_02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49118" y="2138819"/>
            <a:ext cx="65405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 descr="joh2417X_21_02j"/>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522143" y="3407231"/>
            <a:ext cx="519113"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9" descr="joh2417X_21_02a"/>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60206" y="1418094"/>
            <a:ext cx="835025"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joh2417X_21_02b"/>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758681" y="1824494"/>
            <a:ext cx="24765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1" descr="joh2417X_21_02i"/>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04706" y="3797756"/>
            <a:ext cx="43338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2" descr="joh2417X_21_02j"/>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34856" y="3470731"/>
            <a:ext cx="5207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3" descr="joh2417X_21_02l"/>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566593" y="4826456"/>
            <a:ext cx="903288"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4" descr="joh2417X_21_02m"/>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076056" y="4786769"/>
            <a:ext cx="79375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5" descr="joh2417X_21_02e"/>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361806" y="3818394"/>
            <a:ext cx="35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6" descr="joh2417X_21_02d"/>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491981" y="2168981"/>
            <a:ext cx="550862"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6" descr="joh2417X_21_02k"/>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522143" y="3877131"/>
            <a:ext cx="287338"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9" descr="joh2417X_21_02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782493" y="2642056"/>
            <a:ext cx="39687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50" descr="joh2417X_21_02h"/>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944418" y="2594431"/>
            <a:ext cx="31115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3" descr="joh2417X_21_02c"/>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707881" y="2100719"/>
            <a:ext cx="452437"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27"/>
          <p:cNvSpPr>
            <a:spLocks noChangeAspect="1" noChangeArrowheads="1"/>
          </p:cNvSpPr>
          <p:nvPr/>
        </p:nvSpPr>
        <p:spPr bwMode="auto">
          <a:xfrm>
            <a:off x="585019" y="1913802"/>
            <a:ext cx="234950" cy="246063"/>
          </a:xfrm>
          <a:prstGeom prst="rect">
            <a:avLst/>
          </a:prstGeom>
          <a:solidFill>
            <a:srgbClr val="FAA6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dirty="0"/>
          </a:p>
        </p:txBody>
      </p:sp>
      <p:sp>
        <p:nvSpPr>
          <p:cNvPr id="35" name="Rectangle 28"/>
          <p:cNvSpPr>
            <a:spLocks noChangeAspect="1" noChangeArrowheads="1"/>
          </p:cNvSpPr>
          <p:nvPr/>
        </p:nvSpPr>
        <p:spPr bwMode="auto">
          <a:xfrm>
            <a:off x="585019" y="2264640"/>
            <a:ext cx="234950" cy="242887"/>
          </a:xfrm>
          <a:prstGeom prst="rect">
            <a:avLst/>
          </a:prstGeom>
          <a:solidFill>
            <a:srgbClr val="00B3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dirty="0"/>
          </a:p>
        </p:txBody>
      </p:sp>
      <p:sp>
        <p:nvSpPr>
          <p:cNvPr id="36" name="Rectangle 29"/>
          <p:cNvSpPr>
            <a:spLocks noChangeAspect="1" noChangeArrowheads="1"/>
          </p:cNvSpPr>
          <p:nvPr/>
        </p:nvSpPr>
        <p:spPr bwMode="auto">
          <a:xfrm>
            <a:off x="585019" y="2617065"/>
            <a:ext cx="234950" cy="242887"/>
          </a:xfrm>
          <a:prstGeom prst="rect">
            <a:avLst/>
          </a:prstGeom>
          <a:solidFill>
            <a:srgbClr val="CC81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dirty="0"/>
          </a:p>
        </p:txBody>
      </p:sp>
      <p:sp>
        <p:nvSpPr>
          <p:cNvPr id="37" name="Rectangle 30"/>
          <p:cNvSpPr>
            <a:spLocks noChangeAspect="1" noChangeArrowheads="1"/>
          </p:cNvSpPr>
          <p:nvPr/>
        </p:nvSpPr>
        <p:spPr bwMode="auto">
          <a:xfrm>
            <a:off x="585019" y="3021836"/>
            <a:ext cx="234950" cy="242888"/>
          </a:xfrm>
          <a:prstGeom prst="rect">
            <a:avLst/>
          </a:prstGeom>
          <a:solidFill>
            <a:srgbClr val="5DA2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dirty="0"/>
          </a:p>
        </p:txBody>
      </p:sp>
      <p:sp>
        <p:nvSpPr>
          <p:cNvPr id="38" name="Rectangle 31"/>
          <p:cNvSpPr>
            <a:spLocks noChangeAspect="1" noChangeArrowheads="1"/>
          </p:cNvSpPr>
          <p:nvPr/>
        </p:nvSpPr>
        <p:spPr bwMode="auto">
          <a:xfrm>
            <a:off x="585019" y="3431899"/>
            <a:ext cx="234950" cy="242887"/>
          </a:xfrm>
          <a:prstGeom prst="rect">
            <a:avLst/>
          </a:prstGeom>
          <a:solidFill>
            <a:srgbClr val="F159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dirty="0"/>
          </a:p>
        </p:txBody>
      </p:sp>
      <p:sp>
        <p:nvSpPr>
          <p:cNvPr id="6" name="矩形 5"/>
          <p:cNvSpPr/>
          <p:nvPr/>
        </p:nvSpPr>
        <p:spPr>
          <a:xfrm>
            <a:off x="827584" y="1849339"/>
            <a:ext cx="1800493" cy="369332"/>
          </a:xfrm>
          <a:prstGeom prst="rect">
            <a:avLst/>
          </a:prstGeom>
        </p:spPr>
        <p:txBody>
          <a:bodyPr wrap="none">
            <a:spAutoFit/>
          </a:bodyPr>
          <a:lstStyle/>
          <a:p>
            <a:r>
              <a:rPr lang="zh-TW" altLang="en-US" dirty="0"/>
              <a:t>頭髗骨接在後方</a:t>
            </a:r>
            <a:endParaRPr lang="zh-TW" altLang="en-US" dirty="0"/>
          </a:p>
        </p:txBody>
      </p:sp>
      <p:sp>
        <p:nvSpPr>
          <p:cNvPr id="2048" name="矩形 2047"/>
          <p:cNvSpPr/>
          <p:nvPr/>
        </p:nvSpPr>
        <p:spPr>
          <a:xfrm>
            <a:off x="827584" y="2201417"/>
            <a:ext cx="1107996" cy="369332"/>
          </a:xfrm>
          <a:prstGeom prst="rect">
            <a:avLst/>
          </a:prstGeom>
        </p:spPr>
        <p:txBody>
          <a:bodyPr wrap="none">
            <a:spAutoFit/>
          </a:bodyPr>
          <a:lstStyle/>
          <a:p>
            <a:r>
              <a:rPr lang="zh-TW" altLang="en-US" dirty="0"/>
              <a:t>脊柱微彎</a:t>
            </a:r>
            <a:endParaRPr lang="zh-TW" altLang="en-US" dirty="0"/>
          </a:p>
        </p:txBody>
      </p:sp>
      <p:sp>
        <p:nvSpPr>
          <p:cNvPr id="2049" name="矩形 2048"/>
          <p:cNvSpPr/>
          <p:nvPr/>
        </p:nvSpPr>
        <p:spPr>
          <a:xfrm>
            <a:off x="827584" y="2585374"/>
            <a:ext cx="3067659" cy="369332"/>
          </a:xfrm>
          <a:prstGeom prst="rect">
            <a:avLst/>
          </a:prstGeom>
        </p:spPr>
        <p:txBody>
          <a:bodyPr wrap="square">
            <a:spAutoFit/>
          </a:bodyPr>
          <a:lstStyle/>
          <a:p>
            <a:r>
              <a:rPr lang="zh-TW" altLang="en-US" dirty="0"/>
              <a:t>手壁較雙腳長</a:t>
            </a:r>
            <a:r>
              <a:rPr lang="zh-TW" altLang="en-US" dirty="0" smtClean="0"/>
              <a:t>，且</a:t>
            </a:r>
            <a:r>
              <a:rPr lang="zh-TW" altLang="en-US" dirty="0"/>
              <a:t>用於行走</a:t>
            </a:r>
            <a:endParaRPr lang="zh-TW" altLang="en-US" dirty="0"/>
          </a:p>
        </p:txBody>
      </p:sp>
      <p:sp>
        <p:nvSpPr>
          <p:cNvPr id="2051" name="矩形 2050"/>
          <p:cNvSpPr/>
          <p:nvPr/>
        </p:nvSpPr>
        <p:spPr>
          <a:xfrm>
            <a:off x="827584" y="2945414"/>
            <a:ext cx="1338828" cy="369332"/>
          </a:xfrm>
          <a:prstGeom prst="rect">
            <a:avLst/>
          </a:prstGeom>
        </p:spPr>
        <p:txBody>
          <a:bodyPr wrap="none">
            <a:spAutoFit/>
          </a:bodyPr>
          <a:lstStyle/>
          <a:p>
            <a:r>
              <a:rPr lang="zh-TW" altLang="en-US" dirty="0"/>
              <a:t>髖骨長而窄</a:t>
            </a:r>
            <a:endParaRPr lang="zh-TW" altLang="en-US" dirty="0"/>
          </a:p>
        </p:txBody>
      </p:sp>
      <p:sp>
        <p:nvSpPr>
          <p:cNvPr id="2052" name="矩形 2051"/>
          <p:cNvSpPr/>
          <p:nvPr/>
        </p:nvSpPr>
        <p:spPr>
          <a:xfrm>
            <a:off x="827584" y="3347700"/>
            <a:ext cx="1569660" cy="369332"/>
          </a:xfrm>
          <a:prstGeom prst="rect">
            <a:avLst/>
          </a:prstGeom>
        </p:spPr>
        <p:txBody>
          <a:bodyPr wrap="none">
            <a:spAutoFit/>
          </a:bodyPr>
          <a:lstStyle/>
          <a:p>
            <a:r>
              <a:rPr lang="zh-TW" altLang="en-US" dirty="0"/>
              <a:t>股骨夾角向外</a:t>
            </a:r>
            <a:endParaRPr lang="zh-TW" altLang="en-US" dirty="0"/>
          </a:p>
        </p:txBody>
      </p:sp>
      <p:sp>
        <p:nvSpPr>
          <p:cNvPr id="2053" name="矩形 2052"/>
          <p:cNvSpPr/>
          <p:nvPr/>
        </p:nvSpPr>
        <p:spPr>
          <a:xfrm>
            <a:off x="1165748" y="1480007"/>
            <a:ext cx="877163" cy="369332"/>
          </a:xfrm>
          <a:prstGeom prst="rect">
            <a:avLst/>
          </a:prstGeom>
        </p:spPr>
        <p:txBody>
          <a:bodyPr wrap="none">
            <a:spAutoFit/>
          </a:bodyPr>
          <a:lstStyle/>
          <a:p>
            <a:r>
              <a:rPr lang="zh-TW" altLang="en-US" b="1" dirty="0">
                <a:latin typeface="+mj-ea"/>
                <a:ea typeface="+mj-ea"/>
              </a:rPr>
              <a:t>黑猩猩</a:t>
            </a:r>
            <a:endParaRPr lang="zh-TW" altLang="en-US" b="1" dirty="0">
              <a:latin typeface="+mj-ea"/>
              <a:ea typeface="+mj-ea"/>
            </a:endParaRPr>
          </a:p>
        </p:txBody>
      </p:sp>
      <p:sp>
        <p:nvSpPr>
          <p:cNvPr id="45" name="Rectangle 32"/>
          <p:cNvSpPr>
            <a:spLocks noChangeAspect="1" noChangeArrowheads="1"/>
          </p:cNvSpPr>
          <p:nvPr/>
        </p:nvSpPr>
        <p:spPr bwMode="auto">
          <a:xfrm>
            <a:off x="6732240" y="1916832"/>
            <a:ext cx="238125" cy="244475"/>
          </a:xfrm>
          <a:prstGeom prst="rect">
            <a:avLst/>
          </a:prstGeom>
          <a:solidFill>
            <a:srgbClr val="FAA6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dirty="0"/>
          </a:p>
        </p:txBody>
      </p:sp>
      <p:sp>
        <p:nvSpPr>
          <p:cNvPr id="46" name="Rectangle 33"/>
          <p:cNvSpPr>
            <a:spLocks noChangeAspect="1" noChangeArrowheads="1"/>
          </p:cNvSpPr>
          <p:nvPr/>
        </p:nvSpPr>
        <p:spPr bwMode="auto">
          <a:xfrm>
            <a:off x="6732240" y="2259732"/>
            <a:ext cx="238125" cy="242887"/>
          </a:xfrm>
          <a:prstGeom prst="rect">
            <a:avLst/>
          </a:prstGeom>
          <a:solidFill>
            <a:srgbClr val="00B3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dirty="0"/>
          </a:p>
        </p:txBody>
      </p:sp>
      <p:sp>
        <p:nvSpPr>
          <p:cNvPr id="47" name="Rectangle 34"/>
          <p:cNvSpPr>
            <a:spLocks noChangeAspect="1" noChangeArrowheads="1"/>
          </p:cNvSpPr>
          <p:nvPr/>
        </p:nvSpPr>
        <p:spPr bwMode="auto">
          <a:xfrm>
            <a:off x="6732240" y="2907432"/>
            <a:ext cx="238125" cy="242887"/>
          </a:xfrm>
          <a:prstGeom prst="rect">
            <a:avLst/>
          </a:prstGeom>
          <a:solidFill>
            <a:srgbClr val="CC81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dirty="0"/>
          </a:p>
        </p:txBody>
      </p:sp>
      <p:sp>
        <p:nvSpPr>
          <p:cNvPr id="48" name="Rectangle 35"/>
          <p:cNvSpPr>
            <a:spLocks noChangeAspect="1" noChangeArrowheads="1"/>
          </p:cNvSpPr>
          <p:nvPr/>
        </p:nvSpPr>
        <p:spPr bwMode="auto">
          <a:xfrm>
            <a:off x="6732240" y="4945782"/>
            <a:ext cx="238125" cy="244475"/>
          </a:xfrm>
          <a:prstGeom prst="rect">
            <a:avLst/>
          </a:prstGeom>
          <a:solidFill>
            <a:srgbClr val="F159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dirty="0"/>
          </a:p>
        </p:txBody>
      </p:sp>
      <p:sp>
        <p:nvSpPr>
          <p:cNvPr id="49" name="Rectangle 51"/>
          <p:cNvSpPr>
            <a:spLocks noChangeAspect="1" noChangeArrowheads="1"/>
          </p:cNvSpPr>
          <p:nvPr/>
        </p:nvSpPr>
        <p:spPr bwMode="auto">
          <a:xfrm>
            <a:off x="6732240" y="3928194"/>
            <a:ext cx="238125" cy="242888"/>
          </a:xfrm>
          <a:prstGeom prst="rect">
            <a:avLst/>
          </a:prstGeom>
          <a:solidFill>
            <a:srgbClr val="5DA2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dirty="0"/>
          </a:p>
        </p:txBody>
      </p:sp>
      <p:sp>
        <p:nvSpPr>
          <p:cNvPr id="2054" name="矩形 2053"/>
          <p:cNvSpPr/>
          <p:nvPr/>
        </p:nvSpPr>
        <p:spPr>
          <a:xfrm>
            <a:off x="7236296" y="1455162"/>
            <a:ext cx="1107996" cy="369332"/>
          </a:xfrm>
          <a:prstGeom prst="rect">
            <a:avLst/>
          </a:prstGeom>
        </p:spPr>
        <p:txBody>
          <a:bodyPr wrap="none">
            <a:spAutoFit/>
          </a:bodyPr>
          <a:lstStyle/>
          <a:p>
            <a:r>
              <a:rPr lang="zh-TW" altLang="en-US" b="1" dirty="0">
                <a:latin typeface="+mj-ea"/>
                <a:ea typeface="+mj-ea"/>
              </a:rPr>
              <a:t>南方猿人</a:t>
            </a:r>
            <a:endParaRPr lang="zh-TW" altLang="en-US" b="1" dirty="0">
              <a:latin typeface="+mj-ea"/>
              <a:ea typeface="+mj-ea"/>
            </a:endParaRPr>
          </a:p>
        </p:txBody>
      </p:sp>
      <p:sp>
        <p:nvSpPr>
          <p:cNvPr id="2055" name="矩形 2054"/>
          <p:cNvSpPr/>
          <p:nvPr/>
        </p:nvSpPr>
        <p:spPr>
          <a:xfrm>
            <a:off x="6967514" y="1854403"/>
            <a:ext cx="1800493" cy="369332"/>
          </a:xfrm>
          <a:prstGeom prst="rect">
            <a:avLst/>
          </a:prstGeom>
        </p:spPr>
        <p:txBody>
          <a:bodyPr wrap="none">
            <a:spAutoFit/>
          </a:bodyPr>
          <a:lstStyle/>
          <a:p>
            <a:r>
              <a:rPr lang="zh-TW" altLang="en-US" dirty="0"/>
              <a:t>頭髗骨接在下方</a:t>
            </a:r>
            <a:endParaRPr lang="zh-TW" altLang="en-US" dirty="0"/>
          </a:p>
        </p:txBody>
      </p:sp>
      <p:sp>
        <p:nvSpPr>
          <p:cNvPr id="2056" name="矩形 2055"/>
          <p:cNvSpPr/>
          <p:nvPr/>
        </p:nvSpPr>
        <p:spPr>
          <a:xfrm>
            <a:off x="6970365" y="2195984"/>
            <a:ext cx="1172116" cy="369332"/>
          </a:xfrm>
          <a:prstGeom prst="rect">
            <a:avLst/>
          </a:prstGeom>
        </p:spPr>
        <p:txBody>
          <a:bodyPr wrap="none">
            <a:spAutoFit/>
          </a:bodyPr>
          <a:lstStyle/>
          <a:p>
            <a:r>
              <a:rPr lang="zh-TW" altLang="en-US" dirty="0"/>
              <a:t>脊柱 </a:t>
            </a:r>
            <a:r>
              <a:rPr lang="en-US" altLang="zh-TW" dirty="0"/>
              <a:t>S-</a:t>
            </a:r>
            <a:r>
              <a:rPr lang="zh-TW" altLang="en-US" dirty="0"/>
              <a:t>形</a:t>
            </a:r>
            <a:endParaRPr lang="zh-TW" altLang="en-US" dirty="0"/>
          </a:p>
        </p:txBody>
      </p:sp>
      <p:sp>
        <p:nvSpPr>
          <p:cNvPr id="2057" name="矩形 2056"/>
          <p:cNvSpPr/>
          <p:nvPr/>
        </p:nvSpPr>
        <p:spPr>
          <a:xfrm>
            <a:off x="6947538" y="2806914"/>
            <a:ext cx="1820469" cy="646331"/>
          </a:xfrm>
          <a:prstGeom prst="rect">
            <a:avLst/>
          </a:prstGeom>
        </p:spPr>
        <p:txBody>
          <a:bodyPr wrap="square">
            <a:spAutoFit/>
          </a:bodyPr>
          <a:lstStyle/>
          <a:p>
            <a:r>
              <a:rPr lang="zh-TW" altLang="en-US" dirty="0"/>
              <a:t>手臂較雙腳短，</a:t>
            </a:r>
          </a:p>
          <a:p>
            <a:r>
              <a:rPr lang="zh-TW" altLang="en-US" dirty="0"/>
              <a:t>且不用於行走</a:t>
            </a:r>
            <a:endParaRPr lang="zh-TW" altLang="en-US" dirty="0"/>
          </a:p>
        </p:txBody>
      </p:sp>
      <p:sp>
        <p:nvSpPr>
          <p:cNvPr id="2058" name="矩形 2057"/>
          <p:cNvSpPr/>
          <p:nvPr/>
        </p:nvSpPr>
        <p:spPr>
          <a:xfrm>
            <a:off x="6947538" y="3864972"/>
            <a:ext cx="1107996" cy="369332"/>
          </a:xfrm>
          <a:prstGeom prst="rect">
            <a:avLst/>
          </a:prstGeom>
        </p:spPr>
        <p:txBody>
          <a:bodyPr wrap="none">
            <a:spAutoFit/>
          </a:bodyPr>
          <a:lstStyle/>
          <a:p>
            <a:r>
              <a:rPr lang="zh-TW" altLang="en-US" dirty="0"/>
              <a:t>髖骨碗形</a:t>
            </a:r>
            <a:endParaRPr lang="zh-TW" altLang="en-US" dirty="0"/>
          </a:p>
        </p:txBody>
      </p:sp>
      <p:sp>
        <p:nvSpPr>
          <p:cNvPr id="2059" name="矩形 2058"/>
          <p:cNvSpPr/>
          <p:nvPr/>
        </p:nvSpPr>
        <p:spPr>
          <a:xfrm>
            <a:off x="6966788" y="4883353"/>
            <a:ext cx="1569660" cy="369332"/>
          </a:xfrm>
          <a:prstGeom prst="rect">
            <a:avLst/>
          </a:prstGeom>
        </p:spPr>
        <p:txBody>
          <a:bodyPr wrap="none">
            <a:spAutoFit/>
          </a:bodyPr>
          <a:lstStyle/>
          <a:p>
            <a:r>
              <a:rPr lang="zh-TW" altLang="en-US" dirty="0"/>
              <a:t>股骨夾角向內</a:t>
            </a:r>
            <a:endParaRPr lang="zh-TW" altLang="en-US" dirty="0"/>
          </a:p>
        </p:txBody>
      </p:sp>
    </p:spTree>
    <p:extLst>
      <p:ext uri="{BB962C8B-B14F-4D97-AF65-F5344CB8AC3E}">
        <p14:creationId xmlns:p14="http://schemas.microsoft.com/office/powerpoint/2010/main" val="1355281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21.3</a:t>
            </a:r>
            <a:r>
              <a:rPr lang="zh-TW" altLang="en-US" dirty="0"/>
              <a:t>　直立行走</a:t>
            </a:r>
          </a:p>
        </p:txBody>
      </p:sp>
      <p:sp>
        <p:nvSpPr>
          <p:cNvPr id="3" name="內容版面配置區 2"/>
          <p:cNvSpPr>
            <a:spLocks noGrp="1"/>
          </p:cNvSpPr>
          <p:nvPr>
            <p:ph idx="1"/>
          </p:nvPr>
        </p:nvSpPr>
        <p:spPr/>
        <p:txBody>
          <a:bodyPr/>
          <a:lstStyle/>
          <a:p>
            <a:r>
              <a:rPr lang="en-US" altLang="zh-TW" sz="2800" dirty="0" smtClean="0"/>
              <a:t>500~1,000 </a:t>
            </a:r>
            <a:r>
              <a:rPr lang="zh-TW" altLang="en-US" sz="2800" dirty="0"/>
              <a:t>萬年前，地球上的氣候開始</a:t>
            </a:r>
            <a:r>
              <a:rPr lang="zh-TW" altLang="en-US" sz="2800" dirty="0"/>
              <a:t>變涼，非洲的大森林多被草原及開闊林地所</a:t>
            </a:r>
            <a:r>
              <a:rPr lang="zh-TW" altLang="en-US" sz="2800" dirty="0" smtClean="0"/>
              <a:t>取代，</a:t>
            </a:r>
            <a:r>
              <a:rPr lang="zh-TW" altLang="en-US" sz="2800" dirty="0"/>
              <a:t>新種的人猿演化</a:t>
            </a:r>
            <a:r>
              <a:rPr lang="zh-TW" altLang="en-US" sz="2800" dirty="0" smtClean="0"/>
              <a:t>形成</a:t>
            </a:r>
            <a:endParaRPr lang="en-US" altLang="zh-TW" sz="2800" dirty="0" smtClean="0"/>
          </a:p>
          <a:p>
            <a:pPr>
              <a:spcBef>
                <a:spcPts val="1200"/>
              </a:spcBef>
            </a:pPr>
            <a:r>
              <a:rPr lang="zh-TW" altLang="en-US" sz="2800" dirty="0"/>
              <a:t>原人的主要類群包括</a:t>
            </a:r>
            <a:r>
              <a:rPr lang="zh-TW" altLang="en-US" sz="2800" b="1" dirty="0"/>
              <a:t>人</a:t>
            </a:r>
            <a:r>
              <a:rPr lang="zh-TW" altLang="en-US" sz="2800" b="1" dirty="0" smtClean="0"/>
              <a:t>屬</a:t>
            </a:r>
            <a:r>
              <a:rPr lang="zh-TW" altLang="en-US" sz="2800" dirty="0"/>
              <a:t>、</a:t>
            </a:r>
            <a:r>
              <a:rPr lang="zh-TW" altLang="en-US" sz="2800" dirty="0" smtClean="0"/>
              <a:t>較古老腦</a:t>
            </a:r>
            <a:r>
              <a:rPr lang="zh-TW" altLang="en-US" sz="2800" dirty="0"/>
              <a:t>較小的</a:t>
            </a:r>
            <a:r>
              <a:rPr lang="zh-TW" altLang="en-US" sz="2800" b="1" dirty="0"/>
              <a:t>南方</a:t>
            </a:r>
            <a:r>
              <a:rPr lang="zh-TW" altLang="en-US" sz="2800" b="1" dirty="0" smtClean="0"/>
              <a:t>猿人屬</a:t>
            </a:r>
            <a:r>
              <a:rPr lang="zh-TW" altLang="en-US" sz="2800" dirty="0"/>
              <a:t>，以及許多更古老的族</a:t>
            </a:r>
            <a:r>
              <a:rPr lang="zh-TW" altLang="en-US" sz="2800" dirty="0" smtClean="0"/>
              <a:t>系</a:t>
            </a:r>
            <a:endParaRPr lang="en-US" altLang="zh-TW" sz="2800" dirty="0" smtClean="0"/>
          </a:p>
          <a:p>
            <a:pPr>
              <a:spcBef>
                <a:spcPts val="1200"/>
              </a:spcBef>
            </a:pPr>
            <a:r>
              <a:rPr lang="zh-TW" altLang="en-US" sz="2800" dirty="0"/>
              <a:t>原人都是</a:t>
            </a:r>
            <a:r>
              <a:rPr lang="zh-TW" altLang="en-US" sz="2800" dirty="0" smtClean="0"/>
              <a:t>二足</a:t>
            </a:r>
            <a:endParaRPr lang="en-US" altLang="zh-TW" sz="2800" dirty="0" smtClean="0"/>
          </a:p>
          <a:p>
            <a:pPr>
              <a:spcBef>
                <a:spcPts val="1200"/>
              </a:spcBef>
            </a:pPr>
            <a:r>
              <a:rPr lang="zh-TW" altLang="en-US" sz="2800" dirty="0"/>
              <a:t>在非洲出土的化石證實二足行走可回溯</a:t>
            </a:r>
            <a:r>
              <a:rPr lang="zh-TW" altLang="en-US" sz="2800" dirty="0" smtClean="0"/>
              <a:t>至</a:t>
            </a:r>
            <a:r>
              <a:rPr lang="en-US" altLang="zh-TW" sz="2800" dirty="0" smtClean="0"/>
              <a:t>400</a:t>
            </a:r>
            <a:r>
              <a:rPr lang="zh-TW" altLang="en-US" sz="2800" dirty="0" smtClean="0"/>
              <a:t>萬年前</a:t>
            </a:r>
            <a:endParaRPr lang="en-US" altLang="zh-TW" sz="2800" dirty="0" smtClean="0"/>
          </a:p>
          <a:p>
            <a:pPr lvl="1"/>
            <a:r>
              <a:rPr lang="zh-TW" altLang="en-US" sz="2400" dirty="0" smtClean="0"/>
              <a:t>膝關節</a:t>
            </a:r>
            <a:r>
              <a:rPr lang="zh-TW" altLang="en-US" sz="2400" dirty="0"/>
              <a:t>、髖骨及腳的骨骼皆</a:t>
            </a:r>
            <a:r>
              <a:rPr lang="zh-TW" altLang="en-US" sz="2400" dirty="0" smtClean="0"/>
              <a:t>呈現出</a:t>
            </a:r>
            <a:r>
              <a:rPr lang="zh-TW" altLang="en-US" sz="2400" dirty="0"/>
              <a:t>直立姿態的</a:t>
            </a:r>
            <a:r>
              <a:rPr lang="zh-TW" altLang="en-US" sz="2400" dirty="0" smtClean="0"/>
              <a:t>特徵</a:t>
            </a:r>
            <a:endParaRPr lang="en-US" altLang="zh-TW" sz="2400" dirty="0" smtClean="0"/>
          </a:p>
          <a:p>
            <a:pPr lvl="1"/>
            <a:r>
              <a:rPr lang="zh-TW" altLang="en-US" sz="2400" dirty="0"/>
              <a:t>腦容量大增</a:t>
            </a:r>
            <a:r>
              <a:rPr lang="zh-TW" altLang="en-US" sz="2400" dirty="0" smtClean="0"/>
              <a:t>則直到</a:t>
            </a:r>
            <a:r>
              <a:rPr lang="zh-TW" altLang="en-US" sz="2400" dirty="0"/>
              <a:t>約 </a:t>
            </a:r>
            <a:r>
              <a:rPr lang="en-US" altLang="zh-TW" sz="2400" dirty="0"/>
              <a:t>200 </a:t>
            </a:r>
            <a:r>
              <a:rPr lang="zh-TW" altLang="en-US" sz="2400" dirty="0"/>
              <a:t>萬年前才出現</a:t>
            </a:r>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21 - </a:t>
            </a:r>
            <a:r>
              <a:rPr lang="zh-TW" altLang="en-US" smtClean="0"/>
              <a:t>人類如何演化</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11</a:t>
            </a:fld>
            <a:endParaRPr lang="en-US" altLang="zh-TW"/>
          </a:p>
        </p:txBody>
      </p:sp>
    </p:spTree>
    <p:extLst>
      <p:ext uri="{BB962C8B-B14F-4D97-AF65-F5344CB8AC3E}">
        <p14:creationId xmlns:p14="http://schemas.microsoft.com/office/powerpoint/2010/main" val="2377738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dirty="0"/>
              <a:t>圖 </a:t>
            </a:r>
            <a:r>
              <a:rPr lang="en-US" altLang="zh-TW" sz="2800" dirty="0"/>
              <a:t>21.3</a:t>
            </a:r>
            <a:r>
              <a:rPr lang="zh-TW" altLang="en-US" sz="2800" dirty="0"/>
              <a:t>　直立行走已在脊椎動物</a:t>
            </a:r>
            <a:r>
              <a:rPr lang="zh-TW" altLang="en-US" sz="2800" dirty="0" smtClean="0"/>
              <a:t>之間</a:t>
            </a:r>
            <a:r>
              <a:rPr lang="zh-TW" altLang="en-US" sz="2800" dirty="0"/>
              <a:t>演化多次</a:t>
            </a:r>
          </a:p>
        </p:txBody>
      </p:sp>
      <p:sp>
        <p:nvSpPr>
          <p:cNvPr id="3" name="頁尾版面配置區 2"/>
          <p:cNvSpPr>
            <a:spLocks noGrp="1"/>
          </p:cNvSpPr>
          <p:nvPr>
            <p:ph type="ftr" sz="quarter" idx="11"/>
          </p:nvPr>
        </p:nvSpPr>
        <p:spPr/>
        <p:txBody>
          <a:bodyPr/>
          <a:lstStyle/>
          <a:p>
            <a:r>
              <a:rPr lang="zh-TW" altLang="en-US" smtClean="0"/>
              <a:t>普通生物學  </a:t>
            </a:r>
            <a:r>
              <a:rPr lang="en-US" altLang="zh-TW" smtClean="0"/>
              <a:t>Chapter 21 - </a:t>
            </a:r>
            <a:r>
              <a:rPr lang="zh-TW" altLang="en-US" smtClean="0"/>
              <a:t>人類如何演化</a:t>
            </a:r>
            <a:endParaRPr lang="zh-TW" altLang="zh-TW"/>
          </a:p>
        </p:txBody>
      </p:sp>
      <p:sp>
        <p:nvSpPr>
          <p:cNvPr id="4" name="投影片編號版面配置區 3"/>
          <p:cNvSpPr>
            <a:spLocks noGrp="1"/>
          </p:cNvSpPr>
          <p:nvPr>
            <p:ph type="sldNum" sz="quarter" idx="12"/>
          </p:nvPr>
        </p:nvSpPr>
        <p:spPr/>
        <p:txBody>
          <a:bodyPr/>
          <a:lstStyle/>
          <a:p>
            <a:fld id="{6640B099-C29F-48AA-9EE1-94DFFD9F4D02}" type="slidenum">
              <a:rPr lang="en-US" altLang="zh-TW" smtClean="0"/>
              <a:pPr/>
              <a:t>12</a:t>
            </a:fld>
            <a:endParaRPr lang="en-US" altLang="zh-TW"/>
          </a:p>
        </p:txBody>
      </p:sp>
      <p:pic>
        <p:nvPicPr>
          <p:cNvPr id="5"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1043" b="9339"/>
          <a:stretch/>
        </p:blipFill>
        <p:spPr>
          <a:xfrm>
            <a:off x="539552" y="1484782"/>
            <a:ext cx="7632848" cy="4384575"/>
          </a:xfrm>
          <a:prstGeom prst="rect">
            <a:avLst/>
          </a:prstGeom>
        </p:spPr>
      </p:pic>
    </p:spTree>
    <p:extLst>
      <p:ext uri="{BB962C8B-B14F-4D97-AF65-F5344CB8AC3E}">
        <p14:creationId xmlns:p14="http://schemas.microsoft.com/office/powerpoint/2010/main" val="811633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dirty="0"/>
              <a:t>圖 </a:t>
            </a:r>
            <a:r>
              <a:rPr lang="en-US" altLang="zh-TW" sz="2800" dirty="0"/>
              <a:t>21.4</a:t>
            </a:r>
            <a:r>
              <a:rPr lang="zh-TW" altLang="en-US" sz="2800" dirty="0"/>
              <a:t>　拉托里南方猿人的足跡</a:t>
            </a:r>
          </a:p>
        </p:txBody>
      </p:sp>
      <p:sp>
        <p:nvSpPr>
          <p:cNvPr id="3" name="頁尾版面配置區 2"/>
          <p:cNvSpPr>
            <a:spLocks noGrp="1"/>
          </p:cNvSpPr>
          <p:nvPr>
            <p:ph type="ftr" sz="quarter" idx="11"/>
          </p:nvPr>
        </p:nvSpPr>
        <p:spPr/>
        <p:txBody>
          <a:bodyPr/>
          <a:lstStyle/>
          <a:p>
            <a:r>
              <a:rPr lang="zh-TW" altLang="en-US" smtClean="0"/>
              <a:t>普通生物學  </a:t>
            </a:r>
            <a:r>
              <a:rPr lang="en-US" altLang="zh-TW" smtClean="0"/>
              <a:t>Chapter 21 - </a:t>
            </a:r>
            <a:r>
              <a:rPr lang="zh-TW" altLang="en-US" smtClean="0"/>
              <a:t>人類如何演化</a:t>
            </a:r>
            <a:endParaRPr lang="zh-TW" altLang="zh-TW"/>
          </a:p>
        </p:txBody>
      </p:sp>
      <p:sp>
        <p:nvSpPr>
          <p:cNvPr id="4" name="投影片編號版面配置區 3"/>
          <p:cNvSpPr>
            <a:spLocks noGrp="1"/>
          </p:cNvSpPr>
          <p:nvPr>
            <p:ph type="sldNum" sz="quarter" idx="12"/>
          </p:nvPr>
        </p:nvSpPr>
        <p:spPr/>
        <p:txBody>
          <a:bodyPr/>
          <a:lstStyle/>
          <a:p>
            <a:fld id="{6640B099-C29F-48AA-9EE1-94DFFD9F4D02}" type="slidenum">
              <a:rPr lang="en-US" altLang="zh-TW" smtClean="0"/>
              <a:pPr/>
              <a:t>13</a:t>
            </a:fld>
            <a:endParaRPr lang="en-US" altLang="zh-TW"/>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412774"/>
            <a:ext cx="3565653" cy="4896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1300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21.4</a:t>
            </a:r>
            <a:r>
              <a:rPr lang="zh-TW" altLang="en-US" dirty="0"/>
              <a:t>　原人的親緣關係樹</a:t>
            </a:r>
          </a:p>
        </p:txBody>
      </p:sp>
      <p:sp>
        <p:nvSpPr>
          <p:cNvPr id="3" name="內容版面配置區 2"/>
          <p:cNvSpPr>
            <a:spLocks noGrp="1"/>
          </p:cNvSpPr>
          <p:nvPr>
            <p:ph idx="1"/>
          </p:nvPr>
        </p:nvSpPr>
        <p:spPr/>
        <p:txBody>
          <a:bodyPr/>
          <a:lstStyle/>
          <a:p>
            <a:pPr>
              <a:spcBef>
                <a:spcPts val="1200"/>
              </a:spcBef>
            </a:pPr>
            <a:r>
              <a:rPr lang="zh-TW" altLang="en-US" dirty="0" smtClean="0"/>
              <a:t>近年來發現的</a:t>
            </a:r>
            <a:r>
              <a:rPr lang="zh-TW" altLang="en-US" dirty="0"/>
              <a:t>早期原人化石，延伸回溯遠</a:t>
            </a:r>
            <a:r>
              <a:rPr lang="zh-TW" altLang="en-US" dirty="0" smtClean="0"/>
              <a:t>至</a:t>
            </a:r>
            <a:r>
              <a:rPr lang="en-US" altLang="zh-TW" dirty="0" smtClean="0"/>
              <a:t>600~700</a:t>
            </a:r>
            <a:r>
              <a:rPr lang="zh-TW" altLang="en-US" dirty="0" smtClean="0"/>
              <a:t>萬年</a:t>
            </a:r>
            <a:endParaRPr lang="en-US" altLang="zh-TW" dirty="0" smtClean="0"/>
          </a:p>
          <a:p>
            <a:pPr lvl="1">
              <a:spcBef>
                <a:spcPts val="1200"/>
              </a:spcBef>
            </a:pPr>
            <a:r>
              <a:rPr lang="zh-TW" altLang="en-US" dirty="0"/>
              <a:t>這些化石令人困惑，因為它們</a:t>
            </a:r>
            <a:r>
              <a:rPr lang="zh-TW" altLang="en-US" dirty="0" smtClean="0"/>
              <a:t>通常</a:t>
            </a:r>
            <a:r>
              <a:rPr lang="zh-TW" altLang="en-US" dirty="0"/>
              <a:t>表現出原始及現代特徵</a:t>
            </a:r>
            <a:r>
              <a:rPr lang="zh-TW" altLang="en-US" dirty="0" smtClean="0"/>
              <a:t>的混合</a:t>
            </a:r>
            <a:endParaRPr lang="en-US" altLang="zh-TW" dirty="0" smtClean="0"/>
          </a:p>
          <a:p>
            <a:pPr lvl="1">
              <a:spcBef>
                <a:spcPts val="1200"/>
              </a:spcBef>
            </a:pPr>
            <a:r>
              <a:rPr lang="zh-TW" altLang="zh-TW" dirty="0"/>
              <a:t>這些早期屬的一些樣本被發現，並無法充分提供足夠資訊以確切決定其與南方猿人和人類的關係</a:t>
            </a:r>
            <a:endParaRPr lang="zh-TW" altLang="en-US" dirty="0"/>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21 - </a:t>
            </a:r>
            <a:r>
              <a:rPr lang="zh-TW" altLang="en-US" smtClean="0"/>
              <a:t>人類如何演化</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14</a:t>
            </a:fld>
            <a:endParaRPr lang="en-US" altLang="zh-TW"/>
          </a:p>
        </p:txBody>
      </p:sp>
    </p:spTree>
    <p:extLst>
      <p:ext uri="{BB962C8B-B14F-4D97-AF65-F5344CB8AC3E}">
        <p14:creationId xmlns:p14="http://schemas.microsoft.com/office/powerpoint/2010/main" val="1802021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21.4</a:t>
            </a:r>
            <a:r>
              <a:rPr lang="zh-TW" altLang="en-US" dirty="0"/>
              <a:t>　原始</a:t>
            </a:r>
            <a:r>
              <a:rPr lang="zh-TW" altLang="en-US" dirty="0" smtClean="0"/>
              <a:t>化石</a:t>
            </a:r>
            <a:endParaRPr lang="zh-TW" altLang="en-US" dirty="0"/>
          </a:p>
        </p:txBody>
      </p:sp>
      <p:sp>
        <p:nvSpPr>
          <p:cNvPr id="3" name="內容版面配置區 2"/>
          <p:cNvSpPr>
            <a:spLocks noGrp="1"/>
          </p:cNvSpPr>
          <p:nvPr>
            <p:ph idx="1"/>
          </p:nvPr>
        </p:nvSpPr>
        <p:spPr/>
        <p:txBody>
          <a:bodyPr/>
          <a:lstStyle/>
          <a:p>
            <a:r>
              <a:rPr lang="en-US" altLang="zh-TW" dirty="0"/>
              <a:t>1995 </a:t>
            </a:r>
            <a:r>
              <a:rPr lang="zh-TW" altLang="en-US" dirty="0"/>
              <a:t>年時，</a:t>
            </a:r>
            <a:r>
              <a:rPr lang="en-US" altLang="zh-TW" dirty="0"/>
              <a:t>420 </a:t>
            </a:r>
            <a:r>
              <a:rPr lang="zh-TW" altLang="en-US" dirty="0"/>
              <a:t>萬年前的原人化石在</a:t>
            </a:r>
            <a:r>
              <a:rPr lang="zh-TW" altLang="en-US" dirty="0" smtClean="0"/>
              <a:t>肯亞的</a:t>
            </a:r>
            <a:r>
              <a:rPr lang="zh-TW" altLang="en-US" dirty="0"/>
              <a:t>瑞夫特峽谷被</a:t>
            </a:r>
            <a:r>
              <a:rPr lang="zh-TW" altLang="en-US" dirty="0" smtClean="0"/>
              <a:t>發現</a:t>
            </a:r>
            <a:endParaRPr lang="en-US" altLang="zh-TW" dirty="0" smtClean="0"/>
          </a:p>
          <a:p>
            <a:pPr lvl="1"/>
            <a:r>
              <a:rPr lang="zh-TW" altLang="en-US" dirty="0"/>
              <a:t>這些化石被命名為湖畔南方</a:t>
            </a:r>
            <a:r>
              <a:rPr lang="zh-TW" altLang="en-US" dirty="0" smtClean="0"/>
              <a:t>猿人</a:t>
            </a:r>
            <a:endParaRPr lang="en-US" altLang="zh-TW" dirty="0" smtClean="0"/>
          </a:p>
          <a:p>
            <a:pPr lvl="1"/>
            <a:r>
              <a:rPr lang="zh-TW" altLang="en-US" dirty="0"/>
              <a:t>在許多特徵上是人猿和 </a:t>
            </a:r>
            <a:r>
              <a:rPr lang="en-US" altLang="zh-TW" dirty="0"/>
              <a:t>300 </a:t>
            </a:r>
            <a:r>
              <a:rPr lang="zh-TW" altLang="en-US" dirty="0"/>
              <a:t>萬</a:t>
            </a:r>
            <a:r>
              <a:rPr lang="zh-TW" altLang="en-US" dirty="0" smtClean="0"/>
              <a:t>年前更</a:t>
            </a:r>
            <a:r>
              <a:rPr lang="zh-TW" altLang="en-US" dirty="0"/>
              <a:t>完整化石的阿法南方</a:t>
            </a:r>
            <a:r>
              <a:rPr lang="zh-TW" altLang="en-US" dirty="0" smtClean="0"/>
              <a:t>猿人的</a:t>
            </a:r>
            <a:r>
              <a:rPr lang="zh-TW" altLang="en-US" dirty="0"/>
              <a:t>中間</a:t>
            </a:r>
            <a:r>
              <a:rPr lang="zh-TW" altLang="en-US" dirty="0" smtClean="0"/>
              <a:t>型</a:t>
            </a:r>
            <a:endParaRPr lang="en-US" altLang="zh-TW" dirty="0" smtClean="0"/>
          </a:p>
          <a:p>
            <a:pPr lvl="1"/>
            <a:r>
              <a:rPr lang="zh-TW" altLang="en-US" dirty="0"/>
              <a:t>湖畔南方猿人個體</a:t>
            </a:r>
            <a:r>
              <a:rPr lang="zh-TW" altLang="en-US" dirty="0" smtClean="0"/>
              <a:t>代表</a:t>
            </a:r>
            <a:r>
              <a:rPr lang="zh-TW" altLang="en-US" dirty="0"/>
              <a:t>我們的親緣關係樹之真正基礎</a:t>
            </a:r>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21 - </a:t>
            </a:r>
            <a:r>
              <a:rPr lang="zh-TW" altLang="en-US" smtClean="0"/>
              <a:t>人類如何演化</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15</a:t>
            </a:fld>
            <a:endParaRPr lang="en-US" altLang="zh-TW"/>
          </a:p>
        </p:txBody>
      </p:sp>
    </p:spTree>
    <p:extLst>
      <p:ext uri="{BB962C8B-B14F-4D97-AF65-F5344CB8AC3E}">
        <p14:creationId xmlns:p14="http://schemas.microsoft.com/office/powerpoint/2010/main" val="3423960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21.4</a:t>
            </a:r>
            <a:r>
              <a:rPr lang="zh-TW" altLang="en-US" dirty="0"/>
              <a:t>　人種</a:t>
            </a:r>
            <a:r>
              <a:rPr lang="zh-TW" altLang="en-US" dirty="0" smtClean="0"/>
              <a:t>分類</a:t>
            </a:r>
            <a:endParaRPr lang="zh-TW" altLang="en-US" dirty="0"/>
          </a:p>
        </p:txBody>
      </p:sp>
      <p:sp>
        <p:nvSpPr>
          <p:cNvPr id="3" name="內容版面配置區 2"/>
          <p:cNvSpPr>
            <a:spLocks noGrp="1"/>
          </p:cNvSpPr>
          <p:nvPr>
            <p:ph idx="1"/>
          </p:nvPr>
        </p:nvSpPr>
        <p:spPr/>
        <p:txBody>
          <a:bodyPr/>
          <a:lstStyle/>
          <a:p>
            <a:pPr>
              <a:spcBef>
                <a:spcPts val="1200"/>
              </a:spcBef>
            </a:pPr>
            <a:r>
              <a:rPr lang="zh-TW" altLang="en-US" dirty="0"/>
              <a:t>研究人員採用兩種不同哲理的方案來</a:t>
            </a:r>
            <a:r>
              <a:rPr lang="zh-TW" altLang="en-US" dirty="0" smtClean="0"/>
              <a:t>描述非洲</a:t>
            </a:r>
            <a:r>
              <a:rPr lang="zh-TW" altLang="en-US" dirty="0"/>
              <a:t>原人化石多樣類群的</a:t>
            </a:r>
            <a:r>
              <a:rPr lang="zh-TW" altLang="en-US" dirty="0" smtClean="0"/>
              <a:t>特性</a:t>
            </a:r>
            <a:endParaRPr lang="en-US" altLang="zh-TW" dirty="0" smtClean="0"/>
          </a:p>
          <a:p>
            <a:pPr lvl="1">
              <a:spcBef>
                <a:spcPts val="1200"/>
              </a:spcBef>
            </a:pPr>
            <a:r>
              <a:rPr lang="zh-TW" altLang="en-US" b="1" dirty="0"/>
              <a:t>合併者</a:t>
            </a:r>
            <a:r>
              <a:rPr lang="zh-TW" altLang="en-US" dirty="0"/>
              <a:t>將人屬界定出三個物種，</a:t>
            </a:r>
            <a:r>
              <a:rPr lang="zh-TW" altLang="en-US" dirty="0" smtClean="0"/>
              <a:t>著重在</a:t>
            </a:r>
            <a:r>
              <a:rPr lang="zh-TW" altLang="en-US" dirty="0"/>
              <a:t>不同化石的共通元素</a:t>
            </a:r>
            <a:r>
              <a:rPr lang="zh-TW" altLang="en-US" dirty="0" smtClean="0"/>
              <a:t>，將</a:t>
            </a:r>
            <a:r>
              <a:rPr lang="zh-TW" altLang="en-US" dirty="0"/>
              <a:t>具共同</a:t>
            </a:r>
            <a:r>
              <a:rPr lang="zh-TW" altLang="en-US" dirty="0" smtClean="0"/>
              <a:t>關鍵特徵</a:t>
            </a:r>
            <a:r>
              <a:rPr lang="zh-TW" altLang="en-US" dirty="0"/>
              <a:t>的化石集聚</a:t>
            </a:r>
            <a:r>
              <a:rPr lang="zh-TW" altLang="en-US" dirty="0" smtClean="0"/>
              <a:t>一起</a:t>
            </a:r>
            <a:endParaRPr lang="en-US" altLang="zh-TW" dirty="0" smtClean="0"/>
          </a:p>
          <a:p>
            <a:pPr lvl="1">
              <a:spcBef>
                <a:spcPts val="1200"/>
              </a:spcBef>
            </a:pPr>
            <a:r>
              <a:rPr lang="zh-TW" altLang="en-US" b="1" dirty="0"/>
              <a:t>分群者</a:t>
            </a:r>
            <a:r>
              <a:rPr lang="zh-TW" altLang="en-US" dirty="0"/>
              <a:t>則界定出至少七種</a:t>
            </a:r>
            <a:endParaRPr lang="zh-TW" altLang="en-US" dirty="0"/>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21 - </a:t>
            </a:r>
            <a:r>
              <a:rPr lang="zh-TW" altLang="en-US" smtClean="0"/>
              <a:t>人類如何演化</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16</a:t>
            </a:fld>
            <a:endParaRPr lang="en-US" altLang="zh-TW"/>
          </a:p>
        </p:txBody>
      </p:sp>
    </p:spTree>
    <p:extLst>
      <p:ext uri="{BB962C8B-B14F-4D97-AF65-F5344CB8AC3E}">
        <p14:creationId xmlns:p14="http://schemas.microsoft.com/office/powerpoint/2010/main" val="956925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dirty="0"/>
              <a:t>圖 </a:t>
            </a:r>
            <a:r>
              <a:rPr lang="en-US" altLang="zh-TW" sz="2800" dirty="0"/>
              <a:t>21.5</a:t>
            </a:r>
            <a:r>
              <a:rPr lang="zh-TW" altLang="en-US" sz="2800" dirty="0"/>
              <a:t>　原人的演化樹</a:t>
            </a:r>
          </a:p>
        </p:txBody>
      </p:sp>
      <p:sp>
        <p:nvSpPr>
          <p:cNvPr id="3" name="頁尾版面配置區 2"/>
          <p:cNvSpPr>
            <a:spLocks noGrp="1"/>
          </p:cNvSpPr>
          <p:nvPr>
            <p:ph type="ftr" sz="quarter" idx="11"/>
          </p:nvPr>
        </p:nvSpPr>
        <p:spPr/>
        <p:txBody>
          <a:bodyPr/>
          <a:lstStyle/>
          <a:p>
            <a:r>
              <a:rPr lang="zh-TW" altLang="en-US" smtClean="0"/>
              <a:t>普通生物學  </a:t>
            </a:r>
            <a:r>
              <a:rPr lang="en-US" altLang="zh-TW" smtClean="0"/>
              <a:t>Chapter 21 - </a:t>
            </a:r>
            <a:r>
              <a:rPr lang="zh-TW" altLang="en-US" smtClean="0"/>
              <a:t>人類如何演化</a:t>
            </a:r>
            <a:endParaRPr lang="zh-TW" altLang="zh-TW"/>
          </a:p>
        </p:txBody>
      </p:sp>
      <p:sp>
        <p:nvSpPr>
          <p:cNvPr id="4" name="投影片編號版面配置區 3"/>
          <p:cNvSpPr>
            <a:spLocks noGrp="1"/>
          </p:cNvSpPr>
          <p:nvPr>
            <p:ph type="sldNum" sz="quarter" idx="12"/>
          </p:nvPr>
        </p:nvSpPr>
        <p:spPr/>
        <p:txBody>
          <a:bodyPr/>
          <a:lstStyle/>
          <a:p>
            <a:fld id="{6640B099-C29F-48AA-9EE1-94DFFD9F4D02}" type="slidenum">
              <a:rPr lang="en-US" altLang="zh-TW" smtClean="0"/>
              <a:pPr/>
              <a:t>17</a:t>
            </a:fld>
            <a:endParaRPr lang="en-US" altLang="zh-TW"/>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105" y="1268760"/>
            <a:ext cx="8424936" cy="4789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9922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21.5</a:t>
            </a:r>
            <a:r>
              <a:rPr lang="zh-TW" altLang="en-US" b="0" dirty="0"/>
              <a:t>　</a:t>
            </a:r>
            <a:r>
              <a:rPr lang="zh-TW" altLang="en-US" dirty="0"/>
              <a:t>巧人</a:t>
            </a:r>
          </a:p>
        </p:txBody>
      </p:sp>
      <p:sp>
        <p:nvSpPr>
          <p:cNvPr id="3" name="內容版面配置區 2"/>
          <p:cNvSpPr>
            <a:spLocks noGrp="1"/>
          </p:cNvSpPr>
          <p:nvPr>
            <p:ph idx="1"/>
          </p:nvPr>
        </p:nvSpPr>
        <p:spPr/>
        <p:txBody>
          <a:bodyPr/>
          <a:lstStyle/>
          <a:p>
            <a:r>
              <a:rPr lang="zh-TW" altLang="zh-TW" dirty="0"/>
              <a:t>最早人類是從南方猿人祖先約在</a:t>
            </a:r>
            <a:r>
              <a:rPr lang="en-US" altLang="zh-TW" dirty="0"/>
              <a:t>2</a:t>
            </a:r>
            <a:r>
              <a:rPr lang="zh-TW" altLang="zh-TW" dirty="0"/>
              <a:t>百萬年前演化而</a:t>
            </a:r>
            <a:r>
              <a:rPr lang="zh-TW" altLang="zh-TW" dirty="0" smtClean="0"/>
              <a:t>來</a:t>
            </a:r>
            <a:endParaRPr lang="en-US" altLang="zh-TW" dirty="0" smtClean="0"/>
          </a:p>
          <a:p>
            <a:pPr>
              <a:spcBef>
                <a:spcPts val="1800"/>
              </a:spcBef>
            </a:pPr>
            <a:r>
              <a:rPr lang="zh-TW" altLang="en-US" b="1" dirty="0"/>
              <a:t>巧</a:t>
            </a:r>
            <a:r>
              <a:rPr lang="zh-TW" altLang="en-US" b="1" dirty="0" smtClean="0"/>
              <a:t>人</a:t>
            </a:r>
            <a:endParaRPr lang="en-US" altLang="zh-TW" b="1" dirty="0" smtClean="0"/>
          </a:p>
          <a:p>
            <a:pPr lvl="1"/>
            <a:r>
              <a:rPr lang="zh-TW" altLang="en-US" dirty="0"/>
              <a:t>暗示</a:t>
            </a:r>
            <a:r>
              <a:rPr lang="zh-TW" altLang="en-US" dirty="0" smtClean="0"/>
              <a:t>其頭顱比南</a:t>
            </a:r>
            <a:r>
              <a:rPr lang="en-US" altLang="zh-TW" dirty="0" smtClean="0"/>
              <a:t/>
            </a:r>
            <a:br>
              <a:rPr lang="en-US" altLang="zh-TW" dirty="0" smtClean="0"/>
            </a:br>
            <a:r>
              <a:rPr lang="zh-TW" altLang="en-US" dirty="0" smtClean="0"/>
              <a:t>方</a:t>
            </a:r>
            <a:r>
              <a:rPr lang="zh-TW" altLang="en-US" dirty="0"/>
              <a:t>猿人</a:t>
            </a:r>
            <a:r>
              <a:rPr lang="zh-TW" altLang="en-US" dirty="0" smtClean="0"/>
              <a:t>的還要大</a:t>
            </a:r>
            <a:r>
              <a:rPr lang="en-US" altLang="zh-TW" dirty="0" smtClean="0"/>
              <a:t/>
            </a:r>
            <a:br>
              <a:rPr lang="en-US" altLang="zh-TW" dirty="0" smtClean="0"/>
            </a:br>
            <a:r>
              <a:rPr lang="zh-TW" altLang="en-US" dirty="0" smtClean="0"/>
              <a:t>許多</a:t>
            </a:r>
            <a:endParaRPr lang="en-US" altLang="zh-TW" dirty="0" smtClean="0"/>
          </a:p>
          <a:p>
            <a:pPr lvl="1"/>
            <a:r>
              <a:rPr lang="zh-TW" altLang="en-US" dirty="0" smtClean="0"/>
              <a:t>由於其使用器具，</a:t>
            </a:r>
            <a:r>
              <a:rPr lang="en-US" altLang="zh-TW" dirty="0" smtClean="0"/>
              <a:t/>
            </a:r>
            <a:br>
              <a:rPr lang="en-US" altLang="zh-TW" dirty="0" smtClean="0"/>
            </a:br>
            <a:r>
              <a:rPr lang="zh-TW" altLang="en-US" dirty="0" smtClean="0"/>
              <a:t>此</a:t>
            </a:r>
            <a:r>
              <a:rPr lang="zh-TW" altLang="en-US" dirty="0"/>
              <a:t>早期人類被</a:t>
            </a:r>
            <a:r>
              <a:rPr lang="zh-TW" altLang="en-US" dirty="0" smtClean="0"/>
              <a:t>稱</a:t>
            </a:r>
            <a:r>
              <a:rPr lang="en-US" altLang="zh-TW" dirty="0" smtClean="0"/>
              <a:t/>
            </a:r>
            <a:br>
              <a:rPr lang="en-US" altLang="zh-TW" dirty="0" smtClean="0"/>
            </a:br>
            <a:r>
              <a:rPr lang="zh-TW" altLang="en-US" dirty="0" smtClean="0"/>
              <a:t>為巧手</a:t>
            </a:r>
            <a:r>
              <a:rPr lang="zh-TW" altLang="en-US" dirty="0"/>
              <a:t>之人</a:t>
            </a:r>
            <a:endParaRPr lang="zh-TW" altLang="en-US" dirty="0"/>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21 - </a:t>
            </a:r>
            <a:r>
              <a:rPr lang="zh-TW" altLang="en-US" smtClean="0"/>
              <a:t>人類如何演化</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18</a:t>
            </a:fld>
            <a:endParaRPr lang="en-US" altLang="zh-TW"/>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6076" y="2492896"/>
            <a:ext cx="4638675"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5652120" y="6309320"/>
            <a:ext cx="1638590" cy="369332"/>
          </a:xfrm>
          <a:prstGeom prst="rect">
            <a:avLst/>
          </a:prstGeom>
        </p:spPr>
        <p:txBody>
          <a:bodyPr wrap="none">
            <a:spAutoFit/>
          </a:bodyPr>
          <a:lstStyle/>
          <a:p>
            <a:r>
              <a:rPr lang="zh-TW" altLang="en-US" b="1" dirty="0">
                <a:solidFill>
                  <a:srgbClr val="002060"/>
                </a:solidFill>
                <a:latin typeface="+mj-ea"/>
                <a:ea typeface="+mj-ea"/>
              </a:rPr>
              <a:t>圖 </a:t>
            </a:r>
            <a:r>
              <a:rPr lang="en-US" altLang="zh-TW" b="1" dirty="0">
                <a:solidFill>
                  <a:srgbClr val="002060"/>
                </a:solidFill>
                <a:latin typeface="+mj-ea"/>
                <a:ea typeface="+mj-ea"/>
              </a:rPr>
              <a:t>21.6</a:t>
            </a:r>
            <a:r>
              <a:rPr lang="zh-TW" altLang="en-US" b="1" dirty="0">
                <a:solidFill>
                  <a:srgbClr val="002060"/>
                </a:solidFill>
                <a:latin typeface="+mj-ea"/>
                <a:ea typeface="+mj-ea"/>
              </a:rPr>
              <a:t>　巧人</a:t>
            </a:r>
            <a:endParaRPr lang="zh-TW" altLang="en-US" b="1" dirty="0">
              <a:solidFill>
                <a:srgbClr val="002060"/>
              </a:solidFill>
              <a:latin typeface="+mj-ea"/>
              <a:ea typeface="+mj-ea"/>
            </a:endParaRPr>
          </a:p>
        </p:txBody>
      </p:sp>
    </p:spTree>
    <p:extLst>
      <p:ext uri="{BB962C8B-B14F-4D97-AF65-F5344CB8AC3E}">
        <p14:creationId xmlns:p14="http://schemas.microsoft.com/office/powerpoint/2010/main" val="1872845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21.5</a:t>
            </a:r>
            <a:r>
              <a:rPr lang="zh-TW" altLang="en-US" dirty="0"/>
              <a:t>　</a:t>
            </a:r>
            <a:r>
              <a:rPr lang="zh-TW" altLang="en-US" dirty="0"/>
              <a:t>盧多爾</a:t>
            </a:r>
            <a:r>
              <a:rPr lang="zh-TW" altLang="en-US" dirty="0" smtClean="0"/>
              <a:t>夫人和</a:t>
            </a:r>
            <a:r>
              <a:rPr lang="zh-TW" altLang="en-US" dirty="0"/>
              <a:t>匠人</a:t>
            </a:r>
            <a:endParaRPr lang="zh-TW" altLang="en-US" dirty="0"/>
          </a:p>
        </p:txBody>
      </p:sp>
      <p:sp>
        <p:nvSpPr>
          <p:cNvPr id="3" name="內容版面配置區 2"/>
          <p:cNvSpPr>
            <a:spLocks noGrp="1"/>
          </p:cNvSpPr>
          <p:nvPr>
            <p:ph idx="1"/>
          </p:nvPr>
        </p:nvSpPr>
        <p:spPr>
          <a:xfrm>
            <a:off x="306388" y="1412776"/>
            <a:ext cx="4913684" cy="5184576"/>
          </a:xfrm>
        </p:spPr>
        <p:txBody>
          <a:bodyPr/>
          <a:lstStyle/>
          <a:p>
            <a:r>
              <a:rPr lang="zh-TW" altLang="en-US" b="1" dirty="0"/>
              <a:t>盧多爾夫人</a:t>
            </a:r>
            <a:endParaRPr lang="en-US" altLang="zh-TW" b="1" dirty="0" smtClean="0"/>
          </a:p>
          <a:p>
            <a:pPr lvl="1"/>
            <a:r>
              <a:rPr lang="zh-TW" altLang="en-US" dirty="0" smtClean="0"/>
              <a:t>在 </a:t>
            </a:r>
            <a:r>
              <a:rPr lang="en-US" altLang="zh-TW" dirty="0" smtClean="0"/>
              <a:t>1972</a:t>
            </a:r>
            <a:r>
              <a:rPr lang="zh-TW" altLang="en-US" dirty="0"/>
              <a:t>年，在肯亞北部盧多爾夫湖東部工作的利奇發現幾乎完整的頭顱，其腦容量大於巧</a:t>
            </a:r>
            <a:r>
              <a:rPr lang="zh-TW" altLang="en-US" dirty="0" smtClean="0"/>
              <a:t>人</a:t>
            </a:r>
            <a:endParaRPr lang="en-US" altLang="zh-TW" dirty="0" smtClean="0"/>
          </a:p>
          <a:p>
            <a:pPr>
              <a:spcBef>
                <a:spcPts val="2400"/>
              </a:spcBef>
            </a:pPr>
            <a:r>
              <a:rPr lang="zh-TW" altLang="en-US" b="1" dirty="0" smtClean="0"/>
              <a:t>匠人</a:t>
            </a:r>
            <a:endParaRPr lang="en-US" altLang="zh-TW" b="1" dirty="0" smtClean="0"/>
          </a:p>
          <a:p>
            <a:pPr lvl="1"/>
            <a:r>
              <a:rPr lang="zh-TW" altLang="en-US" dirty="0"/>
              <a:t>具有比盧多</a:t>
            </a:r>
            <a:r>
              <a:rPr lang="zh-TW" altLang="en-US" dirty="0" smtClean="0"/>
              <a:t>爾夫人</a:t>
            </a:r>
            <a:r>
              <a:rPr lang="zh-TW" altLang="en-US" dirty="0"/>
              <a:t>更大的腦容量，具有更不像南方猿人的</a:t>
            </a:r>
            <a:r>
              <a:rPr lang="zh-TW" altLang="en-US" dirty="0" smtClean="0"/>
              <a:t>骨</a:t>
            </a:r>
            <a:r>
              <a:rPr lang="zh-TW" altLang="en-US" dirty="0"/>
              <a:t>骼以及更像現代人類的體型與比例</a:t>
            </a:r>
            <a:endParaRPr lang="zh-TW" altLang="en-US" dirty="0"/>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21 - </a:t>
            </a:r>
            <a:r>
              <a:rPr lang="zh-TW" altLang="en-US" smtClean="0"/>
              <a:t>人類如何演化</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19</a:t>
            </a:fld>
            <a:endParaRPr lang="en-US" altLang="zh-TW"/>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772816"/>
            <a:ext cx="3209925"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6374595" y="5892009"/>
            <a:ext cx="1638590" cy="369332"/>
          </a:xfrm>
          <a:prstGeom prst="rect">
            <a:avLst/>
          </a:prstGeom>
        </p:spPr>
        <p:txBody>
          <a:bodyPr wrap="none">
            <a:spAutoFit/>
          </a:bodyPr>
          <a:lstStyle/>
          <a:p>
            <a:r>
              <a:rPr lang="zh-TW" altLang="en-US" b="1" dirty="0">
                <a:solidFill>
                  <a:srgbClr val="002060"/>
                </a:solidFill>
                <a:latin typeface="+mj-ea"/>
                <a:ea typeface="+mj-ea"/>
              </a:rPr>
              <a:t>圖 </a:t>
            </a:r>
            <a:r>
              <a:rPr lang="en-US" altLang="zh-TW" b="1" dirty="0">
                <a:solidFill>
                  <a:srgbClr val="002060"/>
                </a:solidFill>
                <a:latin typeface="+mj-ea"/>
                <a:ea typeface="+mj-ea"/>
              </a:rPr>
              <a:t>21.7</a:t>
            </a:r>
            <a:r>
              <a:rPr lang="zh-TW" altLang="en-US" b="1" dirty="0">
                <a:solidFill>
                  <a:srgbClr val="002060"/>
                </a:solidFill>
                <a:latin typeface="+mj-ea"/>
                <a:ea typeface="+mj-ea"/>
              </a:rPr>
              <a:t>　匠人</a:t>
            </a:r>
            <a:endParaRPr lang="zh-TW" altLang="en-US" b="1" dirty="0">
              <a:solidFill>
                <a:srgbClr val="002060"/>
              </a:solidFill>
              <a:latin typeface="+mj-ea"/>
              <a:ea typeface="+mj-ea"/>
            </a:endParaRPr>
          </a:p>
        </p:txBody>
      </p:sp>
    </p:spTree>
    <p:extLst>
      <p:ext uri="{BB962C8B-B14F-4D97-AF65-F5344CB8AC3E}">
        <p14:creationId xmlns:p14="http://schemas.microsoft.com/office/powerpoint/2010/main" val="2476022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1"/>
          <p:cNvSpPr>
            <a:spLocks noGrp="1"/>
          </p:cNvSpPr>
          <p:nvPr>
            <p:ph type="title"/>
          </p:nvPr>
        </p:nvSpPr>
        <p:spPr/>
        <p:txBody>
          <a:bodyPr/>
          <a:lstStyle/>
          <a:p>
            <a:r>
              <a:rPr lang="en-US" altLang="zh-TW" dirty="0"/>
              <a:t>21.1</a:t>
            </a:r>
            <a:r>
              <a:rPr lang="zh-TW" altLang="en-US" dirty="0"/>
              <a:t>　人類的演化路徑</a:t>
            </a:r>
            <a:endParaRPr lang="zh-TW" altLang="en-US" dirty="0"/>
          </a:p>
        </p:txBody>
      </p:sp>
      <p:sp>
        <p:nvSpPr>
          <p:cNvPr id="13" name="內容版面配置區 12"/>
          <p:cNvSpPr>
            <a:spLocks noGrp="1"/>
          </p:cNvSpPr>
          <p:nvPr>
            <p:ph idx="1"/>
          </p:nvPr>
        </p:nvSpPr>
        <p:spPr/>
        <p:txBody>
          <a:bodyPr/>
          <a:lstStyle/>
          <a:p>
            <a:pPr>
              <a:spcBef>
                <a:spcPts val="1200"/>
              </a:spcBef>
            </a:pPr>
            <a:r>
              <a:rPr lang="zh-TW" altLang="en-US" dirty="0"/>
              <a:t>人類演化史開始於 </a:t>
            </a:r>
            <a:r>
              <a:rPr lang="en-US" altLang="zh-TW" dirty="0"/>
              <a:t>6 </a:t>
            </a:r>
            <a:r>
              <a:rPr lang="zh-TW" altLang="en-US" dirty="0"/>
              <a:t>千 </a:t>
            </a:r>
            <a:r>
              <a:rPr lang="en-US" altLang="zh-TW" dirty="0"/>
              <a:t>5 </a:t>
            </a:r>
            <a:r>
              <a:rPr lang="zh-TW" altLang="en-US" dirty="0"/>
              <a:t>百萬</a:t>
            </a:r>
            <a:r>
              <a:rPr lang="zh-TW" altLang="en-US" dirty="0" smtClean="0"/>
              <a:t>年前</a:t>
            </a:r>
            <a:endParaRPr lang="en-US" altLang="zh-TW" dirty="0" smtClean="0"/>
          </a:p>
          <a:p>
            <a:pPr>
              <a:spcBef>
                <a:spcPts val="1200"/>
              </a:spcBef>
            </a:pPr>
            <a:r>
              <a:rPr lang="zh-TW" altLang="en-US" dirty="0" smtClean="0"/>
              <a:t>從一群</a:t>
            </a:r>
            <a:r>
              <a:rPr lang="zh-TW" altLang="en-US" dirty="0"/>
              <a:t>小型、樹居的食蟲哺乳動物以爆發</a:t>
            </a:r>
            <a:r>
              <a:rPr lang="zh-TW" altLang="en-US" dirty="0" smtClean="0"/>
              <a:t>式輻射</a:t>
            </a:r>
            <a:r>
              <a:rPr lang="zh-TW" altLang="en-US" dirty="0"/>
              <a:t>狀</a:t>
            </a:r>
            <a:r>
              <a:rPr lang="zh-TW" altLang="en-US" dirty="0" smtClean="0"/>
              <a:t>衍生出</a:t>
            </a:r>
            <a:endParaRPr lang="en-US" altLang="zh-TW" dirty="0" smtClean="0"/>
          </a:p>
          <a:p>
            <a:pPr lvl="1">
              <a:spcBef>
                <a:spcPts val="1200"/>
              </a:spcBef>
            </a:pPr>
            <a:r>
              <a:rPr lang="zh-TW" altLang="en-US" dirty="0" smtClean="0"/>
              <a:t>蝙蝠</a:t>
            </a:r>
            <a:r>
              <a:rPr lang="zh-TW" altLang="en-US" dirty="0"/>
              <a:t>、樹棲鼩鼱以及</a:t>
            </a:r>
            <a:r>
              <a:rPr lang="zh-TW" altLang="en-US" b="1" dirty="0"/>
              <a:t>靈長</a:t>
            </a:r>
            <a:r>
              <a:rPr lang="zh-TW" altLang="en-US" b="1" dirty="0" smtClean="0"/>
              <a:t>類</a:t>
            </a:r>
            <a:endParaRPr lang="en-US" altLang="zh-TW" b="1" dirty="0" smtClean="0"/>
          </a:p>
          <a:p>
            <a:pPr lvl="2">
              <a:spcBef>
                <a:spcPts val="1200"/>
              </a:spcBef>
            </a:pPr>
            <a:r>
              <a:rPr lang="zh-TW" altLang="en-US" dirty="0"/>
              <a:t>靈長類是包括人類在內的哺乳動物</a:t>
            </a:r>
            <a:r>
              <a:rPr lang="zh-TW" altLang="en-US" dirty="0" smtClean="0"/>
              <a:t>的目</a:t>
            </a:r>
            <a:r>
              <a:rPr lang="en-US" altLang="zh-TW" dirty="0" smtClean="0"/>
              <a:t> </a:t>
            </a:r>
            <a:endParaRPr lang="zh-TW" altLang="en-US" dirty="0"/>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21 - </a:t>
            </a:r>
            <a:r>
              <a:rPr lang="zh-TW" altLang="en-US" smtClean="0"/>
              <a:t>人類如何演化</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2</a:t>
            </a:fld>
            <a:endParaRPr lang="en-US" altLang="zh-TW"/>
          </a:p>
        </p:txBody>
      </p:sp>
    </p:spTree>
    <p:extLst>
      <p:ext uri="{BB962C8B-B14F-4D97-AF65-F5344CB8AC3E}">
        <p14:creationId xmlns:p14="http://schemas.microsoft.com/office/powerpoint/2010/main" val="1709608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21.5</a:t>
            </a:r>
            <a:r>
              <a:rPr lang="zh-TW" altLang="en-US" dirty="0"/>
              <a:t>　早期人</a:t>
            </a:r>
            <a:r>
              <a:rPr lang="zh-TW" altLang="en-US" dirty="0" smtClean="0"/>
              <a:t>屬化石少</a:t>
            </a:r>
            <a:endParaRPr lang="zh-TW" altLang="en-US" dirty="0"/>
          </a:p>
        </p:txBody>
      </p:sp>
      <p:sp>
        <p:nvSpPr>
          <p:cNvPr id="3" name="內容版面配置區 2"/>
          <p:cNvSpPr>
            <a:spLocks noGrp="1"/>
          </p:cNvSpPr>
          <p:nvPr>
            <p:ph idx="1"/>
          </p:nvPr>
        </p:nvSpPr>
        <p:spPr/>
        <p:txBody>
          <a:bodyPr/>
          <a:lstStyle/>
          <a:p>
            <a:r>
              <a:rPr lang="zh-TW" altLang="en-US" dirty="0"/>
              <a:t>由於早期人屬的化石如此稀少</a:t>
            </a:r>
            <a:r>
              <a:rPr lang="zh-TW" altLang="en-US" dirty="0" smtClean="0"/>
              <a:t>，無法</a:t>
            </a:r>
            <a:r>
              <a:rPr lang="zh-TW" altLang="en-US" dirty="0"/>
              <a:t>確定地解釋人類</a:t>
            </a:r>
            <a:r>
              <a:rPr lang="zh-TW" altLang="en-US" dirty="0" smtClean="0"/>
              <a:t>的演化</a:t>
            </a:r>
            <a:endParaRPr lang="en-US" altLang="zh-TW" dirty="0" smtClean="0"/>
          </a:p>
          <a:p>
            <a:pPr lvl="1"/>
            <a:r>
              <a:rPr lang="zh-TW" altLang="en-US" dirty="0" smtClean="0"/>
              <a:t>如果兩</a:t>
            </a:r>
            <a:r>
              <a:rPr lang="zh-TW" altLang="en-US" dirty="0"/>
              <a:t>個物種的界定被</a:t>
            </a:r>
            <a:r>
              <a:rPr lang="zh-TW" altLang="en-US" dirty="0" smtClean="0"/>
              <a:t>接受，那麼</a:t>
            </a:r>
            <a:r>
              <a:rPr lang="zh-TW" altLang="en-US" dirty="0"/>
              <a:t>顯然人屬與盧多爾夫人這最</a:t>
            </a:r>
            <a:r>
              <a:rPr lang="zh-TW" altLang="en-US" dirty="0" smtClean="0"/>
              <a:t>古老物種</a:t>
            </a:r>
            <a:r>
              <a:rPr lang="zh-TW" altLang="en-US" dirty="0"/>
              <a:t>歷經輻射</a:t>
            </a:r>
            <a:r>
              <a:rPr lang="zh-TW" altLang="en-US" dirty="0" smtClean="0"/>
              <a:t>適應</a:t>
            </a:r>
            <a:endParaRPr lang="en-US" altLang="zh-TW" dirty="0" smtClean="0"/>
          </a:p>
          <a:p>
            <a:pPr lvl="1"/>
            <a:r>
              <a:rPr lang="zh-TW" altLang="en-US" dirty="0"/>
              <a:t>由於其現代的骨架，</a:t>
            </a:r>
            <a:r>
              <a:rPr lang="zh-TW" altLang="en-US" dirty="0" smtClean="0"/>
              <a:t>匠人</a:t>
            </a:r>
            <a:r>
              <a:rPr lang="zh-TW" altLang="en-US" dirty="0"/>
              <a:t>被併入直立</a:t>
            </a:r>
            <a:r>
              <a:rPr lang="zh-TW" altLang="en-US" dirty="0" smtClean="0"/>
              <a:t>人，</a:t>
            </a:r>
            <a:r>
              <a:rPr lang="zh-TW" altLang="en-US" dirty="0"/>
              <a:t>且被認為最</a:t>
            </a:r>
            <a:r>
              <a:rPr lang="zh-TW" altLang="en-US" dirty="0" smtClean="0"/>
              <a:t>可能是</a:t>
            </a:r>
            <a:r>
              <a:rPr lang="zh-TW" altLang="en-US" dirty="0"/>
              <a:t>人屬後來形成物種的祖先</a:t>
            </a:r>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21 - </a:t>
            </a:r>
            <a:r>
              <a:rPr lang="zh-TW" altLang="en-US" smtClean="0"/>
              <a:t>人類如何演化</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20</a:t>
            </a:fld>
            <a:endParaRPr lang="en-US" altLang="zh-TW"/>
          </a:p>
        </p:txBody>
      </p:sp>
    </p:spTree>
    <p:extLst>
      <p:ext uri="{BB962C8B-B14F-4D97-AF65-F5344CB8AC3E}">
        <p14:creationId xmlns:p14="http://schemas.microsoft.com/office/powerpoint/2010/main" val="1100094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21.6</a:t>
            </a:r>
            <a:r>
              <a:rPr lang="zh-TW" altLang="en-US" dirty="0"/>
              <a:t>　遠離非洲：直立人</a:t>
            </a:r>
          </a:p>
        </p:txBody>
      </p:sp>
      <p:sp>
        <p:nvSpPr>
          <p:cNvPr id="3" name="內容版面配置區 2"/>
          <p:cNvSpPr>
            <a:spLocks noGrp="1"/>
          </p:cNvSpPr>
          <p:nvPr>
            <p:ph idx="1"/>
          </p:nvPr>
        </p:nvSpPr>
        <p:spPr>
          <a:xfrm>
            <a:off x="306388" y="1412776"/>
            <a:ext cx="8534400" cy="2880320"/>
          </a:xfrm>
        </p:spPr>
        <p:txBody>
          <a:bodyPr/>
          <a:lstStyle/>
          <a:p>
            <a:pPr>
              <a:spcBef>
                <a:spcPts val="1200"/>
              </a:spcBef>
            </a:pPr>
            <a:r>
              <a:rPr lang="zh-TW" altLang="en-US" b="1" dirty="0" smtClean="0"/>
              <a:t>直立</a:t>
            </a:r>
            <a:r>
              <a:rPr lang="zh-TW" altLang="en-US" b="1" dirty="0"/>
              <a:t>人</a:t>
            </a:r>
            <a:r>
              <a:rPr lang="zh-TW" altLang="en-US" dirty="0"/>
              <a:t>無疑是真正的</a:t>
            </a:r>
            <a:r>
              <a:rPr lang="zh-TW" altLang="en-US" dirty="0" smtClean="0"/>
              <a:t>人類，</a:t>
            </a:r>
            <a:r>
              <a:rPr lang="zh-TW" altLang="en-US" dirty="0"/>
              <a:t>許多</a:t>
            </a:r>
            <a:r>
              <a:rPr lang="zh-TW" altLang="en-US" dirty="0" smtClean="0"/>
              <a:t>樣本已被發現</a:t>
            </a:r>
            <a:r>
              <a:rPr lang="zh-TW" altLang="en-US" dirty="0"/>
              <a:t>，</a:t>
            </a:r>
            <a:r>
              <a:rPr lang="zh-TW" altLang="en-US" dirty="0" smtClean="0"/>
              <a:t>包括</a:t>
            </a:r>
            <a:r>
              <a:rPr lang="zh-TW" altLang="en-US" dirty="0"/>
              <a:t>爪哇人和北京人的發現</a:t>
            </a:r>
            <a:endParaRPr lang="en-US" altLang="zh-TW" dirty="0"/>
          </a:p>
          <a:p>
            <a:pPr>
              <a:spcBef>
                <a:spcPts val="1200"/>
              </a:spcBef>
            </a:pPr>
            <a:r>
              <a:rPr lang="zh-TW" altLang="en-US" dirty="0"/>
              <a:t>直立人比巧人高大、有較大</a:t>
            </a:r>
            <a:r>
              <a:rPr lang="zh-TW" altLang="en-US" dirty="0" smtClean="0"/>
              <a:t>的腦容量</a:t>
            </a:r>
            <a:endParaRPr lang="en-US" altLang="zh-TW" dirty="0" smtClean="0"/>
          </a:p>
          <a:p>
            <a:pPr lvl="1">
              <a:spcBef>
                <a:spcPts val="800"/>
              </a:spcBef>
            </a:pPr>
            <a:r>
              <a:rPr lang="zh-TW" altLang="en-US" dirty="0"/>
              <a:t>頭顱內側的形狀暗示直立</a:t>
            </a:r>
            <a:r>
              <a:rPr lang="zh-TW" altLang="en-US" dirty="0" smtClean="0"/>
              <a:t>人能夠說話</a:t>
            </a:r>
            <a:endParaRPr lang="en-US" altLang="zh-TW" dirty="0" smtClean="0"/>
          </a:p>
          <a:p>
            <a:pPr lvl="1">
              <a:spcBef>
                <a:spcPts val="800"/>
              </a:spcBef>
            </a:pPr>
            <a:r>
              <a:rPr lang="zh-TW" altLang="en-US" dirty="0"/>
              <a:t>社會型</a:t>
            </a:r>
            <a:r>
              <a:rPr lang="zh-TW" altLang="en-US" dirty="0" smtClean="0"/>
              <a:t>物種</a:t>
            </a:r>
            <a:endParaRPr lang="en-US" altLang="zh-TW" dirty="0" smtClean="0"/>
          </a:p>
          <a:p>
            <a:pPr>
              <a:spcBef>
                <a:spcPts val="1200"/>
              </a:spcBef>
            </a:pPr>
            <a:endParaRPr lang="zh-TW" altLang="en-US" dirty="0"/>
          </a:p>
          <a:p>
            <a:pPr>
              <a:spcBef>
                <a:spcPts val="1200"/>
              </a:spcBef>
            </a:pPr>
            <a:endParaRPr lang="zh-TW" altLang="en-US" dirty="0"/>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21 - </a:t>
            </a:r>
            <a:r>
              <a:rPr lang="zh-TW" altLang="en-US" smtClean="0"/>
              <a:t>人類如何演化</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21</a:t>
            </a:fld>
            <a:endParaRPr lang="en-US" altLang="zh-TW"/>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3645023"/>
            <a:ext cx="4619625"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611560" y="6352267"/>
            <a:ext cx="3467616" cy="369332"/>
          </a:xfrm>
          <a:prstGeom prst="rect">
            <a:avLst/>
          </a:prstGeom>
        </p:spPr>
        <p:txBody>
          <a:bodyPr wrap="none">
            <a:spAutoFit/>
          </a:bodyPr>
          <a:lstStyle/>
          <a:p>
            <a:r>
              <a:rPr lang="zh-TW" altLang="en-US" b="1" dirty="0">
                <a:solidFill>
                  <a:srgbClr val="002060"/>
                </a:solidFill>
                <a:latin typeface="+mj-ea"/>
                <a:ea typeface="+mj-ea"/>
              </a:rPr>
              <a:t>圖 </a:t>
            </a:r>
            <a:r>
              <a:rPr lang="en-US" altLang="zh-TW" b="1" dirty="0">
                <a:solidFill>
                  <a:srgbClr val="002060"/>
                </a:solidFill>
                <a:latin typeface="+mj-ea"/>
                <a:ea typeface="+mj-ea"/>
              </a:rPr>
              <a:t>21.8</a:t>
            </a:r>
            <a:r>
              <a:rPr lang="zh-TW" altLang="en-US" b="1" dirty="0">
                <a:solidFill>
                  <a:srgbClr val="002060"/>
                </a:solidFill>
                <a:latin typeface="+mj-ea"/>
                <a:ea typeface="+mj-ea"/>
              </a:rPr>
              <a:t>　最早發現直立人的地點</a:t>
            </a:r>
            <a:endParaRPr lang="zh-TW" altLang="en-US" b="1" dirty="0">
              <a:solidFill>
                <a:srgbClr val="002060"/>
              </a:solidFill>
              <a:latin typeface="+mj-ea"/>
              <a:ea typeface="+mj-ea"/>
            </a:endParaRPr>
          </a:p>
        </p:txBody>
      </p:sp>
    </p:spTree>
    <p:extLst>
      <p:ext uri="{BB962C8B-B14F-4D97-AF65-F5344CB8AC3E}">
        <p14:creationId xmlns:p14="http://schemas.microsoft.com/office/powerpoint/2010/main" val="185165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21.6</a:t>
            </a:r>
            <a:r>
              <a:rPr lang="zh-TW" altLang="en-US" dirty="0"/>
              <a:t>　</a:t>
            </a:r>
            <a:r>
              <a:rPr lang="zh-TW" altLang="en-US" dirty="0" smtClean="0"/>
              <a:t>直立</a:t>
            </a:r>
            <a:r>
              <a:rPr lang="zh-TW" altLang="en-US" dirty="0"/>
              <a:t>人</a:t>
            </a:r>
          </a:p>
        </p:txBody>
      </p:sp>
      <p:sp>
        <p:nvSpPr>
          <p:cNvPr id="3" name="內容版面配置區 2"/>
          <p:cNvSpPr>
            <a:spLocks noGrp="1"/>
          </p:cNvSpPr>
          <p:nvPr>
            <p:ph idx="1"/>
          </p:nvPr>
        </p:nvSpPr>
        <p:spPr/>
        <p:txBody>
          <a:bodyPr/>
          <a:lstStyle/>
          <a:p>
            <a:r>
              <a:rPr lang="zh-TW" altLang="en-US" dirty="0"/>
              <a:t>直立人最</a:t>
            </a:r>
            <a:r>
              <a:rPr lang="zh-TW" altLang="en-US" dirty="0" smtClean="0"/>
              <a:t>古老、完整的頭顱骨來自東非，</a:t>
            </a:r>
            <a:r>
              <a:rPr lang="zh-TW" altLang="en-US" dirty="0"/>
              <a:t>這表明直立人起源於</a:t>
            </a:r>
            <a:r>
              <a:rPr lang="zh-TW" altLang="en-US" dirty="0" smtClean="0"/>
              <a:t>非洲</a:t>
            </a:r>
            <a:endParaRPr lang="en-US" altLang="zh-TW" dirty="0" smtClean="0"/>
          </a:p>
          <a:p>
            <a:r>
              <a:rPr lang="zh-TW" altLang="en-US" dirty="0"/>
              <a:t>直立人存活了超過 </a:t>
            </a:r>
            <a:r>
              <a:rPr lang="en-US" altLang="zh-TW" dirty="0"/>
              <a:t>100 </a:t>
            </a:r>
            <a:r>
              <a:rPr lang="zh-TW" altLang="en-US" dirty="0"/>
              <a:t>萬年，比人屬</a:t>
            </a:r>
            <a:r>
              <a:rPr lang="zh-TW" altLang="en-US" dirty="0" smtClean="0"/>
              <a:t>的其他</a:t>
            </a:r>
            <a:r>
              <a:rPr lang="zh-TW" altLang="en-US" dirty="0"/>
              <a:t>物種還</a:t>
            </a:r>
            <a:r>
              <a:rPr lang="zh-TW" altLang="en-US" dirty="0" smtClean="0"/>
              <a:t>久</a:t>
            </a:r>
            <a:endParaRPr lang="en-US" altLang="zh-TW" dirty="0" smtClean="0"/>
          </a:p>
          <a:p>
            <a:r>
              <a:rPr lang="zh-TW" altLang="en-US" dirty="0"/>
              <a:t>直立</a:t>
            </a:r>
            <a:r>
              <a:rPr lang="zh-TW" altLang="en-US" dirty="0" smtClean="0"/>
              <a:t>人約在</a:t>
            </a:r>
            <a:r>
              <a:rPr lang="en-US" altLang="zh-TW" dirty="0" smtClean="0"/>
              <a:t>500,000</a:t>
            </a:r>
            <a:r>
              <a:rPr lang="zh-TW" altLang="en-US" dirty="0" smtClean="0"/>
              <a:t>年前</a:t>
            </a:r>
            <a:r>
              <a:rPr lang="zh-TW" altLang="en-US" dirty="0"/>
              <a:t>在非洲消失，此時現代人出現</a:t>
            </a:r>
            <a:r>
              <a:rPr lang="zh-TW" altLang="en-US" dirty="0" smtClean="0"/>
              <a:t>，並</a:t>
            </a:r>
            <a:r>
              <a:rPr lang="zh-TW" altLang="en-US" dirty="0"/>
              <a:t>在亞洲存活得更久</a:t>
            </a:r>
            <a:endParaRPr lang="en-US" altLang="zh-TW" dirty="0" smtClean="0"/>
          </a:p>
          <a:p>
            <a:endParaRPr lang="zh-TW" altLang="en-US" dirty="0"/>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21 - </a:t>
            </a:r>
            <a:r>
              <a:rPr lang="zh-TW" altLang="en-US" smtClean="0"/>
              <a:t>人類如何演化</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22</a:t>
            </a:fld>
            <a:endParaRPr lang="en-US" altLang="zh-TW"/>
          </a:p>
        </p:txBody>
      </p:sp>
    </p:spTree>
    <p:extLst>
      <p:ext uri="{BB962C8B-B14F-4D97-AF65-F5344CB8AC3E}">
        <p14:creationId xmlns:p14="http://schemas.microsoft.com/office/powerpoint/2010/main" val="1964688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21.7</a:t>
            </a:r>
            <a:r>
              <a:rPr lang="zh-TW" altLang="en-US" dirty="0"/>
              <a:t>　現代人</a:t>
            </a:r>
          </a:p>
        </p:txBody>
      </p:sp>
      <p:sp>
        <p:nvSpPr>
          <p:cNvPr id="3" name="內容版面配置區 2"/>
          <p:cNvSpPr>
            <a:spLocks noGrp="1"/>
          </p:cNvSpPr>
          <p:nvPr>
            <p:ph idx="1"/>
          </p:nvPr>
        </p:nvSpPr>
        <p:spPr/>
        <p:txBody>
          <a:bodyPr/>
          <a:lstStyle/>
          <a:p>
            <a:r>
              <a:rPr lang="zh-TW" altLang="zh-TW" dirty="0" smtClean="0"/>
              <a:t>約</a:t>
            </a:r>
            <a:r>
              <a:rPr lang="en-US" altLang="zh-TW" dirty="0"/>
              <a:t>600,000</a:t>
            </a:r>
            <a:r>
              <a:rPr lang="zh-TW" altLang="zh-TW" dirty="0"/>
              <a:t>年前現代人首先在非洲出現</a:t>
            </a:r>
            <a:r>
              <a:rPr lang="zh-TW" altLang="zh-TW" dirty="0" smtClean="0"/>
              <a:t>時</a:t>
            </a:r>
            <a:endParaRPr lang="en-US" altLang="zh-TW" dirty="0" smtClean="0"/>
          </a:p>
          <a:p>
            <a:endParaRPr lang="en-US" altLang="zh-TW" dirty="0" smtClean="0"/>
          </a:p>
          <a:p>
            <a:r>
              <a:rPr lang="zh-TW" altLang="en-US" dirty="0" smtClean="0"/>
              <a:t>研究人員</a:t>
            </a:r>
            <a:r>
              <a:rPr lang="zh-TW" altLang="en-US" dirty="0"/>
              <a:t>認為現代人有三個物種</a:t>
            </a:r>
            <a:r>
              <a:rPr lang="zh-TW" altLang="zh-TW" dirty="0" smtClean="0"/>
              <a:t>：</a:t>
            </a:r>
            <a:endParaRPr lang="en-US" altLang="zh-TW" dirty="0" smtClean="0"/>
          </a:p>
          <a:p>
            <a:pPr lvl="1"/>
            <a:r>
              <a:rPr lang="zh-TW" altLang="zh-TW" dirty="0" smtClean="0"/>
              <a:t>海</a:t>
            </a:r>
            <a:r>
              <a:rPr lang="zh-TW" altLang="zh-TW" dirty="0"/>
              <a:t>德堡</a:t>
            </a:r>
            <a:r>
              <a:rPr lang="zh-TW" altLang="zh-TW" dirty="0" smtClean="0"/>
              <a:t>人</a:t>
            </a:r>
            <a:endParaRPr lang="en-US" altLang="zh-TW" dirty="0" smtClean="0"/>
          </a:p>
          <a:p>
            <a:pPr lvl="1"/>
            <a:r>
              <a:rPr lang="zh-TW" altLang="zh-TW" dirty="0" smtClean="0"/>
              <a:t>尼</a:t>
            </a:r>
            <a:r>
              <a:rPr lang="zh-TW" altLang="zh-TW" dirty="0"/>
              <a:t>安德塔</a:t>
            </a:r>
            <a:r>
              <a:rPr lang="zh-TW" altLang="zh-TW" dirty="0" smtClean="0"/>
              <a:t>人</a:t>
            </a:r>
            <a:r>
              <a:rPr lang="en-US" altLang="zh-TW" dirty="0" smtClean="0"/>
              <a:t> </a:t>
            </a:r>
          </a:p>
          <a:p>
            <a:pPr lvl="1"/>
            <a:r>
              <a:rPr lang="zh-TW" altLang="zh-TW" dirty="0" smtClean="0"/>
              <a:t>智</a:t>
            </a:r>
            <a:r>
              <a:rPr lang="zh-TW" altLang="zh-TW" dirty="0"/>
              <a:t>人</a:t>
            </a:r>
            <a:endParaRPr lang="zh-TW" altLang="en-US" dirty="0"/>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21 - </a:t>
            </a:r>
            <a:r>
              <a:rPr lang="zh-TW" altLang="en-US" smtClean="0"/>
              <a:t>人類如何演化</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23</a:t>
            </a:fld>
            <a:endParaRPr lang="en-US" altLang="zh-TW"/>
          </a:p>
        </p:txBody>
      </p:sp>
    </p:spTree>
    <p:extLst>
      <p:ext uri="{BB962C8B-B14F-4D97-AF65-F5344CB8AC3E}">
        <p14:creationId xmlns:p14="http://schemas.microsoft.com/office/powerpoint/2010/main" val="1840086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21.7</a:t>
            </a:r>
            <a:r>
              <a:rPr lang="zh-TW" altLang="en-US" dirty="0"/>
              <a:t>　</a:t>
            </a:r>
            <a:r>
              <a:rPr lang="zh-TW" altLang="en-US" dirty="0" smtClean="0"/>
              <a:t>海</a:t>
            </a:r>
            <a:r>
              <a:rPr lang="zh-TW" altLang="en-US" dirty="0"/>
              <a:t>德堡人</a:t>
            </a:r>
          </a:p>
        </p:txBody>
      </p:sp>
      <p:sp>
        <p:nvSpPr>
          <p:cNvPr id="3" name="內容版面配置區 2"/>
          <p:cNvSpPr>
            <a:spLocks noGrp="1"/>
          </p:cNvSpPr>
          <p:nvPr>
            <p:ph idx="1"/>
          </p:nvPr>
        </p:nvSpPr>
        <p:spPr/>
        <p:txBody>
          <a:bodyPr/>
          <a:lstStyle/>
          <a:p>
            <a:r>
              <a:rPr lang="zh-TW" altLang="en-US" dirty="0"/>
              <a:t>海德堡人是最古老的</a:t>
            </a:r>
            <a:r>
              <a:rPr lang="zh-TW" altLang="en-US" dirty="0" smtClean="0"/>
              <a:t>現代人</a:t>
            </a:r>
            <a:endParaRPr lang="en-US" altLang="zh-TW" dirty="0" smtClean="0"/>
          </a:p>
          <a:p>
            <a:pPr lvl="1"/>
            <a:r>
              <a:rPr lang="zh-TW" altLang="en-US" dirty="0"/>
              <a:t>來自</a:t>
            </a:r>
            <a:r>
              <a:rPr lang="zh-TW" altLang="en-US" dirty="0" smtClean="0"/>
              <a:t>衣索比亞</a:t>
            </a:r>
            <a:r>
              <a:rPr lang="zh-TW" altLang="en-US" dirty="0"/>
              <a:t>距今 </a:t>
            </a:r>
            <a:r>
              <a:rPr lang="en-US" altLang="zh-TW" dirty="0"/>
              <a:t>600,000 </a:t>
            </a:r>
            <a:r>
              <a:rPr lang="zh-TW" altLang="en-US" dirty="0"/>
              <a:t>年前的</a:t>
            </a:r>
            <a:r>
              <a:rPr lang="zh-TW" altLang="en-US" dirty="0" smtClean="0"/>
              <a:t>化石</a:t>
            </a:r>
            <a:endParaRPr lang="en-US" altLang="zh-TW" dirty="0" smtClean="0"/>
          </a:p>
          <a:p>
            <a:pPr lvl="1"/>
            <a:r>
              <a:rPr lang="zh-TW" altLang="en-US" dirty="0"/>
              <a:t>海德堡人</a:t>
            </a:r>
            <a:r>
              <a:rPr lang="zh-TW" altLang="en-US" dirty="0" smtClean="0"/>
              <a:t>具有更</a:t>
            </a:r>
            <a:r>
              <a:rPr lang="zh-TW" altLang="en-US" dirty="0"/>
              <a:t>進步的解剖</a:t>
            </a:r>
            <a:r>
              <a:rPr lang="zh-TW" altLang="en-US" dirty="0" smtClean="0"/>
              <a:t>特徵</a:t>
            </a:r>
            <a:endParaRPr lang="en-US" altLang="zh-TW" dirty="0" smtClean="0"/>
          </a:p>
          <a:p>
            <a:pPr lvl="1"/>
            <a:r>
              <a:rPr lang="zh-TW" altLang="en-US" dirty="0" smtClean="0"/>
              <a:t>沿著</a:t>
            </a:r>
            <a:r>
              <a:rPr lang="zh-TW" altLang="en-US" dirty="0"/>
              <a:t>頭顱中線有骨狀龍骨、在眼窩上方有厚脊以及腦容量</a:t>
            </a:r>
            <a:r>
              <a:rPr lang="zh-TW" altLang="en-US" dirty="0" smtClean="0"/>
              <a:t>大</a:t>
            </a:r>
            <a:endParaRPr lang="en-US" altLang="zh-TW" dirty="0" smtClean="0"/>
          </a:p>
          <a:p>
            <a:pPr lvl="1"/>
            <a:r>
              <a:rPr lang="zh-TW" altLang="en-US" dirty="0" smtClean="0"/>
              <a:t>似乎</a:t>
            </a:r>
            <a:r>
              <a:rPr lang="zh-TW" altLang="en-US" dirty="0"/>
              <a:t>已經擴散至非洲、歐洲及亞洲西部的</a:t>
            </a:r>
            <a:r>
              <a:rPr lang="zh-TW" altLang="en-US" dirty="0" smtClean="0"/>
              <a:t>許多</a:t>
            </a:r>
            <a:r>
              <a:rPr lang="zh-TW" altLang="en-US" dirty="0"/>
              <a:t>地區</a:t>
            </a:r>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21 - </a:t>
            </a:r>
            <a:r>
              <a:rPr lang="zh-TW" altLang="en-US" smtClean="0"/>
              <a:t>人類如何演化</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24</a:t>
            </a:fld>
            <a:endParaRPr lang="en-US" altLang="zh-TW"/>
          </a:p>
        </p:txBody>
      </p:sp>
    </p:spTree>
    <p:extLst>
      <p:ext uri="{BB962C8B-B14F-4D97-AF65-F5344CB8AC3E}">
        <p14:creationId xmlns:p14="http://schemas.microsoft.com/office/powerpoint/2010/main" val="2465112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21.7</a:t>
            </a:r>
            <a:r>
              <a:rPr lang="zh-TW" altLang="en-US" dirty="0"/>
              <a:t>　</a:t>
            </a:r>
            <a:r>
              <a:rPr lang="zh-TW" altLang="en-US" dirty="0" smtClean="0"/>
              <a:t>尼</a:t>
            </a:r>
            <a:r>
              <a:rPr lang="zh-TW" altLang="en-US" dirty="0"/>
              <a:t>安德塔人</a:t>
            </a:r>
          </a:p>
        </p:txBody>
      </p:sp>
      <p:sp>
        <p:nvSpPr>
          <p:cNvPr id="3" name="內容版面配置區 2"/>
          <p:cNvSpPr>
            <a:spLocks noGrp="1"/>
          </p:cNvSpPr>
          <p:nvPr>
            <p:ph idx="1"/>
          </p:nvPr>
        </p:nvSpPr>
        <p:spPr/>
        <p:txBody>
          <a:bodyPr/>
          <a:lstStyle/>
          <a:p>
            <a:pPr>
              <a:spcBef>
                <a:spcPts val="1200"/>
              </a:spcBef>
            </a:pPr>
            <a:r>
              <a:rPr lang="zh-TW" altLang="en-US" dirty="0"/>
              <a:t>約在 </a:t>
            </a:r>
            <a:r>
              <a:rPr lang="en-US" altLang="zh-TW" dirty="0"/>
              <a:t>130,000 </a:t>
            </a:r>
            <a:r>
              <a:rPr lang="zh-TW" altLang="en-US" dirty="0" smtClean="0"/>
              <a:t>年前，尼</a:t>
            </a:r>
            <a:r>
              <a:rPr lang="zh-TW" altLang="en-US" dirty="0"/>
              <a:t>安德塔</a:t>
            </a:r>
            <a:r>
              <a:rPr lang="zh-TW" altLang="en-US" dirty="0" smtClean="0"/>
              <a:t>人出現</a:t>
            </a:r>
            <a:r>
              <a:rPr lang="zh-TW" altLang="en-US" dirty="0"/>
              <a:t>在</a:t>
            </a:r>
            <a:r>
              <a:rPr lang="zh-TW" altLang="en-US" dirty="0" smtClean="0"/>
              <a:t>歐洲</a:t>
            </a:r>
            <a:endParaRPr lang="en-US" altLang="zh-TW" dirty="0" smtClean="0"/>
          </a:p>
          <a:p>
            <a:pPr lvl="1">
              <a:spcBef>
                <a:spcPts val="1200"/>
              </a:spcBef>
            </a:pPr>
            <a:r>
              <a:rPr lang="zh-TW" altLang="en-US" dirty="0"/>
              <a:t>相較於現代人，尼安德塔</a:t>
            </a:r>
            <a:r>
              <a:rPr lang="zh-TW" altLang="en-US" dirty="0" smtClean="0"/>
              <a:t>人較</a:t>
            </a:r>
            <a:r>
              <a:rPr lang="zh-TW" altLang="en-US" dirty="0"/>
              <a:t>矮、粗壯且</a:t>
            </a:r>
            <a:r>
              <a:rPr lang="zh-TW" altLang="en-US" dirty="0" smtClean="0"/>
              <a:t>有力</a:t>
            </a:r>
            <a:endParaRPr lang="en-US" altLang="zh-TW" dirty="0" smtClean="0"/>
          </a:p>
          <a:p>
            <a:pPr lvl="1">
              <a:spcBef>
                <a:spcPts val="1200"/>
              </a:spcBef>
            </a:pPr>
            <a:r>
              <a:rPr lang="zh-TW" altLang="en-US" dirty="0" smtClean="0"/>
              <a:t>他們</a:t>
            </a:r>
            <a:r>
              <a:rPr lang="zh-TW" altLang="en-US" dirty="0"/>
              <a:t>的頭顱大型，具</a:t>
            </a:r>
            <a:r>
              <a:rPr lang="zh-TW" altLang="en-US" dirty="0" smtClean="0"/>
              <a:t>突出的</a:t>
            </a:r>
            <a:r>
              <a:rPr lang="zh-TW" altLang="en-US" dirty="0"/>
              <a:t>臉，額眉上方有沉重的骨狀脊，且腦殼</a:t>
            </a:r>
            <a:r>
              <a:rPr lang="zh-TW" altLang="en-US" dirty="0" smtClean="0"/>
              <a:t>較大</a:t>
            </a:r>
            <a:endParaRPr lang="zh-TW" altLang="en-US" dirty="0"/>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21 - </a:t>
            </a:r>
            <a:r>
              <a:rPr lang="zh-TW" altLang="en-US" smtClean="0"/>
              <a:t>人類如何演化</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25</a:t>
            </a:fld>
            <a:endParaRPr lang="en-US" altLang="zh-TW"/>
          </a:p>
        </p:txBody>
      </p:sp>
    </p:spTree>
    <p:extLst>
      <p:ext uri="{BB962C8B-B14F-4D97-AF65-F5344CB8AC3E}">
        <p14:creationId xmlns:p14="http://schemas.microsoft.com/office/powerpoint/2010/main" val="802159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21.7</a:t>
            </a:r>
            <a:r>
              <a:rPr lang="zh-TW" altLang="en-US" dirty="0"/>
              <a:t>　</a:t>
            </a:r>
            <a:r>
              <a:rPr lang="zh-TW" altLang="en-US" dirty="0" smtClean="0"/>
              <a:t>智</a:t>
            </a:r>
            <a:r>
              <a:rPr lang="zh-TW" altLang="en-US" dirty="0"/>
              <a:t>人</a:t>
            </a:r>
          </a:p>
        </p:txBody>
      </p:sp>
      <p:sp>
        <p:nvSpPr>
          <p:cNvPr id="3" name="內容版面配置區 2"/>
          <p:cNvSpPr>
            <a:spLocks noGrp="1"/>
          </p:cNvSpPr>
          <p:nvPr>
            <p:ph idx="1"/>
          </p:nvPr>
        </p:nvSpPr>
        <p:spPr/>
        <p:txBody>
          <a:bodyPr/>
          <a:lstStyle/>
          <a:p>
            <a:pPr>
              <a:spcBef>
                <a:spcPts val="1800"/>
              </a:spcBef>
            </a:pPr>
            <a:r>
              <a:rPr lang="zh-TW" altLang="en-US" dirty="0"/>
              <a:t>智</a:t>
            </a:r>
            <a:r>
              <a:rPr lang="zh-TW" altLang="en-US" dirty="0" smtClean="0"/>
              <a:t>人，</a:t>
            </a:r>
            <a:r>
              <a:rPr lang="zh-TW" altLang="en-US" dirty="0"/>
              <a:t>已</a:t>
            </a:r>
            <a:r>
              <a:rPr lang="zh-TW" altLang="en-US" dirty="0" smtClean="0"/>
              <a:t>知的</a:t>
            </a:r>
            <a:r>
              <a:rPr lang="zh-TW" altLang="en-US" dirty="0"/>
              <a:t>最古老化石是來自衣索比亞，且約 </a:t>
            </a:r>
            <a:r>
              <a:rPr lang="en-US" altLang="zh-TW" dirty="0" smtClean="0"/>
              <a:t>130,000</a:t>
            </a:r>
            <a:r>
              <a:rPr lang="zh-TW" altLang="en-US" dirty="0" smtClean="0"/>
              <a:t> 歲</a:t>
            </a:r>
            <a:endParaRPr lang="en-US" altLang="zh-TW" dirty="0" smtClean="0"/>
          </a:p>
          <a:p>
            <a:pPr>
              <a:spcBef>
                <a:spcPts val="1800"/>
              </a:spcBef>
            </a:pPr>
            <a:r>
              <a:rPr lang="zh-TW" altLang="en-US" dirty="0"/>
              <a:t>在非洲及中東地區以外，沒有確切</a:t>
            </a:r>
            <a:r>
              <a:rPr lang="zh-TW" altLang="en-US" dirty="0" smtClean="0"/>
              <a:t>紀錄到</a:t>
            </a:r>
            <a:r>
              <a:rPr lang="zh-TW" altLang="en-US" dirty="0"/>
              <a:t>年齡比 </a:t>
            </a:r>
            <a:r>
              <a:rPr lang="en-US" altLang="zh-TW" dirty="0"/>
              <a:t>40,000 </a:t>
            </a:r>
            <a:r>
              <a:rPr lang="zh-TW" altLang="en-US" dirty="0"/>
              <a:t>年還老的智人</a:t>
            </a:r>
            <a:r>
              <a:rPr lang="zh-TW" altLang="en-US" dirty="0" smtClean="0"/>
              <a:t>化石</a:t>
            </a:r>
            <a:endParaRPr lang="en-US" altLang="zh-TW" dirty="0" smtClean="0"/>
          </a:p>
          <a:p>
            <a:pPr>
              <a:spcBef>
                <a:spcPts val="1800"/>
              </a:spcBef>
            </a:pPr>
            <a:r>
              <a:rPr lang="zh-TW" altLang="en-US" dirty="0" smtClean="0"/>
              <a:t>暗示智</a:t>
            </a:r>
            <a:r>
              <a:rPr lang="zh-TW" altLang="en-US" dirty="0"/>
              <a:t>人在非洲演化而後遷徙至歐洲及亞洲</a:t>
            </a:r>
            <a:endParaRPr lang="zh-TW" altLang="en-US" dirty="0"/>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21 - </a:t>
            </a:r>
            <a:r>
              <a:rPr lang="zh-TW" altLang="en-US" smtClean="0"/>
              <a:t>人類如何演化</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26</a:t>
            </a:fld>
            <a:endParaRPr lang="en-US" altLang="zh-TW"/>
          </a:p>
        </p:txBody>
      </p:sp>
    </p:spTree>
    <p:extLst>
      <p:ext uri="{BB962C8B-B14F-4D97-AF65-F5344CB8AC3E}">
        <p14:creationId xmlns:p14="http://schemas.microsoft.com/office/powerpoint/2010/main" val="2644507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21.7</a:t>
            </a:r>
            <a:r>
              <a:rPr lang="zh-TW" altLang="en-US" dirty="0"/>
              <a:t>　</a:t>
            </a:r>
            <a:r>
              <a:rPr lang="zh-TW" altLang="en-US" dirty="0" smtClean="0"/>
              <a:t>人演化</a:t>
            </a:r>
            <a:endParaRPr lang="zh-TW" altLang="en-US" dirty="0"/>
          </a:p>
        </p:txBody>
      </p:sp>
      <p:sp>
        <p:nvSpPr>
          <p:cNvPr id="3" name="內容版面配置區 2"/>
          <p:cNvSpPr>
            <a:spLocks noGrp="1"/>
          </p:cNvSpPr>
          <p:nvPr>
            <p:ph idx="1"/>
          </p:nvPr>
        </p:nvSpPr>
        <p:spPr/>
        <p:txBody>
          <a:bodyPr/>
          <a:lstStyle/>
          <a:p>
            <a:r>
              <a:rPr lang="zh-TW" altLang="en-US" b="1" dirty="0"/>
              <a:t>最近遠離</a:t>
            </a:r>
            <a:r>
              <a:rPr lang="zh-TW" altLang="en-US" b="1" dirty="0" smtClean="0"/>
              <a:t>非洲模式</a:t>
            </a:r>
            <a:endParaRPr lang="en-US" altLang="zh-TW" b="1" dirty="0" smtClean="0"/>
          </a:p>
          <a:p>
            <a:pPr lvl="1"/>
            <a:r>
              <a:rPr lang="zh-TW" altLang="en-US" dirty="0"/>
              <a:t>智人在非洲演化而後遷徙至歐洲及</a:t>
            </a:r>
            <a:r>
              <a:rPr lang="zh-TW" altLang="en-US" dirty="0" smtClean="0"/>
              <a:t>亞洲</a:t>
            </a:r>
            <a:endParaRPr lang="en-US" altLang="zh-TW" dirty="0" smtClean="0"/>
          </a:p>
          <a:p>
            <a:pPr lvl="1"/>
            <a:endParaRPr lang="en-US" altLang="zh-TW" dirty="0"/>
          </a:p>
          <a:p>
            <a:r>
              <a:rPr lang="zh-TW" altLang="en-US" b="1" dirty="0"/>
              <a:t>多區域假說</a:t>
            </a:r>
          </a:p>
          <a:p>
            <a:pPr lvl="1"/>
            <a:r>
              <a:rPr lang="zh-TW" altLang="en-US" dirty="0" smtClean="0"/>
              <a:t>主張</a:t>
            </a:r>
            <a:r>
              <a:rPr lang="zh-TW" altLang="en-US" dirty="0"/>
              <a:t>人類的種族</a:t>
            </a:r>
            <a:r>
              <a:rPr lang="zh-TW" altLang="en-US" dirty="0" smtClean="0"/>
              <a:t>從在</a:t>
            </a:r>
            <a:r>
              <a:rPr lang="zh-TW" altLang="en-US" dirty="0"/>
              <a:t>世界不同地區的直立人獨立演化而成</a:t>
            </a:r>
            <a:endParaRPr lang="zh-TW" altLang="en-US" dirty="0"/>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21 - </a:t>
            </a:r>
            <a:r>
              <a:rPr lang="zh-TW" altLang="en-US" smtClean="0"/>
              <a:t>人類如何演化</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27</a:t>
            </a:fld>
            <a:endParaRPr lang="en-US" altLang="zh-TW"/>
          </a:p>
        </p:txBody>
      </p:sp>
    </p:spTree>
    <p:extLst>
      <p:ext uri="{BB962C8B-B14F-4D97-AF65-F5344CB8AC3E}">
        <p14:creationId xmlns:p14="http://schemas.microsoft.com/office/powerpoint/2010/main" val="1174144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21.7</a:t>
            </a:r>
            <a:r>
              <a:rPr lang="zh-TW" altLang="en-US" dirty="0"/>
              <a:t>　</a:t>
            </a:r>
            <a:r>
              <a:rPr lang="zh-TW" altLang="en-US" dirty="0" smtClean="0"/>
              <a:t>我們</a:t>
            </a:r>
            <a:r>
              <a:rPr lang="zh-TW" altLang="en-US" dirty="0"/>
              <a:t>的物種也在</a:t>
            </a:r>
            <a:r>
              <a:rPr lang="zh-TW" altLang="en-US" dirty="0" smtClean="0"/>
              <a:t>非洲演化</a:t>
            </a:r>
            <a:endParaRPr lang="zh-TW" altLang="en-US" dirty="0"/>
          </a:p>
        </p:txBody>
      </p:sp>
      <p:sp>
        <p:nvSpPr>
          <p:cNvPr id="3" name="內容版面配置區 2"/>
          <p:cNvSpPr>
            <a:spLocks noGrp="1"/>
          </p:cNvSpPr>
          <p:nvPr>
            <p:ph idx="1"/>
          </p:nvPr>
        </p:nvSpPr>
        <p:spPr/>
        <p:txBody>
          <a:bodyPr/>
          <a:lstStyle/>
          <a:p>
            <a:pPr marL="342900" lvl="1" indent="-342900">
              <a:buClr>
                <a:schemeClr val="accent2"/>
              </a:buClr>
              <a:buFontTx/>
              <a:buChar char="•"/>
            </a:pPr>
            <a:r>
              <a:rPr lang="zh-TW" altLang="zh-TW" dirty="0"/>
              <a:t>研究人員將粒線體</a:t>
            </a:r>
            <a:r>
              <a:rPr lang="en-US" altLang="zh-TW" dirty="0"/>
              <a:t>DNA</a:t>
            </a:r>
            <a:r>
              <a:rPr lang="zh-TW" altLang="zh-TW" dirty="0"/>
              <a:t>及不同的細胞核基因之定</a:t>
            </a:r>
            <a:r>
              <a:rPr lang="zh-TW" altLang="zh-TW" dirty="0" smtClean="0"/>
              <a:t>序</a:t>
            </a:r>
            <a:r>
              <a:rPr lang="zh-TW" altLang="en-US" dirty="0" smtClean="0"/>
              <a:t>，</a:t>
            </a:r>
            <a:r>
              <a:rPr lang="zh-TW" altLang="zh-TW" dirty="0" smtClean="0"/>
              <a:t>已經</a:t>
            </a:r>
            <a:r>
              <a:rPr lang="zh-TW" altLang="zh-TW" dirty="0"/>
              <a:t>協助</a:t>
            </a:r>
            <a:r>
              <a:rPr lang="zh-TW" altLang="zh-TW" dirty="0" smtClean="0"/>
              <a:t>澄清</a:t>
            </a:r>
            <a:r>
              <a:rPr lang="zh-TW" altLang="en-US" dirty="0"/>
              <a:t>智人起源的</a:t>
            </a:r>
            <a:r>
              <a:rPr lang="zh-TW" altLang="zh-TW" dirty="0" smtClean="0"/>
              <a:t>爭議</a:t>
            </a:r>
            <a:endParaRPr lang="en-US" altLang="zh-TW" dirty="0" smtClean="0"/>
          </a:p>
          <a:p>
            <a:pPr lvl="1"/>
            <a:r>
              <a:rPr lang="zh-TW" altLang="en-US" dirty="0" smtClean="0"/>
              <a:t>由於</a:t>
            </a:r>
            <a:r>
              <a:rPr lang="en-US" altLang="zh-TW" dirty="0"/>
              <a:t>DNA</a:t>
            </a:r>
            <a:r>
              <a:rPr lang="zh-TW" altLang="en-US" dirty="0"/>
              <a:t>隨著時間的推移會積累突變，因此最老的種群應該顯示出最大的遺傳</a:t>
            </a:r>
            <a:r>
              <a:rPr lang="zh-TW" altLang="en-US" dirty="0" smtClean="0"/>
              <a:t>多樣性</a:t>
            </a:r>
            <a:endParaRPr lang="en-US" altLang="zh-TW" dirty="0" smtClean="0"/>
          </a:p>
          <a:p>
            <a:pPr lvl="1"/>
            <a:r>
              <a:rPr lang="zh-TW" altLang="zh-TW" dirty="0" smtClean="0"/>
              <a:t>一致</a:t>
            </a:r>
            <a:r>
              <a:rPr lang="zh-TW" altLang="zh-TW" dirty="0"/>
              <a:t>地發現所有的智人共享一個遠在</a:t>
            </a:r>
            <a:r>
              <a:rPr lang="en-US" altLang="zh-TW" dirty="0"/>
              <a:t>170,000</a:t>
            </a:r>
            <a:r>
              <a:rPr lang="zh-TW" altLang="zh-TW" dirty="0"/>
              <a:t>年前的共同</a:t>
            </a:r>
            <a:r>
              <a:rPr lang="zh-TW" altLang="zh-TW" dirty="0" smtClean="0"/>
              <a:t>祖先</a:t>
            </a:r>
            <a:endParaRPr lang="en-US" altLang="zh-TW" dirty="0" smtClean="0"/>
          </a:p>
          <a:p>
            <a:pPr lvl="1"/>
            <a:r>
              <a:rPr lang="zh-TW" altLang="en-US" dirty="0"/>
              <a:t>在 </a:t>
            </a:r>
            <a:r>
              <a:rPr lang="en-US" altLang="zh-TW" dirty="0"/>
              <a:t>52,000 </a:t>
            </a:r>
            <a:r>
              <a:rPr lang="zh-TW" altLang="en-US" dirty="0"/>
              <a:t>年之前，非洲分支</a:t>
            </a:r>
            <a:r>
              <a:rPr lang="zh-TW" altLang="en-US" dirty="0" smtClean="0"/>
              <a:t>與不是</a:t>
            </a:r>
            <a:r>
              <a:rPr lang="zh-TW" altLang="en-US" dirty="0"/>
              <a:t>非洲者</a:t>
            </a:r>
            <a:r>
              <a:rPr lang="zh-TW" altLang="en-US" dirty="0" smtClean="0"/>
              <a:t>分開</a:t>
            </a:r>
            <a:endParaRPr lang="en-US" altLang="zh-TW" dirty="0" smtClean="0"/>
          </a:p>
          <a:p>
            <a:pPr lvl="1"/>
            <a:r>
              <a:rPr lang="zh-TW" altLang="en-US" dirty="0" smtClean="0"/>
              <a:t>基本上</a:t>
            </a:r>
            <a:r>
              <a:rPr lang="zh-TW" altLang="en-US" dirty="0"/>
              <a:t>，智人從非洲的遷徙</a:t>
            </a:r>
            <a:r>
              <a:rPr lang="zh-TW" altLang="en-US" dirty="0" smtClean="0"/>
              <a:t>遵循</a:t>
            </a:r>
            <a:r>
              <a:rPr lang="en-US" altLang="zh-TW" dirty="0" smtClean="0"/>
              <a:t>50,000</a:t>
            </a:r>
            <a:r>
              <a:rPr lang="zh-TW" altLang="en-US" dirty="0" smtClean="0"/>
              <a:t>年</a:t>
            </a:r>
            <a:r>
              <a:rPr lang="zh-TW" altLang="en-US" dirty="0"/>
              <a:t>前直立人所走</a:t>
            </a:r>
            <a:r>
              <a:rPr lang="zh-TW" altLang="en-US" dirty="0" smtClean="0"/>
              <a:t>的</a:t>
            </a:r>
            <a:r>
              <a:rPr lang="zh-TW" altLang="en-US" dirty="0"/>
              <a:t>路徑</a:t>
            </a:r>
            <a:r>
              <a:rPr lang="zh-TW" altLang="en-US" dirty="0" smtClean="0"/>
              <a:t>相似</a:t>
            </a:r>
            <a:endParaRPr lang="zh-TW" altLang="en-US" dirty="0"/>
          </a:p>
          <a:p>
            <a:pPr lvl="1"/>
            <a:endParaRPr lang="zh-TW" altLang="en-US" dirty="0"/>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21 - </a:t>
            </a:r>
            <a:r>
              <a:rPr lang="zh-TW" altLang="en-US" smtClean="0"/>
              <a:t>人類如何演化</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28</a:t>
            </a:fld>
            <a:endParaRPr lang="en-US" altLang="zh-TW"/>
          </a:p>
        </p:txBody>
      </p:sp>
    </p:spTree>
    <p:extLst>
      <p:ext uri="{BB962C8B-B14F-4D97-AF65-F5344CB8AC3E}">
        <p14:creationId xmlns:p14="http://schemas.microsoft.com/office/powerpoint/2010/main" val="1282621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dirty="0" smtClean="0"/>
              <a:t>圖</a:t>
            </a:r>
            <a:r>
              <a:rPr lang="en-US" altLang="zh-TW" sz="2800" dirty="0" smtClean="0"/>
              <a:t>21.9</a:t>
            </a:r>
            <a:r>
              <a:rPr lang="zh-TW" altLang="en-US" sz="2800" dirty="0"/>
              <a:t>　遠離</a:t>
            </a:r>
            <a:r>
              <a:rPr lang="zh-TW" altLang="en-US" sz="2800" dirty="0" smtClean="0"/>
              <a:t>非洲──許多</a:t>
            </a:r>
            <a:r>
              <a:rPr lang="zh-TW" altLang="en-US" sz="2800" dirty="0"/>
              <a:t>次</a:t>
            </a:r>
          </a:p>
        </p:txBody>
      </p:sp>
      <p:sp>
        <p:nvSpPr>
          <p:cNvPr id="3" name="頁尾版面配置區 2"/>
          <p:cNvSpPr>
            <a:spLocks noGrp="1"/>
          </p:cNvSpPr>
          <p:nvPr>
            <p:ph type="ftr" sz="quarter" idx="11"/>
          </p:nvPr>
        </p:nvSpPr>
        <p:spPr/>
        <p:txBody>
          <a:bodyPr/>
          <a:lstStyle/>
          <a:p>
            <a:r>
              <a:rPr lang="zh-TW" altLang="en-US" smtClean="0"/>
              <a:t>普通生物學  </a:t>
            </a:r>
            <a:r>
              <a:rPr lang="en-US" altLang="zh-TW" smtClean="0"/>
              <a:t>Chapter 21 - </a:t>
            </a:r>
            <a:r>
              <a:rPr lang="zh-TW" altLang="en-US" smtClean="0"/>
              <a:t>人類如何演化</a:t>
            </a:r>
            <a:endParaRPr lang="zh-TW" altLang="zh-TW"/>
          </a:p>
        </p:txBody>
      </p:sp>
      <p:sp>
        <p:nvSpPr>
          <p:cNvPr id="4" name="投影片編號版面配置區 3"/>
          <p:cNvSpPr>
            <a:spLocks noGrp="1"/>
          </p:cNvSpPr>
          <p:nvPr>
            <p:ph type="sldNum" sz="quarter" idx="12"/>
          </p:nvPr>
        </p:nvSpPr>
        <p:spPr/>
        <p:txBody>
          <a:bodyPr/>
          <a:lstStyle/>
          <a:p>
            <a:fld id="{6640B099-C29F-48AA-9EE1-94DFFD9F4D02}" type="slidenum">
              <a:rPr lang="en-US" altLang="zh-TW" smtClean="0"/>
              <a:pPr/>
              <a:t>29</a:t>
            </a:fld>
            <a:endParaRPr lang="en-US" altLang="zh-TW"/>
          </a:p>
        </p:txBody>
      </p:sp>
      <p:pic>
        <p:nvPicPr>
          <p:cNvPr id="5" name="Picture 5" descr="joh2417X_21_09_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8" y="1390650"/>
            <a:ext cx="7986712"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6"/>
          <p:cNvSpPr>
            <a:spLocks noChangeAspect="1"/>
          </p:cNvSpPr>
          <p:nvPr/>
        </p:nvSpPr>
        <p:spPr bwMode="auto">
          <a:xfrm>
            <a:off x="6483350" y="1428750"/>
            <a:ext cx="392113" cy="1639888"/>
          </a:xfrm>
          <a:custGeom>
            <a:avLst/>
            <a:gdLst>
              <a:gd name="T0" fmla="*/ 2147483646 w 274"/>
              <a:gd name="T1" fmla="*/ 2147483646 h 1148"/>
              <a:gd name="T2" fmla="*/ 2147483646 w 274"/>
              <a:gd name="T3" fmla="*/ 0 h 1148"/>
              <a:gd name="T4" fmla="*/ 2147483646 w 274"/>
              <a:gd name="T5" fmla="*/ 2147483646 h 1148"/>
              <a:gd name="T6" fmla="*/ 2147483646 w 274"/>
              <a:gd name="T7" fmla="*/ 2147483646 h 1148"/>
              <a:gd name="T8" fmla="*/ 2147483646 w 274"/>
              <a:gd name="T9" fmla="*/ 2147483646 h 1148"/>
              <a:gd name="T10" fmla="*/ 2147483646 w 274"/>
              <a:gd name="T11" fmla="*/ 2147483646 h 1148"/>
              <a:gd name="T12" fmla="*/ 2147483646 w 274"/>
              <a:gd name="T13" fmla="*/ 2147483646 h 1148"/>
              <a:gd name="T14" fmla="*/ 2147483646 w 274"/>
              <a:gd name="T15" fmla="*/ 2147483646 h 1148"/>
              <a:gd name="T16" fmla="*/ 2147483646 w 274"/>
              <a:gd name="T17" fmla="*/ 2147483646 h 1148"/>
              <a:gd name="T18" fmla="*/ 2147483646 w 274"/>
              <a:gd name="T19" fmla="*/ 2147483646 h 1148"/>
              <a:gd name="T20" fmla="*/ 2147483646 w 274"/>
              <a:gd name="T21" fmla="*/ 2147483646 h 1148"/>
              <a:gd name="T22" fmla="*/ 2147483646 w 274"/>
              <a:gd name="T23" fmla="*/ 2147483646 h 1148"/>
              <a:gd name="T24" fmla="*/ 2147483646 w 274"/>
              <a:gd name="T25" fmla="*/ 2147483646 h 1148"/>
              <a:gd name="T26" fmla="*/ 2147483646 w 274"/>
              <a:gd name="T27" fmla="*/ 2147483646 h 1148"/>
              <a:gd name="T28" fmla="*/ 2147483646 w 274"/>
              <a:gd name="T29" fmla="*/ 2147483646 h 1148"/>
              <a:gd name="T30" fmla="*/ 0 w 274"/>
              <a:gd name="T31" fmla="*/ 2147483646 h 1148"/>
              <a:gd name="T32" fmla="*/ 2147483646 w 274"/>
              <a:gd name="T33" fmla="*/ 2147483646 h 1148"/>
              <a:gd name="T34" fmla="*/ 2147483646 w 274"/>
              <a:gd name="T35" fmla="*/ 2147483646 h 1148"/>
              <a:gd name="T36" fmla="*/ 2147483646 w 274"/>
              <a:gd name="T37" fmla="*/ 2147483646 h 1148"/>
              <a:gd name="T38" fmla="*/ 2147483646 w 274"/>
              <a:gd name="T39" fmla="*/ 2147483646 h 1148"/>
              <a:gd name="T40" fmla="*/ 2147483646 w 274"/>
              <a:gd name="T41" fmla="*/ 2147483646 h 1148"/>
              <a:gd name="T42" fmla="*/ 2147483646 w 274"/>
              <a:gd name="T43" fmla="*/ 2147483646 h 1148"/>
              <a:gd name="T44" fmla="*/ 2147483646 w 274"/>
              <a:gd name="T45" fmla="*/ 2147483646 h 1148"/>
              <a:gd name="T46" fmla="*/ 2147483646 w 274"/>
              <a:gd name="T47" fmla="*/ 2147483646 h 1148"/>
              <a:gd name="T48" fmla="*/ 2147483646 w 274"/>
              <a:gd name="T49" fmla="*/ 2147483646 h 1148"/>
              <a:gd name="T50" fmla="*/ 2147483646 w 274"/>
              <a:gd name="T51" fmla="*/ 2147483646 h 1148"/>
              <a:gd name="T52" fmla="*/ 2147483646 w 274"/>
              <a:gd name="T53" fmla="*/ 2147483646 h 1148"/>
              <a:gd name="T54" fmla="*/ 2147483646 w 274"/>
              <a:gd name="T55" fmla="*/ 2147483646 h 1148"/>
              <a:gd name="T56" fmla="*/ 2147483646 w 274"/>
              <a:gd name="T57" fmla="*/ 2147483646 h 1148"/>
              <a:gd name="T58" fmla="*/ 2147483646 w 274"/>
              <a:gd name="T59" fmla="*/ 2147483646 h 11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74" h="1148">
                <a:moveTo>
                  <a:pt x="274" y="84"/>
                </a:moveTo>
                <a:lnTo>
                  <a:pt x="224" y="0"/>
                </a:lnTo>
                <a:lnTo>
                  <a:pt x="140" y="50"/>
                </a:lnTo>
                <a:lnTo>
                  <a:pt x="182" y="60"/>
                </a:lnTo>
                <a:lnTo>
                  <a:pt x="146" y="192"/>
                </a:lnTo>
                <a:lnTo>
                  <a:pt x="118" y="308"/>
                </a:lnTo>
                <a:lnTo>
                  <a:pt x="88" y="450"/>
                </a:lnTo>
                <a:lnTo>
                  <a:pt x="72" y="528"/>
                </a:lnTo>
                <a:lnTo>
                  <a:pt x="58" y="610"/>
                </a:lnTo>
                <a:lnTo>
                  <a:pt x="44" y="696"/>
                </a:lnTo>
                <a:lnTo>
                  <a:pt x="30" y="784"/>
                </a:lnTo>
                <a:lnTo>
                  <a:pt x="20" y="872"/>
                </a:lnTo>
                <a:lnTo>
                  <a:pt x="10" y="964"/>
                </a:lnTo>
                <a:lnTo>
                  <a:pt x="4" y="1054"/>
                </a:lnTo>
                <a:lnTo>
                  <a:pt x="0" y="1146"/>
                </a:lnTo>
                <a:lnTo>
                  <a:pt x="100" y="1148"/>
                </a:lnTo>
                <a:lnTo>
                  <a:pt x="102" y="1058"/>
                </a:lnTo>
                <a:lnTo>
                  <a:pt x="108" y="968"/>
                </a:lnTo>
                <a:lnTo>
                  <a:pt x="114" y="880"/>
                </a:lnTo>
                <a:lnTo>
                  <a:pt x="122" y="790"/>
                </a:lnTo>
                <a:lnTo>
                  <a:pt x="132" y="704"/>
                </a:lnTo>
                <a:lnTo>
                  <a:pt x="142" y="618"/>
                </a:lnTo>
                <a:lnTo>
                  <a:pt x="164" y="460"/>
                </a:lnTo>
                <a:lnTo>
                  <a:pt x="186" y="320"/>
                </a:lnTo>
                <a:lnTo>
                  <a:pt x="206" y="204"/>
                </a:lnTo>
                <a:lnTo>
                  <a:pt x="222" y="120"/>
                </a:lnTo>
                <a:lnTo>
                  <a:pt x="234" y="74"/>
                </a:lnTo>
                <a:lnTo>
                  <a:pt x="274" y="84"/>
                </a:lnTo>
                <a:close/>
              </a:path>
            </a:pathLst>
          </a:custGeom>
          <a:solidFill>
            <a:srgbClr val="90414C"/>
          </a:solidFill>
          <a:ln w="19050">
            <a:solidFill>
              <a:srgbClr val="90414C"/>
            </a:solidFill>
            <a:prstDash val="solid"/>
            <a:round/>
            <a:headEnd/>
            <a:tailEnd/>
          </a:ln>
        </p:spPr>
        <p:txBody>
          <a:bodyPr/>
          <a:lstStyle/>
          <a:p>
            <a:endParaRPr lang="en-US" dirty="0"/>
          </a:p>
        </p:txBody>
      </p:sp>
      <p:sp>
        <p:nvSpPr>
          <p:cNvPr id="7" name="Freeform 7"/>
          <p:cNvSpPr>
            <a:spLocks noChangeAspect="1"/>
          </p:cNvSpPr>
          <p:nvPr/>
        </p:nvSpPr>
        <p:spPr bwMode="auto">
          <a:xfrm>
            <a:off x="6497638" y="3609975"/>
            <a:ext cx="379412" cy="1919288"/>
          </a:xfrm>
          <a:custGeom>
            <a:avLst/>
            <a:gdLst>
              <a:gd name="T0" fmla="*/ 2147483646 w 266"/>
              <a:gd name="T1" fmla="*/ 2147483646 h 1344"/>
              <a:gd name="T2" fmla="*/ 2147483646 w 266"/>
              <a:gd name="T3" fmla="*/ 2147483646 h 1344"/>
              <a:gd name="T4" fmla="*/ 2147483646 w 266"/>
              <a:gd name="T5" fmla="*/ 2147483646 h 1344"/>
              <a:gd name="T6" fmla="*/ 2147483646 w 266"/>
              <a:gd name="T7" fmla="*/ 2147483646 h 1344"/>
              <a:gd name="T8" fmla="*/ 2147483646 w 266"/>
              <a:gd name="T9" fmla="*/ 2147483646 h 1344"/>
              <a:gd name="T10" fmla="*/ 2147483646 w 266"/>
              <a:gd name="T11" fmla="*/ 2147483646 h 1344"/>
              <a:gd name="T12" fmla="*/ 2147483646 w 266"/>
              <a:gd name="T13" fmla="*/ 2147483646 h 1344"/>
              <a:gd name="T14" fmla="*/ 2147483646 w 266"/>
              <a:gd name="T15" fmla="*/ 2147483646 h 1344"/>
              <a:gd name="T16" fmla="*/ 2147483646 w 266"/>
              <a:gd name="T17" fmla="*/ 2147483646 h 1344"/>
              <a:gd name="T18" fmla="*/ 2147483646 w 266"/>
              <a:gd name="T19" fmla="*/ 2147483646 h 1344"/>
              <a:gd name="T20" fmla="*/ 2147483646 w 266"/>
              <a:gd name="T21" fmla="*/ 2147483646 h 1344"/>
              <a:gd name="T22" fmla="*/ 2147483646 w 266"/>
              <a:gd name="T23" fmla="*/ 2147483646 h 1344"/>
              <a:gd name="T24" fmla="*/ 2147483646 w 266"/>
              <a:gd name="T25" fmla="*/ 2147483646 h 1344"/>
              <a:gd name="T26" fmla="*/ 2147483646 w 266"/>
              <a:gd name="T27" fmla="*/ 2147483646 h 1344"/>
              <a:gd name="T28" fmla="*/ 2147483646 w 266"/>
              <a:gd name="T29" fmla="*/ 2147483646 h 1344"/>
              <a:gd name="T30" fmla="*/ 2147483646 w 266"/>
              <a:gd name="T31" fmla="*/ 2147483646 h 1344"/>
              <a:gd name="T32" fmla="*/ 2147483646 w 266"/>
              <a:gd name="T33" fmla="*/ 2147483646 h 1344"/>
              <a:gd name="T34" fmla="*/ 2147483646 w 266"/>
              <a:gd name="T35" fmla="*/ 2147483646 h 1344"/>
              <a:gd name="T36" fmla="*/ 2147483646 w 266"/>
              <a:gd name="T37" fmla="*/ 2147483646 h 1344"/>
              <a:gd name="T38" fmla="*/ 2147483646 w 266"/>
              <a:gd name="T39" fmla="*/ 2147483646 h 1344"/>
              <a:gd name="T40" fmla="*/ 2147483646 w 266"/>
              <a:gd name="T41" fmla="*/ 2147483646 h 1344"/>
              <a:gd name="T42" fmla="*/ 2147483646 w 266"/>
              <a:gd name="T43" fmla="*/ 2147483646 h 1344"/>
              <a:gd name="T44" fmla="*/ 2147483646 w 266"/>
              <a:gd name="T45" fmla="*/ 0 h 1344"/>
              <a:gd name="T46" fmla="*/ 2147483646 w 266"/>
              <a:gd name="T47" fmla="*/ 0 h 1344"/>
              <a:gd name="T48" fmla="*/ 2147483646 w 266"/>
              <a:gd name="T49" fmla="*/ 2147483646 h 1344"/>
              <a:gd name="T50" fmla="*/ 2147483646 w 266"/>
              <a:gd name="T51" fmla="*/ 2147483646 h 1344"/>
              <a:gd name="T52" fmla="*/ 2147483646 w 266"/>
              <a:gd name="T53" fmla="*/ 2147483646 h 1344"/>
              <a:gd name="T54" fmla="*/ 2147483646 w 266"/>
              <a:gd name="T55" fmla="*/ 2147483646 h 1344"/>
              <a:gd name="T56" fmla="*/ 2147483646 w 266"/>
              <a:gd name="T57" fmla="*/ 2147483646 h 1344"/>
              <a:gd name="T58" fmla="*/ 2147483646 w 266"/>
              <a:gd name="T59" fmla="*/ 2147483646 h 1344"/>
              <a:gd name="T60" fmla="*/ 2147483646 w 266"/>
              <a:gd name="T61" fmla="*/ 2147483646 h 1344"/>
              <a:gd name="T62" fmla="*/ 0 w 266"/>
              <a:gd name="T63" fmla="*/ 2147483646 h 1344"/>
              <a:gd name="T64" fmla="*/ 2147483646 w 266"/>
              <a:gd name="T65" fmla="*/ 2147483646 h 1344"/>
              <a:gd name="T66" fmla="*/ 2147483646 w 266"/>
              <a:gd name="T67" fmla="*/ 2147483646 h 1344"/>
              <a:gd name="T68" fmla="*/ 2147483646 w 266"/>
              <a:gd name="T69" fmla="*/ 2147483646 h 1344"/>
              <a:gd name="T70" fmla="*/ 2147483646 w 266"/>
              <a:gd name="T71" fmla="*/ 2147483646 h 1344"/>
              <a:gd name="T72" fmla="*/ 2147483646 w 266"/>
              <a:gd name="T73" fmla="*/ 2147483646 h 1344"/>
              <a:gd name="T74" fmla="*/ 2147483646 w 266"/>
              <a:gd name="T75" fmla="*/ 2147483646 h 1344"/>
              <a:gd name="T76" fmla="*/ 2147483646 w 266"/>
              <a:gd name="T77" fmla="*/ 2147483646 h 1344"/>
              <a:gd name="T78" fmla="*/ 2147483646 w 266"/>
              <a:gd name="T79" fmla="*/ 2147483646 h 1344"/>
              <a:gd name="T80" fmla="*/ 2147483646 w 266"/>
              <a:gd name="T81" fmla="*/ 2147483646 h 1344"/>
              <a:gd name="T82" fmla="*/ 2147483646 w 266"/>
              <a:gd name="T83" fmla="*/ 2147483646 h 1344"/>
              <a:gd name="T84" fmla="*/ 2147483646 w 266"/>
              <a:gd name="T85" fmla="*/ 2147483646 h 1344"/>
              <a:gd name="T86" fmla="*/ 2147483646 w 266"/>
              <a:gd name="T87" fmla="*/ 2147483646 h 1344"/>
              <a:gd name="T88" fmla="*/ 2147483646 w 266"/>
              <a:gd name="T89" fmla="*/ 2147483646 h 1344"/>
              <a:gd name="T90" fmla="*/ 2147483646 w 266"/>
              <a:gd name="T91" fmla="*/ 2147483646 h 1344"/>
              <a:gd name="T92" fmla="*/ 2147483646 w 266"/>
              <a:gd name="T93" fmla="*/ 2147483646 h 1344"/>
              <a:gd name="T94" fmla="*/ 2147483646 w 266"/>
              <a:gd name="T95" fmla="*/ 2147483646 h 1344"/>
              <a:gd name="T96" fmla="*/ 2147483646 w 266"/>
              <a:gd name="T97" fmla="*/ 2147483646 h 1344"/>
              <a:gd name="T98" fmla="*/ 2147483646 w 266"/>
              <a:gd name="T99" fmla="*/ 2147483646 h 13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6" h="1344">
                <a:moveTo>
                  <a:pt x="226" y="1264"/>
                </a:moveTo>
                <a:lnTo>
                  <a:pt x="226" y="1264"/>
                </a:lnTo>
                <a:lnTo>
                  <a:pt x="206" y="1226"/>
                </a:lnTo>
                <a:lnTo>
                  <a:pt x="188" y="1186"/>
                </a:lnTo>
                <a:lnTo>
                  <a:pt x="170" y="1144"/>
                </a:lnTo>
                <a:lnTo>
                  <a:pt x="156" y="1098"/>
                </a:lnTo>
                <a:lnTo>
                  <a:pt x="144" y="1052"/>
                </a:lnTo>
                <a:lnTo>
                  <a:pt x="134" y="1004"/>
                </a:lnTo>
                <a:lnTo>
                  <a:pt x="124" y="956"/>
                </a:lnTo>
                <a:lnTo>
                  <a:pt x="118" y="906"/>
                </a:lnTo>
                <a:lnTo>
                  <a:pt x="112" y="854"/>
                </a:lnTo>
                <a:lnTo>
                  <a:pt x="108" y="802"/>
                </a:lnTo>
                <a:lnTo>
                  <a:pt x="104" y="750"/>
                </a:lnTo>
                <a:lnTo>
                  <a:pt x="104" y="698"/>
                </a:lnTo>
                <a:lnTo>
                  <a:pt x="104" y="596"/>
                </a:lnTo>
                <a:lnTo>
                  <a:pt x="106" y="496"/>
                </a:lnTo>
                <a:lnTo>
                  <a:pt x="112" y="400"/>
                </a:lnTo>
                <a:lnTo>
                  <a:pt x="120" y="310"/>
                </a:lnTo>
                <a:lnTo>
                  <a:pt x="130" y="230"/>
                </a:lnTo>
                <a:lnTo>
                  <a:pt x="140" y="158"/>
                </a:lnTo>
                <a:lnTo>
                  <a:pt x="156" y="56"/>
                </a:lnTo>
                <a:lnTo>
                  <a:pt x="162" y="16"/>
                </a:lnTo>
                <a:lnTo>
                  <a:pt x="66" y="0"/>
                </a:lnTo>
                <a:lnTo>
                  <a:pt x="56" y="42"/>
                </a:lnTo>
                <a:lnTo>
                  <a:pt x="48" y="84"/>
                </a:lnTo>
                <a:lnTo>
                  <a:pt x="36" y="142"/>
                </a:lnTo>
                <a:lnTo>
                  <a:pt x="26" y="208"/>
                </a:lnTo>
                <a:lnTo>
                  <a:pt x="16" y="286"/>
                </a:lnTo>
                <a:lnTo>
                  <a:pt x="8" y="372"/>
                </a:lnTo>
                <a:lnTo>
                  <a:pt x="2" y="466"/>
                </a:lnTo>
                <a:lnTo>
                  <a:pt x="0" y="564"/>
                </a:lnTo>
                <a:lnTo>
                  <a:pt x="2" y="616"/>
                </a:lnTo>
                <a:lnTo>
                  <a:pt x="4" y="668"/>
                </a:lnTo>
                <a:lnTo>
                  <a:pt x="6" y="720"/>
                </a:lnTo>
                <a:lnTo>
                  <a:pt x="12" y="772"/>
                </a:lnTo>
                <a:lnTo>
                  <a:pt x="18" y="826"/>
                </a:lnTo>
                <a:lnTo>
                  <a:pt x="28" y="880"/>
                </a:lnTo>
                <a:lnTo>
                  <a:pt x="38" y="932"/>
                </a:lnTo>
                <a:lnTo>
                  <a:pt x="50" y="986"/>
                </a:lnTo>
                <a:lnTo>
                  <a:pt x="64" y="1038"/>
                </a:lnTo>
                <a:lnTo>
                  <a:pt x="82" y="1090"/>
                </a:lnTo>
                <a:lnTo>
                  <a:pt x="102" y="1142"/>
                </a:lnTo>
                <a:lnTo>
                  <a:pt x="124" y="1192"/>
                </a:lnTo>
                <a:lnTo>
                  <a:pt x="148" y="1240"/>
                </a:lnTo>
                <a:lnTo>
                  <a:pt x="176" y="1288"/>
                </a:lnTo>
                <a:lnTo>
                  <a:pt x="134" y="1306"/>
                </a:lnTo>
                <a:lnTo>
                  <a:pt x="230" y="1344"/>
                </a:lnTo>
                <a:lnTo>
                  <a:pt x="266" y="1248"/>
                </a:lnTo>
                <a:lnTo>
                  <a:pt x="226" y="1264"/>
                </a:lnTo>
                <a:close/>
              </a:path>
            </a:pathLst>
          </a:custGeom>
          <a:solidFill>
            <a:srgbClr val="90414C"/>
          </a:solidFill>
          <a:ln w="19050">
            <a:solidFill>
              <a:srgbClr val="90414C"/>
            </a:solidFill>
            <a:prstDash val="solid"/>
            <a:round/>
            <a:headEnd/>
            <a:tailEnd/>
          </a:ln>
        </p:spPr>
        <p:txBody>
          <a:bodyPr/>
          <a:lstStyle/>
          <a:p>
            <a:endParaRPr lang="en-US" dirty="0"/>
          </a:p>
        </p:txBody>
      </p:sp>
      <p:sp>
        <p:nvSpPr>
          <p:cNvPr id="8" name="Freeform 8"/>
          <p:cNvSpPr>
            <a:spLocks noChangeAspect="1"/>
          </p:cNvSpPr>
          <p:nvPr/>
        </p:nvSpPr>
        <p:spPr bwMode="auto">
          <a:xfrm>
            <a:off x="6897688" y="5200650"/>
            <a:ext cx="322262" cy="303213"/>
          </a:xfrm>
          <a:custGeom>
            <a:avLst/>
            <a:gdLst>
              <a:gd name="T0" fmla="*/ 2147483646 w 226"/>
              <a:gd name="T1" fmla="*/ 2147483646 h 212"/>
              <a:gd name="T2" fmla="*/ 2147483646 w 226"/>
              <a:gd name="T3" fmla="*/ 2147483646 h 212"/>
              <a:gd name="T4" fmla="*/ 2147483646 w 226"/>
              <a:gd name="T5" fmla="*/ 0 h 212"/>
              <a:gd name="T6" fmla="*/ 2147483646 w 226"/>
              <a:gd name="T7" fmla="*/ 2147483646 h 212"/>
              <a:gd name="T8" fmla="*/ 2147483646 w 226"/>
              <a:gd name="T9" fmla="*/ 2147483646 h 212"/>
              <a:gd name="T10" fmla="*/ 2147483646 w 226"/>
              <a:gd name="T11" fmla="*/ 2147483646 h 212"/>
              <a:gd name="T12" fmla="*/ 2147483646 w 226"/>
              <a:gd name="T13" fmla="*/ 2147483646 h 212"/>
              <a:gd name="T14" fmla="*/ 2147483646 w 226"/>
              <a:gd name="T15" fmla="*/ 2147483646 h 212"/>
              <a:gd name="T16" fmla="*/ 2147483646 w 226"/>
              <a:gd name="T17" fmla="*/ 2147483646 h 212"/>
              <a:gd name="T18" fmla="*/ 2147483646 w 226"/>
              <a:gd name="T19" fmla="*/ 2147483646 h 212"/>
              <a:gd name="T20" fmla="*/ 2147483646 w 226"/>
              <a:gd name="T21" fmla="*/ 2147483646 h 212"/>
              <a:gd name="T22" fmla="*/ 2147483646 w 226"/>
              <a:gd name="T23" fmla="*/ 2147483646 h 212"/>
              <a:gd name="T24" fmla="*/ 2147483646 w 226"/>
              <a:gd name="T25" fmla="*/ 2147483646 h 212"/>
              <a:gd name="T26" fmla="*/ 2147483646 w 226"/>
              <a:gd name="T27" fmla="*/ 2147483646 h 212"/>
              <a:gd name="T28" fmla="*/ 2147483646 w 226"/>
              <a:gd name="T29" fmla="*/ 2147483646 h 212"/>
              <a:gd name="T30" fmla="*/ 2147483646 w 226"/>
              <a:gd name="T31" fmla="*/ 2147483646 h 212"/>
              <a:gd name="T32" fmla="*/ 2147483646 w 226"/>
              <a:gd name="T33" fmla="*/ 2147483646 h 212"/>
              <a:gd name="T34" fmla="*/ 0 w 226"/>
              <a:gd name="T35" fmla="*/ 2147483646 h 212"/>
              <a:gd name="T36" fmla="*/ 0 w 226"/>
              <a:gd name="T37" fmla="*/ 2147483646 h 212"/>
              <a:gd name="T38" fmla="*/ 2147483646 w 226"/>
              <a:gd name="T39" fmla="*/ 2147483646 h 212"/>
              <a:gd name="T40" fmla="*/ 2147483646 w 226"/>
              <a:gd name="T41" fmla="*/ 2147483646 h 212"/>
              <a:gd name="T42" fmla="*/ 2147483646 w 226"/>
              <a:gd name="T43" fmla="*/ 2147483646 h 212"/>
              <a:gd name="T44" fmla="*/ 2147483646 w 226"/>
              <a:gd name="T45" fmla="*/ 2147483646 h 212"/>
              <a:gd name="T46" fmla="*/ 2147483646 w 226"/>
              <a:gd name="T47" fmla="*/ 2147483646 h 212"/>
              <a:gd name="T48" fmla="*/ 2147483646 w 226"/>
              <a:gd name="T49" fmla="*/ 2147483646 h 212"/>
              <a:gd name="T50" fmla="*/ 2147483646 w 226"/>
              <a:gd name="T51" fmla="*/ 2147483646 h 212"/>
              <a:gd name="T52" fmla="*/ 2147483646 w 226"/>
              <a:gd name="T53" fmla="*/ 2147483646 h 212"/>
              <a:gd name="T54" fmla="*/ 2147483646 w 226"/>
              <a:gd name="T55" fmla="*/ 2147483646 h 212"/>
              <a:gd name="T56" fmla="*/ 2147483646 w 226"/>
              <a:gd name="T57" fmla="*/ 2147483646 h 212"/>
              <a:gd name="T58" fmla="*/ 2147483646 w 226"/>
              <a:gd name="T59" fmla="*/ 2147483646 h 2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26" h="212">
                <a:moveTo>
                  <a:pt x="128" y="60"/>
                </a:moveTo>
                <a:lnTo>
                  <a:pt x="82" y="38"/>
                </a:lnTo>
                <a:lnTo>
                  <a:pt x="188" y="0"/>
                </a:lnTo>
                <a:lnTo>
                  <a:pt x="226" y="106"/>
                </a:lnTo>
                <a:lnTo>
                  <a:pt x="182" y="86"/>
                </a:lnTo>
                <a:lnTo>
                  <a:pt x="176" y="106"/>
                </a:lnTo>
                <a:lnTo>
                  <a:pt x="168" y="124"/>
                </a:lnTo>
                <a:lnTo>
                  <a:pt x="156" y="138"/>
                </a:lnTo>
                <a:lnTo>
                  <a:pt x="144" y="152"/>
                </a:lnTo>
                <a:lnTo>
                  <a:pt x="132" y="164"/>
                </a:lnTo>
                <a:lnTo>
                  <a:pt x="118" y="174"/>
                </a:lnTo>
                <a:lnTo>
                  <a:pt x="104" y="184"/>
                </a:lnTo>
                <a:lnTo>
                  <a:pt x="88" y="190"/>
                </a:lnTo>
                <a:lnTo>
                  <a:pt x="62" y="202"/>
                </a:lnTo>
                <a:lnTo>
                  <a:pt x="38" y="208"/>
                </a:lnTo>
                <a:lnTo>
                  <a:pt x="16" y="212"/>
                </a:lnTo>
                <a:lnTo>
                  <a:pt x="0" y="152"/>
                </a:lnTo>
                <a:lnTo>
                  <a:pt x="16" y="150"/>
                </a:lnTo>
                <a:lnTo>
                  <a:pt x="34" y="144"/>
                </a:lnTo>
                <a:lnTo>
                  <a:pt x="54" y="136"/>
                </a:lnTo>
                <a:lnTo>
                  <a:pt x="76" y="124"/>
                </a:lnTo>
                <a:lnTo>
                  <a:pt x="86" y="118"/>
                </a:lnTo>
                <a:lnTo>
                  <a:pt x="96" y="108"/>
                </a:lnTo>
                <a:lnTo>
                  <a:pt x="106" y="98"/>
                </a:lnTo>
                <a:lnTo>
                  <a:pt x="114" y="88"/>
                </a:lnTo>
                <a:lnTo>
                  <a:pt x="122" y="74"/>
                </a:lnTo>
                <a:lnTo>
                  <a:pt x="128" y="60"/>
                </a:lnTo>
                <a:close/>
              </a:path>
            </a:pathLst>
          </a:custGeom>
          <a:solidFill>
            <a:srgbClr val="90414C"/>
          </a:solidFill>
          <a:ln w="19050">
            <a:solidFill>
              <a:srgbClr val="90414C"/>
            </a:solidFill>
            <a:prstDash val="solid"/>
            <a:round/>
            <a:headEnd/>
            <a:tailEnd/>
          </a:ln>
        </p:spPr>
        <p:txBody>
          <a:bodyPr/>
          <a:lstStyle/>
          <a:p>
            <a:endParaRPr lang="en-US" dirty="0"/>
          </a:p>
        </p:txBody>
      </p:sp>
      <p:sp>
        <p:nvSpPr>
          <p:cNvPr id="9" name="Freeform 9"/>
          <p:cNvSpPr>
            <a:spLocks noChangeAspect="1"/>
          </p:cNvSpPr>
          <p:nvPr/>
        </p:nvSpPr>
        <p:spPr bwMode="auto">
          <a:xfrm>
            <a:off x="6819900" y="5556250"/>
            <a:ext cx="741363" cy="473075"/>
          </a:xfrm>
          <a:custGeom>
            <a:avLst/>
            <a:gdLst>
              <a:gd name="T0" fmla="*/ 2147483646 w 518"/>
              <a:gd name="T1" fmla="*/ 2147483646 h 332"/>
              <a:gd name="T2" fmla="*/ 2147483646 w 518"/>
              <a:gd name="T3" fmla="*/ 2147483646 h 332"/>
              <a:gd name="T4" fmla="*/ 2147483646 w 518"/>
              <a:gd name="T5" fmla="*/ 2147483646 h 332"/>
              <a:gd name="T6" fmla="*/ 2147483646 w 518"/>
              <a:gd name="T7" fmla="*/ 2147483646 h 332"/>
              <a:gd name="T8" fmla="*/ 2147483646 w 518"/>
              <a:gd name="T9" fmla="*/ 2147483646 h 332"/>
              <a:gd name="T10" fmla="*/ 2147483646 w 518"/>
              <a:gd name="T11" fmla="*/ 2147483646 h 332"/>
              <a:gd name="T12" fmla="*/ 2147483646 w 518"/>
              <a:gd name="T13" fmla="*/ 2147483646 h 332"/>
              <a:gd name="T14" fmla="*/ 2147483646 w 518"/>
              <a:gd name="T15" fmla="*/ 2147483646 h 332"/>
              <a:gd name="T16" fmla="*/ 2147483646 w 518"/>
              <a:gd name="T17" fmla="*/ 2147483646 h 332"/>
              <a:gd name="T18" fmla="*/ 2147483646 w 518"/>
              <a:gd name="T19" fmla="*/ 2147483646 h 332"/>
              <a:gd name="T20" fmla="*/ 2147483646 w 518"/>
              <a:gd name="T21" fmla="*/ 2147483646 h 332"/>
              <a:gd name="T22" fmla="*/ 2147483646 w 518"/>
              <a:gd name="T23" fmla="*/ 2147483646 h 332"/>
              <a:gd name="T24" fmla="*/ 2147483646 w 518"/>
              <a:gd name="T25" fmla="*/ 2147483646 h 332"/>
              <a:gd name="T26" fmla="*/ 2147483646 w 518"/>
              <a:gd name="T27" fmla="*/ 2147483646 h 332"/>
              <a:gd name="T28" fmla="*/ 2147483646 w 518"/>
              <a:gd name="T29" fmla="*/ 2147483646 h 332"/>
              <a:gd name="T30" fmla="*/ 2147483646 w 518"/>
              <a:gd name="T31" fmla="*/ 2147483646 h 332"/>
              <a:gd name="T32" fmla="*/ 2147483646 w 518"/>
              <a:gd name="T33" fmla="*/ 2147483646 h 332"/>
              <a:gd name="T34" fmla="*/ 2147483646 w 518"/>
              <a:gd name="T35" fmla="*/ 2147483646 h 332"/>
              <a:gd name="T36" fmla="*/ 2147483646 w 518"/>
              <a:gd name="T37" fmla="*/ 2147483646 h 332"/>
              <a:gd name="T38" fmla="*/ 2147483646 w 518"/>
              <a:gd name="T39" fmla="*/ 2147483646 h 332"/>
              <a:gd name="T40" fmla="*/ 2147483646 w 518"/>
              <a:gd name="T41" fmla="*/ 2147483646 h 332"/>
              <a:gd name="T42" fmla="*/ 0 w 518"/>
              <a:gd name="T43" fmla="*/ 2147483646 h 332"/>
              <a:gd name="T44" fmla="*/ 2147483646 w 518"/>
              <a:gd name="T45" fmla="*/ 0 h 332"/>
              <a:gd name="T46" fmla="*/ 2147483646 w 518"/>
              <a:gd name="T47" fmla="*/ 0 h 332"/>
              <a:gd name="T48" fmla="*/ 2147483646 w 518"/>
              <a:gd name="T49" fmla="*/ 2147483646 h 332"/>
              <a:gd name="T50" fmla="*/ 2147483646 w 518"/>
              <a:gd name="T51" fmla="*/ 2147483646 h 332"/>
              <a:gd name="T52" fmla="*/ 2147483646 w 518"/>
              <a:gd name="T53" fmla="*/ 2147483646 h 332"/>
              <a:gd name="T54" fmla="*/ 2147483646 w 518"/>
              <a:gd name="T55" fmla="*/ 2147483646 h 332"/>
              <a:gd name="T56" fmla="*/ 2147483646 w 518"/>
              <a:gd name="T57" fmla="*/ 2147483646 h 332"/>
              <a:gd name="T58" fmla="*/ 2147483646 w 518"/>
              <a:gd name="T59" fmla="*/ 2147483646 h 332"/>
              <a:gd name="T60" fmla="*/ 2147483646 w 518"/>
              <a:gd name="T61" fmla="*/ 2147483646 h 332"/>
              <a:gd name="T62" fmla="*/ 2147483646 w 518"/>
              <a:gd name="T63" fmla="*/ 2147483646 h 332"/>
              <a:gd name="T64" fmla="*/ 2147483646 w 518"/>
              <a:gd name="T65" fmla="*/ 2147483646 h 332"/>
              <a:gd name="T66" fmla="*/ 2147483646 w 518"/>
              <a:gd name="T67" fmla="*/ 2147483646 h 332"/>
              <a:gd name="T68" fmla="*/ 2147483646 w 518"/>
              <a:gd name="T69" fmla="*/ 2147483646 h 332"/>
              <a:gd name="T70" fmla="*/ 2147483646 w 518"/>
              <a:gd name="T71" fmla="*/ 2147483646 h 332"/>
              <a:gd name="T72" fmla="*/ 2147483646 w 518"/>
              <a:gd name="T73" fmla="*/ 2147483646 h 332"/>
              <a:gd name="T74" fmla="*/ 2147483646 w 518"/>
              <a:gd name="T75" fmla="*/ 2147483646 h 332"/>
              <a:gd name="T76" fmla="*/ 2147483646 w 518"/>
              <a:gd name="T77" fmla="*/ 2147483646 h 332"/>
              <a:gd name="T78" fmla="*/ 2147483646 w 518"/>
              <a:gd name="T79" fmla="*/ 2147483646 h 3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18" h="332">
                <a:moveTo>
                  <a:pt x="444" y="224"/>
                </a:moveTo>
                <a:lnTo>
                  <a:pt x="450" y="176"/>
                </a:lnTo>
                <a:lnTo>
                  <a:pt x="518" y="266"/>
                </a:lnTo>
                <a:lnTo>
                  <a:pt x="428" y="332"/>
                </a:lnTo>
                <a:lnTo>
                  <a:pt x="434" y="286"/>
                </a:lnTo>
                <a:lnTo>
                  <a:pt x="406" y="284"/>
                </a:lnTo>
                <a:lnTo>
                  <a:pt x="380" y="282"/>
                </a:lnTo>
                <a:lnTo>
                  <a:pt x="354" y="278"/>
                </a:lnTo>
                <a:lnTo>
                  <a:pt x="330" y="272"/>
                </a:lnTo>
                <a:lnTo>
                  <a:pt x="284" y="260"/>
                </a:lnTo>
                <a:lnTo>
                  <a:pt x="240" y="242"/>
                </a:lnTo>
                <a:lnTo>
                  <a:pt x="202" y="224"/>
                </a:lnTo>
                <a:lnTo>
                  <a:pt x="166" y="202"/>
                </a:lnTo>
                <a:lnTo>
                  <a:pt x="134" y="180"/>
                </a:lnTo>
                <a:lnTo>
                  <a:pt x="106" y="156"/>
                </a:lnTo>
                <a:lnTo>
                  <a:pt x="80" y="134"/>
                </a:lnTo>
                <a:lnTo>
                  <a:pt x="58" y="110"/>
                </a:lnTo>
                <a:lnTo>
                  <a:pt x="40" y="90"/>
                </a:lnTo>
                <a:lnTo>
                  <a:pt x="26" y="72"/>
                </a:lnTo>
                <a:lnTo>
                  <a:pt x="6" y="44"/>
                </a:lnTo>
                <a:lnTo>
                  <a:pt x="0" y="34"/>
                </a:lnTo>
                <a:lnTo>
                  <a:pt x="52" y="0"/>
                </a:lnTo>
                <a:lnTo>
                  <a:pt x="58" y="10"/>
                </a:lnTo>
                <a:lnTo>
                  <a:pt x="78" y="36"/>
                </a:lnTo>
                <a:lnTo>
                  <a:pt x="108" y="72"/>
                </a:lnTo>
                <a:lnTo>
                  <a:pt x="128" y="92"/>
                </a:lnTo>
                <a:lnTo>
                  <a:pt x="152" y="114"/>
                </a:lnTo>
                <a:lnTo>
                  <a:pt x="178" y="134"/>
                </a:lnTo>
                <a:lnTo>
                  <a:pt x="208" y="156"/>
                </a:lnTo>
                <a:lnTo>
                  <a:pt x="240" y="174"/>
                </a:lnTo>
                <a:lnTo>
                  <a:pt x="274" y="192"/>
                </a:lnTo>
                <a:lnTo>
                  <a:pt x="312" y="206"/>
                </a:lnTo>
                <a:lnTo>
                  <a:pt x="352" y="216"/>
                </a:lnTo>
                <a:lnTo>
                  <a:pt x="374" y="220"/>
                </a:lnTo>
                <a:lnTo>
                  <a:pt x="396" y="224"/>
                </a:lnTo>
                <a:lnTo>
                  <a:pt x="420" y="224"/>
                </a:lnTo>
                <a:lnTo>
                  <a:pt x="444" y="224"/>
                </a:lnTo>
                <a:close/>
              </a:path>
            </a:pathLst>
          </a:custGeom>
          <a:solidFill>
            <a:srgbClr val="90414C"/>
          </a:solidFill>
          <a:ln w="19050">
            <a:solidFill>
              <a:srgbClr val="90414C"/>
            </a:solidFill>
            <a:prstDash val="solid"/>
            <a:round/>
            <a:headEnd/>
            <a:tailEnd/>
          </a:ln>
        </p:spPr>
        <p:txBody>
          <a:bodyPr/>
          <a:lstStyle/>
          <a:p>
            <a:endParaRPr lang="en-US" dirty="0"/>
          </a:p>
        </p:txBody>
      </p:sp>
      <p:sp>
        <p:nvSpPr>
          <p:cNvPr id="10" name="Freeform 10"/>
          <p:cNvSpPr>
            <a:spLocks noChangeAspect="1"/>
          </p:cNvSpPr>
          <p:nvPr/>
        </p:nvSpPr>
        <p:spPr bwMode="auto">
          <a:xfrm>
            <a:off x="3003550" y="3000375"/>
            <a:ext cx="3525838" cy="1781175"/>
          </a:xfrm>
          <a:custGeom>
            <a:avLst/>
            <a:gdLst>
              <a:gd name="T0" fmla="*/ 2147483646 w 2468"/>
              <a:gd name="T1" fmla="*/ 0 h 1246"/>
              <a:gd name="T2" fmla="*/ 2147483646 w 2468"/>
              <a:gd name="T3" fmla="*/ 2147483646 h 1246"/>
              <a:gd name="T4" fmla="*/ 2147483646 w 2468"/>
              <a:gd name="T5" fmla="*/ 2147483646 h 1246"/>
              <a:gd name="T6" fmla="*/ 2147483646 w 2468"/>
              <a:gd name="T7" fmla="*/ 2147483646 h 1246"/>
              <a:gd name="T8" fmla="*/ 2147483646 w 2468"/>
              <a:gd name="T9" fmla="*/ 2147483646 h 1246"/>
              <a:gd name="T10" fmla="*/ 2147483646 w 2468"/>
              <a:gd name="T11" fmla="*/ 2147483646 h 1246"/>
              <a:gd name="T12" fmla="*/ 2147483646 w 2468"/>
              <a:gd name="T13" fmla="*/ 2147483646 h 1246"/>
              <a:gd name="T14" fmla="*/ 2147483646 w 2468"/>
              <a:gd name="T15" fmla="*/ 2147483646 h 1246"/>
              <a:gd name="T16" fmla="*/ 2147483646 w 2468"/>
              <a:gd name="T17" fmla="*/ 2147483646 h 1246"/>
              <a:gd name="T18" fmla="*/ 2147483646 w 2468"/>
              <a:gd name="T19" fmla="*/ 2147483646 h 1246"/>
              <a:gd name="T20" fmla="*/ 2147483646 w 2468"/>
              <a:gd name="T21" fmla="*/ 2147483646 h 1246"/>
              <a:gd name="T22" fmla="*/ 2147483646 w 2468"/>
              <a:gd name="T23" fmla="*/ 2147483646 h 1246"/>
              <a:gd name="T24" fmla="*/ 2147483646 w 2468"/>
              <a:gd name="T25" fmla="*/ 2147483646 h 1246"/>
              <a:gd name="T26" fmla="*/ 2147483646 w 2468"/>
              <a:gd name="T27" fmla="*/ 2147483646 h 1246"/>
              <a:gd name="T28" fmla="*/ 2147483646 w 2468"/>
              <a:gd name="T29" fmla="*/ 2147483646 h 1246"/>
              <a:gd name="T30" fmla="*/ 2147483646 w 2468"/>
              <a:gd name="T31" fmla="*/ 2147483646 h 1246"/>
              <a:gd name="T32" fmla="*/ 0 w 2468"/>
              <a:gd name="T33" fmla="*/ 2147483646 h 1246"/>
              <a:gd name="T34" fmla="*/ 2147483646 w 2468"/>
              <a:gd name="T35" fmla="*/ 2147483646 h 1246"/>
              <a:gd name="T36" fmla="*/ 2147483646 w 2468"/>
              <a:gd name="T37" fmla="*/ 2147483646 h 1246"/>
              <a:gd name="T38" fmla="*/ 2147483646 w 2468"/>
              <a:gd name="T39" fmla="*/ 2147483646 h 1246"/>
              <a:gd name="T40" fmla="*/ 2147483646 w 2468"/>
              <a:gd name="T41" fmla="*/ 2147483646 h 1246"/>
              <a:gd name="T42" fmla="*/ 2147483646 w 2468"/>
              <a:gd name="T43" fmla="*/ 2147483646 h 1246"/>
              <a:gd name="T44" fmla="*/ 2147483646 w 2468"/>
              <a:gd name="T45" fmla="*/ 2147483646 h 1246"/>
              <a:gd name="T46" fmla="*/ 2147483646 w 2468"/>
              <a:gd name="T47" fmla="*/ 2147483646 h 1246"/>
              <a:gd name="T48" fmla="*/ 2147483646 w 2468"/>
              <a:gd name="T49" fmla="*/ 2147483646 h 1246"/>
              <a:gd name="T50" fmla="*/ 2147483646 w 2468"/>
              <a:gd name="T51" fmla="*/ 2147483646 h 1246"/>
              <a:gd name="T52" fmla="*/ 2147483646 w 2468"/>
              <a:gd name="T53" fmla="*/ 2147483646 h 1246"/>
              <a:gd name="T54" fmla="*/ 2147483646 w 2468"/>
              <a:gd name="T55" fmla="*/ 2147483646 h 1246"/>
              <a:gd name="T56" fmla="*/ 2147483646 w 2468"/>
              <a:gd name="T57" fmla="*/ 2147483646 h 1246"/>
              <a:gd name="T58" fmla="*/ 2147483646 w 2468"/>
              <a:gd name="T59" fmla="*/ 2147483646 h 1246"/>
              <a:gd name="T60" fmla="*/ 2147483646 w 2468"/>
              <a:gd name="T61" fmla="*/ 2147483646 h 1246"/>
              <a:gd name="T62" fmla="*/ 2147483646 w 2468"/>
              <a:gd name="T63" fmla="*/ 2147483646 h 1246"/>
              <a:gd name="T64" fmla="*/ 2147483646 w 2468"/>
              <a:gd name="T65" fmla="*/ 2147483646 h 1246"/>
              <a:gd name="T66" fmla="*/ 2147483646 w 2468"/>
              <a:gd name="T67" fmla="*/ 2147483646 h 1246"/>
              <a:gd name="T68" fmla="*/ 2147483646 w 2468"/>
              <a:gd name="T69" fmla="*/ 2147483646 h 12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68" h="1246">
                <a:moveTo>
                  <a:pt x="2468" y="154"/>
                </a:moveTo>
                <a:lnTo>
                  <a:pt x="2314" y="0"/>
                </a:lnTo>
                <a:lnTo>
                  <a:pt x="2314" y="94"/>
                </a:lnTo>
                <a:lnTo>
                  <a:pt x="720" y="100"/>
                </a:lnTo>
                <a:lnTo>
                  <a:pt x="664" y="98"/>
                </a:lnTo>
                <a:lnTo>
                  <a:pt x="614" y="100"/>
                </a:lnTo>
                <a:lnTo>
                  <a:pt x="566" y="104"/>
                </a:lnTo>
                <a:lnTo>
                  <a:pt x="522" y="110"/>
                </a:lnTo>
                <a:lnTo>
                  <a:pt x="480" y="118"/>
                </a:lnTo>
                <a:lnTo>
                  <a:pt x="442" y="128"/>
                </a:lnTo>
                <a:lnTo>
                  <a:pt x="406" y="138"/>
                </a:lnTo>
                <a:lnTo>
                  <a:pt x="374" y="152"/>
                </a:lnTo>
                <a:lnTo>
                  <a:pt x="344" y="166"/>
                </a:lnTo>
                <a:lnTo>
                  <a:pt x="314" y="182"/>
                </a:lnTo>
                <a:lnTo>
                  <a:pt x="288" y="198"/>
                </a:lnTo>
                <a:lnTo>
                  <a:pt x="264" y="216"/>
                </a:lnTo>
                <a:lnTo>
                  <a:pt x="240" y="234"/>
                </a:lnTo>
                <a:lnTo>
                  <a:pt x="218" y="254"/>
                </a:lnTo>
                <a:lnTo>
                  <a:pt x="178" y="296"/>
                </a:lnTo>
                <a:lnTo>
                  <a:pt x="148" y="328"/>
                </a:lnTo>
                <a:lnTo>
                  <a:pt x="124" y="364"/>
                </a:lnTo>
                <a:lnTo>
                  <a:pt x="102" y="400"/>
                </a:lnTo>
                <a:lnTo>
                  <a:pt x="82" y="436"/>
                </a:lnTo>
                <a:lnTo>
                  <a:pt x="66" y="474"/>
                </a:lnTo>
                <a:lnTo>
                  <a:pt x="50" y="510"/>
                </a:lnTo>
                <a:lnTo>
                  <a:pt x="38" y="548"/>
                </a:lnTo>
                <a:lnTo>
                  <a:pt x="28" y="584"/>
                </a:lnTo>
                <a:lnTo>
                  <a:pt x="20" y="620"/>
                </a:lnTo>
                <a:lnTo>
                  <a:pt x="14" y="654"/>
                </a:lnTo>
                <a:lnTo>
                  <a:pt x="6" y="720"/>
                </a:lnTo>
                <a:lnTo>
                  <a:pt x="2" y="774"/>
                </a:lnTo>
                <a:lnTo>
                  <a:pt x="0" y="820"/>
                </a:lnTo>
                <a:lnTo>
                  <a:pt x="2" y="860"/>
                </a:lnTo>
                <a:lnTo>
                  <a:pt x="2" y="1246"/>
                </a:lnTo>
                <a:lnTo>
                  <a:pt x="248" y="1246"/>
                </a:lnTo>
                <a:lnTo>
                  <a:pt x="248" y="856"/>
                </a:lnTo>
                <a:lnTo>
                  <a:pt x="248" y="854"/>
                </a:lnTo>
                <a:lnTo>
                  <a:pt x="248" y="844"/>
                </a:lnTo>
                <a:lnTo>
                  <a:pt x="248" y="814"/>
                </a:lnTo>
                <a:lnTo>
                  <a:pt x="252" y="772"/>
                </a:lnTo>
                <a:lnTo>
                  <a:pt x="256" y="746"/>
                </a:lnTo>
                <a:lnTo>
                  <a:pt x="262" y="720"/>
                </a:lnTo>
                <a:lnTo>
                  <a:pt x="268" y="690"/>
                </a:lnTo>
                <a:lnTo>
                  <a:pt x="276" y="660"/>
                </a:lnTo>
                <a:lnTo>
                  <a:pt x="288" y="630"/>
                </a:lnTo>
                <a:lnTo>
                  <a:pt x="300" y="600"/>
                </a:lnTo>
                <a:lnTo>
                  <a:pt x="316" y="570"/>
                </a:lnTo>
                <a:lnTo>
                  <a:pt x="336" y="542"/>
                </a:lnTo>
                <a:lnTo>
                  <a:pt x="358" y="514"/>
                </a:lnTo>
                <a:lnTo>
                  <a:pt x="384" y="488"/>
                </a:lnTo>
                <a:lnTo>
                  <a:pt x="418" y="460"/>
                </a:lnTo>
                <a:lnTo>
                  <a:pt x="456" y="432"/>
                </a:lnTo>
                <a:lnTo>
                  <a:pt x="496" y="410"/>
                </a:lnTo>
                <a:lnTo>
                  <a:pt x="538" y="390"/>
                </a:lnTo>
                <a:lnTo>
                  <a:pt x="562" y="382"/>
                </a:lnTo>
                <a:lnTo>
                  <a:pt x="584" y="374"/>
                </a:lnTo>
                <a:lnTo>
                  <a:pt x="608" y="368"/>
                </a:lnTo>
                <a:lnTo>
                  <a:pt x="632" y="362"/>
                </a:lnTo>
                <a:lnTo>
                  <a:pt x="658" y="358"/>
                </a:lnTo>
                <a:lnTo>
                  <a:pt x="684" y="354"/>
                </a:lnTo>
                <a:lnTo>
                  <a:pt x="710" y="352"/>
                </a:lnTo>
                <a:lnTo>
                  <a:pt x="738" y="352"/>
                </a:lnTo>
                <a:lnTo>
                  <a:pt x="2314" y="214"/>
                </a:lnTo>
                <a:lnTo>
                  <a:pt x="2314" y="308"/>
                </a:lnTo>
                <a:lnTo>
                  <a:pt x="2468" y="154"/>
                </a:lnTo>
                <a:close/>
              </a:path>
            </a:pathLst>
          </a:custGeom>
          <a:solidFill>
            <a:srgbClr val="90414C"/>
          </a:solidFill>
          <a:ln w="19050">
            <a:solidFill>
              <a:srgbClr val="90414C"/>
            </a:solidFill>
            <a:prstDash val="solid"/>
            <a:round/>
            <a:headEnd/>
            <a:tailEnd/>
          </a:ln>
        </p:spPr>
        <p:txBody>
          <a:bodyPr/>
          <a:lstStyle/>
          <a:p>
            <a:endParaRPr lang="en-US" dirty="0"/>
          </a:p>
        </p:txBody>
      </p:sp>
      <p:sp>
        <p:nvSpPr>
          <p:cNvPr id="11" name="Freeform 11"/>
          <p:cNvSpPr>
            <a:spLocks noChangeAspect="1"/>
          </p:cNvSpPr>
          <p:nvPr/>
        </p:nvSpPr>
        <p:spPr bwMode="auto">
          <a:xfrm>
            <a:off x="2276475" y="2060575"/>
            <a:ext cx="1338263" cy="1528763"/>
          </a:xfrm>
          <a:custGeom>
            <a:avLst/>
            <a:gdLst>
              <a:gd name="T0" fmla="*/ 2147483646 w 936"/>
              <a:gd name="T1" fmla="*/ 2147483646 h 1070"/>
              <a:gd name="T2" fmla="*/ 2147483646 w 936"/>
              <a:gd name="T3" fmla="*/ 0 h 1070"/>
              <a:gd name="T4" fmla="*/ 0 w 936"/>
              <a:gd name="T5" fmla="*/ 2147483646 h 1070"/>
              <a:gd name="T6" fmla="*/ 2147483646 w 936"/>
              <a:gd name="T7" fmla="*/ 2147483646 h 1070"/>
              <a:gd name="T8" fmla="*/ 2147483646 w 936"/>
              <a:gd name="T9" fmla="*/ 2147483646 h 1070"/>
              <a:gd name="T10" fmla="*/ 2147483646 w 936"/>
              <a:gd name="T11" fmla="*/ 2147483646 h 1070"/>
              <a:gd name="T12" fmla="*/ 2147483646 w 936"/>
              <a:gd name="T13" fmla="*/ 2147483646 h 1070"/>
              <a:gd name="T14" fmla="*/ 2147483646 w 936"/>
              <a:gd name="T15" fmla="*/ 2147483646 h 1070"/>
              <a:gd name="T16" fmla="*/ 2147483646 w 936"/>
              <a:gd name="T17" fmla="*/ 2147483646 h 1070"/>
              <a:gd name="T18" fmla="*/ 2147483646 w 936"/>
              <a:gd name="T19" fmla="*/ 2147483646 h 1070"/>
              <a:gd name="T20" fmla="*/ 2147483646 w 936"/>
              <a:gd name="T21" fmla="*/ 2147483646 h 1070"/>
              <a:gd name="T22" fmla="*/ 2147483646 w 936"/>
              <a:gd name="T23" fmla="*/ 2147483646 h 1070"/>
              <a:gd name="T24" fmla="*/ 2147483646 w 936"/>
              <a:gd name="T25" fmla="*/ 2147483646 h 1070"/>
              <a:gd name="T26" fmla="*/ 2147483646 w 936"/>
              <a:gd name="T27" fmla="*/ 2147483646 h 1070"/>
              <a:gd name="T28" fmla="*/ 2147483646 w 936"/>
              <a:gd name="T29" fmla="*/ 2147483646 h 1070"/>
              <a:gd name="T30" fmla="*/ 2147483646 w 936"/>
              <a:gd name="T31" fmla="*/ 2147483646 h 1070"/>
              <a:gd name="T32" fmla="*/ 2147483646 w 936"/>
              <a:gd name="T33" fmla="*/ 2147483646 h 1070"/>
              <a:gd name="T34" fmla="*/ 2147483646 w 936"/>
              <a:gd name="T35" fmla="*/ 2147483646 h 1070"/>
              <a:gd name="T36" fmla="*/ 2147483646 w 936"/>
              <a:gd name="T37" fmla="*/ 2147483646 h 1070"/>
              <a:gd name="T38" fmla="*/ 2147483646 w 936"/>
              <a:gd name="T39" fmla="*/ 2147483646 h 1070"/>
              <a:gd name="T40" fmla="*/ 2147483646 w 936"/>
              <a:gd name="T41" fmla="*/ 2147483646 h 1070"/>
              <a:gd name="T42" fmla="*/ 2147483646 w 936"/>
              <a:gd name="T43" fmla="*/ 2147483646 h 1070"/>
              <a:gd name="T44" fmla="*/ 2147483646 w 936"/>
              <a:gd name="T45" fmla="*/ 2147483646 h 1070"/>
              <a:gd name="T46" fmla="*/ 2147483646 w 936"/>
              <a:gd name="T47" fmla="*/ 2147483646 h 1070"/>
              <a:gd name="T48" fmla="*/ 2147483646 w 936"/>
              <a:gd name="T49" fmla="*/ 2147483646 h 1070"/>
              <a:gd name="T50" fmla="*/ 2147483646 w 936"/>
              <a:gd name="T51" fmla="*/ 2147483646 h 1070"/>
              <a:gd name="T52" fmla="*/ 2147483646 w 936"/>
              <a:gd name="T53" fmla="*/ 2147483646 h 1070"/>
              <a:gd name="T54" fmla="*/ 2147483646 w 936"/>
              <a:gd name="T55" fmla="*/ 2147483646 h 1070"/>
              <a:gd name="T56" fmla="*/ 2147483646 w 936"/>
              <a:gd name="T57" fmla="*/ 2147483646 h 1070"/>
              <a:gd name="T58" fmla="*/ 2147483646 w 936"/>
              <a:gd name="T59" fmla="*/ 2147483646 h 1070"/>
              <a:gd name="T60" fmla="*/ 2147483646 w 936"/>
              <a:gd name="T61" fmla="*/ 2147483646 h 1070"/>
              <a:gd name="T62" fmla="*/ 2147483646 w 936"/>
              <a:gd name="T63" fmla="*/ 2147483646 h 1070"/>
              <a:gd name="T64" fmla="*/ 2147483646 w 936"/>
              <a:gd name="T65" fmla="*/ 2147483646 h 1070"/>
              <a:gd name="T66" fmla="*/ 2147483646 w 936"/>
              <a:gd name="T67" fmla="*/ 2147483646 h 1070"/>
              <a:gd name="T68" fmla="*/ 2147483646 w 936"/>
              <a:gd name="T69" fmla="*/ 2147483646 h 1070"/>
              <a:gd name="T70" fmla="*/ 2147483646 w 936"/>
              <a:gd name="T71" fmla="*/ 2147483646 h 1070"/>
              <a:gd name="T72" fmla="*/ 2147483646 w 936"/>
              <a:gd name="T73" fmla="*/ 2147483646 h 1070"/>
              <a:gd name="T74" fmla="*/ 2147483646 w 936"/>
              <a:gd name="T75" fmla="*/ 2147483646 h 1070"/>
              <a:gd name="T76" fmla="*/ 2147483646 w 936"/>
              <a:gd name="T77" fmla="*/ 2147483646 h 1070"/>
              <a:gd name="T78" fmla="*/ 2147483646 w 936"/>
              <a:gd name="T79" fmla="*/ 2147483646 h 1070"/>
              <a:gd name="T80" fmla="*/ 2147483646 w 936"/>
              <a:gd name="T81" fmla="*/ 2147483646 h 1070"/>
              <a:gd name="T82" fmla="*/ 2147483646 w 936"/>
              <a:gd name="T83" fmla="*/ 2147483646 h 1070"/>
              <a:gd name="T84" fmla="*/ 2147483646 w 936"/>
              <a:gd name="T85" fmla="*/ 2147483646 h 1070"/>
              <a:gd name="T86" fmla="*/ 2147483646 w 936"/>
              <a:gd name="T87" fmla="*/ 2147483646 h 1070"/>
              <a:gd name="T88" fmla="*/ 2147483646 w 936"/>
              <a:gd name="T89" fmla="*/ 2147483646 h 1070"/>
              <a:gd name="T90" fmla="*/ 2147483646 w 936"/>
              <a:gd name="T91" fmla="*/ 2147483646 h 1070"/>
              <a:gd name="T92" fmla="*/ 2147483646 w 936"/>
              <a:gd name="T93" fmla="*/ 2147483646 h 1070"/>
              <a:gd name="T94" fmla="*/ 2147483646 w 936"/>
              <a:gd name="T95" fmla="*/ 2147483646 h 1070"/>
              <a:gd name="T96" fmla="*/ 2147483646 w 936"/>
              <a:gd name="T97" fmla="*/ 2147483646 h 1070"/>
              <a:gd name="T98" fmla="*/ 2147483646 w 936"/>
              <a:gd name="T99" fmla="*/ 2147483646 h 1070"/>
              <a:gd name="T100" fmla="*/ 2147483646 w 936"/>
              <a:gd name="T101" fmla="*/ 2147483646 h 1070"/>
              <a:gd name="T102" fmla="*/ 2147483646 w 936"/>
              <a:gd name="T103" fmla="*/ 2147483646 h 1070"/>
              <a:gd name="T104" fmla="*/ 2147483646 w 936"/>
              <a:gd name="T105" fmla="*/ 2147483646 h 1070"/>
              <a:gd name="T106" fmla="*/ 2147483646 w 936"/>
              <a:gd name="T107" fmla="*/ 2147483646 h 1070"/>
              <a:gd name="T108" fmla="*/ 2147483646 w 936"/>
              <a:gd name="T109" fmla="*/ 2147483646 h 1070"/>
              <a:gd name="T110" fmla="*/ 2147483646 w 936"/>
              <a:gd name="T111" fmla="*/ 2147483646 h 1070"/>
              <a:gd name="T112" fmla="*/ 2147483646 w 936"/>
              <a:gd name="T113" fmla="*/ 2147483646 h 1070"/>
              <a:gd name="T114" fmla="*/ 2147483646 w 936"/>
              <a:gd name="T115" fmla="*/ 2147483646 h 10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36" h="1070">
                <a:moveTo>
                  <a:pt x="128" y="82"/>
                </a:moveTo>
                <a:lnTo>
                  <a:pt x="130" y="0"/>
                </a:lnTo>
                <a:lnTo>
                  <a:pt x="0" y="126"/>
                </a:lnTo>
                <a:lnTo>
                  <a:pt x="126" y="256"/>
                </a:lnTo>
                <a:lnTo>
                  <a:pt x="128" y="182"/>
                </a:lnTo>
                <a:lnTo>
                  <a:pt x="184" y="190"/>
                </a:lnTo>
                <a:lnTo>
                  <a:pt x="236" y="200"/>
                </a:lnTo>
                <a:lnTo>
                  <a:pt x="284" y="216"/>
                </a:lnTo>
                <a:lnTo>
                  <a:pt x="330" y="236"/>
                </a:lnTo>
                <a:lnTo>
                  <a:pt x="374" y="258"/>
                </a:lnTo>
                <a:lnTo>
                  <a:pt x="414" y="284"/>
                </a:lnTo>
                <a:lnTo>
                  <a:pt x="452" y="310"/>
                </a:lnTo>
                <a:lnTo>
                  <a:pt x="486" y="342"/>
                </a:lnTo>
                <a:lnTo>
                  <a:pt x="518" y="374"/>
                </a:lnTo>
                <a:lnTo>
                  <a:pt x="546" y="408"/>
                </a:lnTo>
                <a:lnTo>
                  <a:pt x="574" y="444"/>
                </a:lnTo>
                <a:lnTo>
                  <a:pt x="598" y="480"/>
                </a:lnTo>
                <a:lnTo>
                  <a:pt x="620" y="518"/>
                </a:lnTo>
                <a:lnTo>
                  <a:pt x="640" y="558"/>
                </a:lnTo>
                <a:lnTo>
                  <a:pt x="658" y="596"/>
                </a:lnTo>
                <a:lnTo>
                  <a:pt x="676" y="636"/>
                </a:lnTo>
                <a:lnTo>
                  <a:pt x="690" y="676"/>
                </a:lnTo>
                <a:lnTo>
                  <a:pt x="702" y="714"/>
                </a:lnTo>
                <a:lnTo>
                  <a:pt x="714" y="754"/>
                </a:lnTo>
                <a:lnTo>
                  <a:pt x="724" y="790"/>
                </a:lnTo>
                <a:lnTo>
                  <a:pt x="738" y="862"/>
                </a:lnTo>
                <a:lnTo>
                  <a:pt x="750" y="926"/>
                </a:lnTo>
                <a:lnTo>
                  <a:pt x="756" y="982"/>
                </a:lnTo>
                <a:lnTo>
                  <a:pt x="760" y="1024"/>
                </a:lnTo>
                <a:lnTo>
                  <a:pt x="762" y="1070"/>
                </a:lnTo>
                <a:lnTo>
                  <a:pt x="936" y="934"/>
                </a:lnTo>
                <a:lnTo>
                  <a:pt x="926" y="896"/>
                </a:lnTo>
                <a:lnTo>
                  <a:pt x="916" y="854"/>
                </a:lnTo>
                <a:lnTo>
                  <a:pt x="898" y="802"/>
                </a:lnTo>
                <a:lnTo>
                  <a:pt x="876" y="738"/>
                </a:lnTo>
                <a:lnTo>
                  <a:pt x="846" y="668"/>
                </a:lnTo>
                <a:lnTo>
                  <a:pt x="812" y="594"/>
                </a:lnTo>
                <a:lnTo>
                  <a:pt x="792" y="556"/>
                </a:lnTo>
                <a:lnTo>
                  <a:pt x="768" y="516"/>
                </a:lnTo>
                <a:lnTo>
                  <a:pt x="744" y="478"/>
                </a:lnTo>
                <a:lnTo>
                  <a:pt x="720" y="438"/>
                </a:lnTo>
                <a:lnTo>
                  <a:pt x="692" y="400"/>
                </a:lnTo>
                <a:lnTo>
                  <a:pt x="662" y="364"/>
                </a:lnTo>
                <a:lnTo>
                  <a:pt x="630" y="326"/>
                </a:lnTo>
                <a:lnTo>
                  <a:pt x="596" y="292"/>
                </a:lnTo>
                <a:lnTo>
                  <a:pt x="560" y="258"/>
                </a:lnTo>
                <a:lnTo>
                  <a:pt x="522" y="228"/>
                </a:lnTo>
                <a:lnTo>
                  <a:pt x="480" y="198"/>
                </a:lnTo>
                <a:lnTo>
                  <a:pt x="438" y="172"/>
                </a:lnTo>
                <a:lnTo>
                  <a:pt x="392" y="148"/>
                </a:lnTo>
                <a:lnTo>
                  <a:pt x="344" y="128"/>
                </a:lnTo>
                <a:lnTo>
                  <a:pt x="294" y="110"/>
                </a:lnTo>
                <a:lnTo>
                  <a:pt x="242" y="96"/>
                </a:lnTo>
                <a:lnTo>
                  <a:pt x="186" y="86"/>
                </a:lnTo>
                <a:lnTo>
                  <a:pt x="128" y="82"/>
                </a:lnTo>
                <a:close/>
              </a:path>
            </a:pathLst>
          </a:custGeom>
          <a:solidFill>
            <a:srgbClr val="90414C"/>
          </a:solidFill>
          <a:ln w="19050">
            <a:solidFill>
              <a:srgbClr val="90414C"/>
            </a:solidFill>
            <a:prstDash val="solid"/>
            <a:round/>
            <a:headEnd/>
            <a:tailEnd/>
          </a:ln>
        </p:spPr>
        <p:txBody>
          <a:bodyPr/>
          <a:lstStyle/>
          <a:p>
            <a:endParaRPr lang="en-US" dirty="0"/>
          </a:p>
        </p:txBody>
      </p:sp>
      <p:sp>
        <p:nvSpPr>
          <p:cNvPr id="12" name="Freeform 12"/>
          <p:cNvSpPr>
            <a:spLocks noChangeAspect="1"/>
          </p:cNvSpPr>
          <p:nvPr/>
        </p:nvSpPr>
        <p:spPr bwMode="auto">
          <a:xfrm>
            <a:off x="2517775" y="2228850"/>
            <a:ext cx="1936750" cy="2663825"/>
          </a:xfrm>
          <a:custGeom>
            <a:avLst/>
            <a:gdLst>
              <a:gd name="T0" fmla="*/ 2147483646 w 1356"/>
              <a:gd name="T1" fmla="*/ 2147483646 h 1864"/>
              <a:gd name="T2" fmla="*/ 2147483646 w 1356"/>
              <a:gd name="T3" fmla="*/ 2147483646 h 1864"/>
              <a:gd name="T4" fmla="*/ 2147483646 w 1356"/>
              <a:gd name="T5" fmla="*/ 2147483646 h 1864"/>
              <a:gd name="T6" fmla="*/ 2147483646 w 1356"/>
              <a:gd name="T7" fmla="*/ 2147483646 h 1864"/>
              <a:gd name="T8" fmla="*/ 2147483646 w 1356"/>
              <a:gd name="T9" fmla="*/ 2147483646 h 1864"/>
              <a:gd name="T10" fmla="*/ 2147483646 w 1356"/>
              <a:gd name="T11" fmla="*/ 2147483646 h 1864"/>
              <a:gd name="T12" fmla="*/ 2147483646 w 1356"/>
              <a:gd name="T13" fmla="*/ 2147483646 h 1864"/>
              <a:gd name="T14" fmla="*/ 2147483646 w 1356"/>
              <a:gd name="T15" fmla="*/ 2147483646 h 1864"/>
              <a:gd name="T16" fmla="*/ 2147483646 w 1356"/>
              <a:gd name="T17" fmla="*/ 2147483646 h 1864"/>
              <a:gd name="T18" fmla="*/ 2147483646 w 1356"/>
              <a:gd name="T19" fmla="*/ 2147483646 h 1864"/>
              <a:gd name="T20" fmla="*/ 2147483646 w 1356"/>
              <a:gd name="T21" fmla="*/ 2147483646 h 1864"/>
              <a:gd name="T22" fmla="*/ 2147483646 w 1356"/>
              <a:gd name="T23" fmla="*/ 2147483646 h 1864"/>
              <a:gd name="T24" fmla="*/ 2147483646 w 1356"/>
              <a:gd name="T25" fmla="*/ 2147483646 h 1864"/>
              <a:gd name="T26" fmla="*/ 2147483646 w 1356"/>
              <a:gd name="T27" fmla="*/ 2147483646 h 1864"/>
              <a:gd name="T28" fmla="*/ 2147483646 w 1356"/>
              <a:gd name="T29" fmla="*/ 2147483646 h 1864"/>
              <a:gd name="T30" fmla="*/ 2147483646 w 1356"/>
              <a:gd name="T31" fmla="*/ 2147483646 h 1864"/>
              <a:gd name="T32" fmla="*/ 2147483646 w 1356"/>
              <a:gd name="T33" fmla="*/ 2147483646 h 1864"/>
              <a:gd name="T34" fmla="*/ 2147483646 w 1356"/>
              <a:gd name="T35" fmla="*/ 2147483646 h 1864"/>
              <a:gd name="T36" fmla="*/ 2147483646 w 1356"/>
              <a:gd name="T37" fmla="*/ 0 h 1864"/>
              <a:gd name="T38" fmla="*/ 2147483646 w 1356"/>
              <a:gd name="T39" fmla="*/ 2147483646 h 1864"/>
              <a:gd name="T40" fmla="*/ 2147483646 w 1356"/>
              <a:gd name="T41" fmla="*/ 2147483646 h 1864"/>
              <a:gd name="T42" fmla="*/ 2147483646 w 1356"/>
              <a:gd name="T43" fmla="*/ 2147483646 h 1864"/>
              <a:gd name="T44" fmla="*/ 2147483646 w 1356"/>
              <a:gd name="T45" fmla="*/ 2147483646 h 1864"/>
              <a:gd name="T46" fmla="*/ 2147483646 w 1356"/>
              <a:gd name="T47" fmla="*/ 2147483646 h 1864"/>
              <a:gd name="T48" fmla="*/ 2147483646 w 1356"/>
              <a:gd name="T49" fmla="*/ 2147483646 h 1864"/>
              <a:gd name="T50" fmla="*/ 2147483646 w 1356"/>
              <a:gd name="T51" fmla="*/ 2147483646 h 1864"/>
              <a:gd name="T52" fmla="*/ 2147483646 w 1356"/>
              <a:gd name="T53" fmla="*/ 2147483646 h 1864"/>
              <a:gd name="T54" fmla="*/ 2147483646 w 1356"/>
              <a:gd name="T55" fmla="*/ 2147483646 h 1864"/>
              <a:gd name="T56" fmla="*/ 2147483646 w 1356"/>
              <a:gd name="T57" fmla="*/ 2147483646 h 1864"/>
              <a:gd name="T58" fmla="*/ 2147483646 w 1356"/>
              <a:gd name="T59" fmla="*/ 2147483646 h 1864"/>
              <a:gd name="T60" fmla="*/ 2147483646 w 1356"/>
              <a:gd name="T61" fmla="*/ 2147483646 h 1864"/>
              <a:gd name="T62" fmla="*/ 2147483646 w 1356"/>
              <a:gd name="T63" fmla="*/ 2147483646 h 1864"/>
              <a:gd name="T64" fmla="*/ 2147483646 w 1356"/>
              <a:gd name="T65" fmla="*/ 2147483646 h 1864"/>
              <a:gd name="T66" fmla="*/ 2147483646 w 1356"/>
              <a:gd name="T67" fmla="*/ 2147483646 h 1864"/>
              <a:gd name="T68" fmla="*/ 2147483646 w 1356"/>
              <a:gd name="T69" fmla="*/ 2147483646 h 1864"/>
              <a:gd name="T70" fmla="*/ 2147483646 w 1356"/>
              <a:gd name="T71" fmla="*/ 2147483646 h 1864"/>
              <a:gd name="T72" fmla="*/ 2147483646 w 1356"/>
              <a:gd name="T73" fmla="*/ 2147483646 h 1864"/>
              <a:gd name="T74" fmla="*/ 2147483646 w 1356"/>
              <a:gd name="T75" fmla="*/ 2147483646 h 1864"/>
              <a:gd name="T76" fmla="*/ 2147483646 w 1356"/>
              <a:gd name="T77" fmla="*/ 2147483646 h 1864"/>
              <a:gd name="T78" fmla="*/ 2147483646 w 1356"/>
              <a:gd name="T79" fmla="*/ 2147483646 h 1864"/>
              <a:gd name="T80" fmla="*/ 2147483646 w 1356"/>
              <a:gd name="T81" fmla="*/ 2147483646 h 1864"/>
              <a:gd name="T82" fmla="*/ 2147483646 w 1356"/>
              <a:gd name="T83" fmla="*/ 2147483646 h 1864"/>
              <a:gd name="T84" fmla="*/ 2147483646 w 1356"/>
              <a:gd name="T85" fmla="*/ 2147483646 h 1864"/>
              <a:gd name="T86" fmla="*/ 2147483646 w 1356"/>
              <a:gd name="T87" fmla="*/ 2147483646 h 1864"/>
              <a:gd name="T88" fmla="*/ 2147483646 w 1356"/>
              <a:gd name="T89" fmla="*/ 2147483646 h 1864"/>
              <a:gd name="T90" fmla="*/ 2147483646 w 1356"/>
              <a:gd name="T91" fmla="*/ 2147483646 h 1864"/>
              <a:gd name="T92" fmla="*/ 2147483646 w 1356"/>
              <a:gd name="T93" fmla="*/ 2147483646 h 1864"/>
              <a:gd name="T94" fmla="*/ 2147483646 w 1356"/>
              <a:gd name="T95" fmla="*/ 2147483646 h 1864"/>
              <a:gd name="T96" fmla="*/ 2147483646 w 1356"/>
              <a:gd name="T97" fmla="*/ 2147483646 h 1864"/>
              <a:gd name="T98" fmla="*/ 2147483646 w 1356"/>
              <a:gd name="T99" fmla="*/ 2147483646 h 1864"/>
              <a:gd name="T100" fmla="*/ 2147483646 w 1356"/>
              <a:gd name="T101" fmla="*/ 2147483646 h 1864"/>
              <a:gd name="T102" fmla="*/ 2147483646 w 1356"/>
              <a:gd name="T103" fmla="*/ 2147483646 h 1864"/>
              <a:gd name="T104" fmla="*/ 2147483646 w 1356"/>
              <a:gd name="T105" fmla="*/ 2147483646 h 1864"/>
              <a:gd name="T106" fmla="*/ 2147483646 w 1356"/>
              <a:gd name="T107" fmla="*/ 2147483646 h 1864"/>
              <a:gd name="T108" fmla="*/ 2147483646 w 1356"/>
              <a:gd name="T109" fmla="*/ 2147483646 h 1864"/>
              <a:gd name="T110" fmla="*/ 2147483646 w 1356"/>
              <a:gd name="T111" fmla="*/ 2147483646 h 1864"/>
              <a:gd name="T112" fmla="*/ 2147483646 w 1356"/>
              <a:gd name="T113" fmla="*/ 2147483646 h 1864"/>
              <a:gd name="T114" fmla="*/ 2147483646 w 1356"/>
              <a:gd name="T115" fmla="*/ 2147483646 h 1864"/>
              <a:gd name="T116" fmla="*/ 2147483646 w 1356"/>
              <a:gd name="T117" fmla="*/ 2147483646 h 18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56" h="1864">
                <a:moveTo>
                  <a:pt x="1356" y="748"/>
                </a:moveTo>
                <a:lnTo>
                  <a:pt x="1268" y="658"/>
                </a:lnTo>
                <a:lnTo>
                  <a:pt x="1268" y="712"/>
                </a:lnTo>
                <a:lnTo>
                  <a:pt x="1196" y="710"/>
                </a:lnTo>
                <a:lnTo>
                  <a:pt x="1114" y="712"/>
                </a:lnTo>
                <a:lnTo>
                  <a:pt x="1024" y="716"/>
                </a:lnTo>
                <a:lnTo>
                  <a:pt x="932" y="726"/>
                </a:lnTo>
                <a:lnTo>
                  <a:pt x="886" y="732"/>
                </a:lnTo>
                <a:lnTo>
                  <a:pt x="840" y="740"/>
                </a:lnTo>
                <a:lnTo>
                  <a:pt x="796" y="748"/>
                </a:lnTo>
                <a:lnTo>
                  <a:pt x="754" y="760"/>
                </a:lnTo>
                <a:lnTo>
                  <a:pt x="716" y="772"/>
                </a:lnTo>
                <a:lnTo>
                  <a:pt x="680" y="786"/>
                </a:lnTo>
                <a:lnTo>
                  <a:pt x="646" y="802"/>
                </a:lnTo>
                <a:lnTo>
                  <a:pt x="618" y="820"/>
                </a:lnTo>
                <a:lnTo>
                  <a:pt x="612" y="778"/>
                </a:lnTo>
                <a:lnTo>
                  <a:pt x="602" y="734"/>
                </a:lnTo>
                <a:lnTo>
                  <a:pt x="588" y="684"/>
                </a:lnTo>
                <a:lnTo>
                  <a:pt x="568" y="630"/>
                </a:lnTo>
                <a:lnTo>
                  <a:pt x="544" y="574"/>
                </a:lnTo>
                <a:lnTo>
                  <a:pt x="518" y="518"/>
                </a:lnTo>
                <a:lnTo>
                  <a:pt x="486" y="460"/>
                </a:lnTo>
                <a:lnTo>
                  <a:pt x="452" y="402"/>
                </a:lnTo>
                <a:lnTo>
                  <a:pt x="416" y="346"/>
                </a:lnTo>
                <a:lnTo>
                  <a:pt x="376" y="292"/>
                </a:lnTo>
                <a:lnTo>
                  <a:pt x="334" y="240"/>
                </a:lnTo>
                <a:lnTo>
                  <a:pt x="290" y="192"/>
                </a:lnTo>
                <a:lnTo>
                  <a:pt x="266" y="170"/>
                </a:lnTo>
                <a:lnTo>
                  <a:pt x="244" y="148"/>
                </a:lnTo>
                <a:lnTo>
                  <a:pt x="220" y="128"/>
                </a:lnTo>
                <a:lnTo>
                  <a:pt x="196" y="110"/>
                </a:lnTo>
                <a:lnTo>
                  <a:pt x="172" y="94"/>
                </a:lnTo>
                <a:lnTo>
                  <a:pt x="146" y="78"/>
                </a:lnTo>
                <a:lnTo>
                  <a:pt x="122" y="64"/>
                </a:lnTo>
                <a:lnTo>
                  <a:pt x="96" y="54"/>
                </a:lnTo>
                <a:lnTo>
                  <a:pt x="114" y="0"/>
                </a:lnTo>
                <a:lnTo>
                  <a:pt x="0" y="56"/>
                </a:lnTo>
                <a:lnTo>
                  <a:pt x="58" y="168"/>
                </a:lnTo>
                <a:lnTo>
                  <a:pt x="74" y="120"/>
                </a:lnTo>
                <a:lnTo>
                  <a:pt x="100" y="132"/>
                </a:lnTo>
                <a:lnTo>
                  <a:pt x="124" y="146"/>
                </a:lnTo>
                <a:lnTo>
                  <a:pt x="148" y="162"/>
                </a:lnTo>
                <a:lnTo>
                  <a:pt x="172" y="182"/>
                </a:lnTo>
                <a:lnTo>
                  <a:pt x="194" y="202"/>
                </a:lnTo>
                <a:lnTo>
                  <a:pt x="216" y="226"/>
                </a:lnTo>
                <a:lnTo>
                  <a:pt x="238" y="250"/>
                </a:lnTo>
                <a:lnTo>
                  <a:pt x="260" y="276"/>
                </a:lnTo>
                <a:lnTo>
                  <a:pt x="280" y="302"/>
                </a:lnTo>
                <a:lnTo>
                  <a:pt x="300" y="330"/>
                </a:lnTo>
                <a:lnTo>
                  <a:pt x="336" y="390"/>
                </a:lnTo>
                <a:lnTo>
                  <a:pt x="370" y="450"/>
                </a:lnTo>
                <a:lnTo>
                  <a:pt x="402" y="514"/>
                </a:lnTo>
                <a:lnTo>
                  <a:pt x="430" y="576"/>
                </a:lnTo>
                <a:lnTo>
                  <a:pt x="454" y="638"/>
                </a:lnTo>
                <a:lnTo>
                  <a:pt x="474" y="696"/>
                </a:lnTo>
                <a:lnTo>
                  <a:pt x="492" y="750"/>
                </a:lnTo>
                <a:lnTo>
                  <a:pt x="506" y="800"/>
                </a:lnTo>
                <a:lnTo>
                  <a:pt x="516" y="844"/>
                </a:lnTo>
                <a:lnTo>
                  <a:pt x="522" y="880"/>
                </a:lnTo>
                <a:lnTo>
                  <a:pt x="524" y="906"/>
                </a:lnTo>
                <a:lnTo>
                  <a:pt x="502" y="934"/>
                </a:lnTo>
                <a:lnTo>
                  <a:pt x="482" y="962"/>
                </a:lnTo>
                <a:lnTo>
                  <a:pt x="464" y="990"/>
                </a:lnTo>
                <a:lnTo>
                  <a:pt x="448" y="1020"/>
                </a:lnTo>
                <a:lnTo>
                  <a:pt x="434" y="1048"/>
                </a:lnTo>
                <a:lnTo>
                  <a:pt x="422" y="1078"/>
                </a:lnTo>
                <a:lnTo>
                  <a:pt x="410" y="1106"/>
                </a:lnTo>
                <a:lnTo>
                  <a:pt x="402" y="1136"/>
                </a:lnTo>
                <a:lnTo>
                  <a:pt x="394" y="1164"/>
                </a:lnTo>
                <a:lnTo>
                  <a:pt x="388" y="1192"/>
                </a:lnTo>
                <a:lnTo>
                  <a:pt x="380" y="1244"/>
                </a:lnTo>
                <a:lnTo>
                  <a:pt x="376" y="1294"/>
                </a:lnTo>
                <a:lnTo>
                  <a:pt x="374" y="1338"/>
                </a:lnTo>
                <a:lnTo>
                  <a:pt x="374" y="1398"/>
                </a:lnTo>
                <a:lnTo>
                  <a:pt x="376" y="1430"/>
                </a:lnTo>
                <a:lnTo>
                  <a:pt x="376" y="1864"/>
                </a:lnTo>
                <a:lnTo>
                  <a:pt x="554" y="1864"/>
                </a:lnTo>
                <a:lnTo>
                  <a:pt x="554" y="1422"/>
                </a:lnTo>
                <a:lnTo>
                  <a:pt x="554" y="1418"/>
                </a:lnTo>
                <a:lnTo>
                  <a:pt x="554" y="1406"/>
                </a:lnTo>
                <a:lnTo>
                  <a:pt x="556" y="1372"/>
                </a:lnTo>
                <a:lnTo>
                  <a:pt x="562" y="1322"/>
                </a:lnTo>
                <a:lnTo>
                  <a:pt x="566" y="1292"/>
                </a:lnTo>
                <a:lnTo>
                  <a:pt x="572" y="1260"/>
                </a:lnTo>
                <a:lnTo>
                  <a:pt x="582" y="1224"/>
                </a:lnTo>
                <a:lnTo>
                  <a:pt x="592" y="1188"/>
                </a:lnTo>
                <a:lnTo>
                  <a:pt x="606" y="1152"/>
                </a:lnTo>
                <a:lnTo>
                  <a:pt x="622" y="1114"/>
                </a:lnTo>
                <a:lnTo>
                  <a:pt x="640" y="1076"/>
                </a:lnTo>
                <a:lnTo>
                  <a:pt x="662" y="1038"/>
                </a:lnTo>
                <a:lnTo>
                  <a:pt x="688" y="1000"/>
                </a:lnTo>
                <a:lnTo>
                  <a:pt x="718" y="966"/>
                </a:lnTo>
                <a:lnTo>
                  <a:pt x="740" y="942"/>
                </a:lnTo>
                <a:lnTo>
                  <a:pt x="768" y="920"/>
                </a:lnTo>
                <a:lnTo>
                  <a:pt x="796" y="898"/>
                </a:lnTo>
                <a:lnTo>
                  <a:pt x="826" y="880"/>
                </a:lnTo>
                <a:lnTo>
                  <a:pt x="860" y="862"/>
                </a:lnTo>
                <a:lnTo>
                  <a:pt x="894" y="846"/>
                </a:lnTo>
                <a:lnTo>
                  <a:pt x="930" y="832"/>
                </a:lnTo>
                <a:lnTo>
                  <a:pt x="966" y="820"/>
                </a:lnTo>
                <a:lnTo>
                  <a:pt x="1004" y="810"/>
                </a:lnTo>
                <a:lnTo>
                  <a:pt x="1042" y="800"/>
                </a:lnTo>
                <a:lnTo>
                  <a:pt x="1080" y="792"/>
                </a:lnTo>
                <a:lnTo>
                  <a:pt x="1118" y="786"/>
                </a:lnTo>
                <a:lnTo>
                  <a:pt x="1156" y="782"/>
                </a:lnTo>
                <a:lnTo>
                  <a:pt x="1194" y="780"/>
                </a:lnTo>
                <a:lnTo>
                  <a:pt x="1232" y="780"/>
                </a:lnTo>
                <a:lnTo>
                  <a:pt x="1268" y="780"/>
                </a:lnTo>
                <a:lnTo>
                  <a:pt x="1268" y="836"/>
                </a:lnTo>
                <a:lnTo>
                  <a:pt x="1356" y="748"/>
                </a:lnTo>
                <a:close/>
              </a:path>
            </a:pathLst>
          </a:custGeom>
          <a:solidFill>
            <a:srgbClr val="FAA61A"/>
          </a:solidFill>
          <a:ln w="19050">
            <a:solidFill>
              <a:srgbClr val="FAA61A"/>
            </a:solidFill>
            <a:prstDash val="solid"/>
            <a:round/>
            <a:headEnd/>
            <a:tailEnd/>
          </a:ln>
        </p:spPr>
        <p:txBody>
          <a:bodyPr/>
          <a:lstStyle/>
          <a:p>
            <a:endParaRPr lang="en-US" dirty="0"/>
          </a:p>
        </p:txBody>
      </p:sp>
      <p:sp>
        <p:nvSpPr>
          <p:cNvPr id="13" name="Freeform 13"/>
          <p:cNvSpPr>
            <a:spLocks noChangeAspect="1"/>
          </p:cNvSpPr>
          <p:nvPr/>
        </p:nvSpPr>
        <p:spPr bwMode="auto">
          <a:xfrm>
            <a:off x="3025775" y="2849563"/>
            <a:ext cx="3186113" cy="2076450"/>
          </a:xfrm>
          <a:custGeom>
            <a:avLst/>
            <a:gdLst>
              <a:gd name="T0" fmla="*/ 2147483646 w 2230"/>
              <a:gd name="T1" fmla="*/ 2147483646 h 1454"/>
              <a:gd name="T2" fmla="*/ 2147483646 w 2230"/>
              <a:gd name="T3" fmla="*/ 2147483646 h 1454"/>
              <a:gd name="T4" fmla="*/ 2147483646 w 2230"/>
              <a:gd name="T5" fmla="*/ 2147483646 h 1454"/>
              <a:gd name="T6" fmla="*/ 2147483646 w 2230"/>
              <a:gd name="T7" fmla="*/ 2147483646 h 1454"/>
              <a:gd name="T8" fmla="*/ 2147483646 w 2230"/>
              <a:gd name="T9" fmla="*/ 2147483646 h 1454"/>
              <a:gd name="T10" fmla="*/ 2147483646 w 2230"/>
              <a:gd name="T11" fmla="*/ 2147483646 h 1454"/>
              <a:gd name="T12" fmla="*/ 2147483646 w 2230"/>
              <a:gd name="T13" fmla="*/ 2147483646 h 1454"/>
              <a:gd name="T14" fmla="*/ 2147483646 w 2230"/>
              <a:gd name="T15" fmla="*/ 2147483646 h 1454"/>
              <a:gd name="T16" fmla="*/ 2147483646 w 2230"/>
              <a:gd name="T17" fmla="*/ 2147483646 h 1454"/>
              <a:gd name="T18" fmla="*/ 2147483646 w 2230"/>
              <a:gd name="T19" fmla="*/ 2147483646 h 1454"/>
              <a:gd name="T20" fmla="*/ 2147483646 w 2230"/>
              <a:gd name="T21" fmla="*/ 2147483646 h 1454"/>
              <a:gd name="T22" fmla="*/ 2147483646 w 2230"/>
              <a:gd name="T23" fmla="*/ 2147483646 h 1454"/>
              <a:gd name="T24" fmla="*/ 2147483646 w 2230"/>
              <a:gd name="T25" fmla="*/ 2147483646 h 1454"/>
              <a:gd name="T26" fmla="*/ 2147483646 w 2230"/>
              <a:gd name="T27" fmla="*/ 2147483646 h 1454"/>
              <a:gd name="T28" fmla="*/ 2147483646 w 2230"/>
              <a:gd name="T29" fmla="*/ 0 h 1454"/>
              <a:gd name="T30" fmla="*/ 2147483646 w 2230"/>
              <a:gd name="T31" fmla="*/ 2147483646 h 1454"/>
              <a:gd name="T32" fmla="*/ 2147483646 w 2230"/>
              <a:gd name="T33" fmla="*/ 2147483646 h 1454"/>
              <a:gd name="T34" fmla="*/ 2147483646 w 2230"/>
              <a:gd name="T35" fmla="*/ 2147483646 h 1454"/>
              <a:gd name="T36" fmla="*/ 2147483646 w 2230"/>
              <a:gd name="T37" fmla="*/ 2147483646 h 1454"/>
              <a:gd name="T38" fmla="*/ 2147483646 w 2230"/>
              <a:gd name="T39" fmla="*/ 2147483646 h 1454"/>
              <a:gd name="T40" fmla="*/ 2147483646 w 2230"/>
              <a:gd name="T41" fmla="*/ 2147483646 h 1454"/>
              <a:gd name="T42" fmla="*/ 2147483646 w 2230"/>
              <a:gd name="T43" fmla="*/ 2147483646 h 1454"/>
              <a:gd name="T44" fmla="*/ 2147483646 w 2230"/>
              <a:gd name="T45" fmla="*/ 2147483646 h 1454"/>
              <a:gd name="T46" fmla="*/ 2147483646 w 2230"/>
              <a:gd name="T47" fmla="*/ 2147483646 h 1454"/>
              <a:gd name="T48" fmla="*/ 2147483646 w 2230"/>
              <a:gd name="T49" fmla="*/ 2147483646 h 1454"/>
              <a:gd name="T50" fmla="*/ 2147483646 w 2230"/>
              <a:gd name="T51" fmla="*/ 2147483646 h 1454"/>
              <a:gd name="T52" fmla="*/ 2147483646 w 2230"/>
              <a:gd name="T53" fmla="*/ 2147483646 h 1454"/>
              <a:gd name="T54" fmla="*/ 2147483646 w 2230"/>
              <a:gd name="T55" fmla="*/ 2147483646 h 1454"/>
              <a:gd name="T56" fmla="*/ 2147483646 w 2230"/>
              <a:gd name="T57" fmla="*/ 2147483646 h 1454"/>
              <a:gd name="T58" fmla="*/ 2147483646 w 2230"/>
              <a:gd name="T59" fmla="*/ 2147483646 h 1454"/>
              <a:gd name="T60" fmla="*/ 2147483646 w 2230"/>
              <a:gd name="T61" fmla="*/ 2147483646 h 1454"/>
              <a:gd name="T62" fmla="*/ 2147483646 w 2230"/>
              <a:gd name="T63" fmla="*/ 2147483646 h 1454"/>
              <a:gd name="T64" fmla="*/ 2147483646 w 2230"/>
              <a:gd name="T65" fmla="*/ 2147483646 h 1454"/>
              <a:gd name="T66" fmla="*/ 2147483646 w 2230"/>
              <a:gd name="T67" fmla="*/ 2147483646 h 1454"/>
              <a:gd name="T68" fmla="*/ 2147483646 w 2230"/>
              <a:gd name="T69" fmla="*/ 2147483646 h 1454"/>
              <a:gd name="T70" fmla="*/ 2147483646 w 2230"/>
              <a:gd name="T71" fmla="*/ 2147483646 h 1454"/>
              <a:gd name="T72" fmla="*/ 2147483646 w 2230"/>
              <a:gd name="T73" fmla="*/ 2147483646 h 1454"/>
              <a:gd name="T74" fmla="*/ 2147483646 w 2230"/>
              <a:gd name="T75" fmla="*/ 2147483646 h 1454"/>
              <a:gd name="T76" fmla="*/ 2147483646 w 2230"/>
              <a:gd name="T77" fmla="*/ 2147483646 h 1454"/>
              <a:gd name="T78" fmla="*/ 2147483646 w 2230"/>
              <a:gd name="T79" fmla="*/ 2147483646 h 1454"/>
              <a:gd name="T80" fmla="*/ 2147483646 w 2230"/>
              <a:gd name="T81" fmla="*/ 2147483646 h 1454"/>
              <a:gd name="T82" fmla="*/ 2147483646 w 2230"/>
              <a:gd name="T83" fmla="*/ 2147483646 h 1454"/>
              <a:gd name="T84" fmla="*/ 2147483646 w 2230"/>
              <a:gd name="T85" fmla="*/ 2147483646 h 1454"/>
              <a:gd name="T86" fmla="*/ 2147483646 w 2230"/>
              <a:gd name="T87" fmla="*/ 2147483646 h 1454"/>
              <a:gd name="T88" fmla="*/ 2147483646 w 2230"/>
              <a:gd name="T89" fmla="*/ 2147483646 h 1454"/>
              <a:gd name="T90" fmla="*/ 2147483646 w 2230"/>
              <a:gd name="T91" fmla="*/ 2147483646 h 1454"/>
              <a:gd name="T92" fmla="*/ 2147483646 w 2230"/>
              <a:gd name="T93" fmla="*/ 2147483646 h 1454"/>
              <a:gd name="T94" fmla="*/ 2147483646 w 2230"/>
              <a:gd name="T95" fmla="*/ 2147483646 h 1454"/>
              <a:gd name="T96" fmla="*/ 2147483646 w 2230"/>
              <a:gd name="T97" fmla="*/ 2147483646 h 14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230" h="1454">
                <a:moveTo>
                  <a:pt x="2230" y="362"/>
                </a:moveTo>
                <a:lnTo>
                  <a:pt x="2158" y="290"/>
                </a:lnTo>
                <a:lnTo>
                  <a:pt x="2158" y="324"/>
                </a:lnTo>
                <a:lnTo>
                  <a:pt x="670" y="388"/>
                </a:lnTo>
                <a:lnTo>
                  <a:pt x="608" y="390"/>
                </a:lnTo>
                <a:lnTo>
                  <a:pt x="550" y="396"/>
                </a:lnTo>
                <a:lnTo>
                  <a:pt x="494" y="406"/>
                </a:lnTo>
                <a:lnTo>
                  <a:pt x="466" y="412"/>
                </a:lnTo>
                <a:lnTo>
                  <a:pt x="440" y="420"/>
                </a:lnTo>
                <a:lnTo>
                  <a:pt x="416" y="428"/>
                </a:lnTo>
                <a:lnTo>
                  <a:pt x="392" y="438"/>
                </a:lnTo>
                <a:lnTo>
                  <a:pt x="368" y="448"/>
                </a:lnTo>
                <a:lnTo>
                  <a:pt x="346" y="460"/>
                </a:lnTo>
                <a:lnTo>
                  <a:pt x="324" y="472"/>
                </a:lnTo>
                <a:lnTo>
                  <a:pt x="302" y="486"/>
                </a:lnTo>
                <a:lnTo>
                  <a:pt x="282" y="502"/>
                </a:lnTo>
                <a:lnTo>
                  <a:pt x="262" y="518"/>
                </a:lnTo>
                <a:lnTo>
                  <a:pt x="260" y="496"/>
                </a:lnTo>
                <a:lnTo>
                  <a:pt x="256" y="472"/>
                </a:lnTo>
                <a:lnTo>
                  <a:pt x="242" y="416"/>
                </a:lnTo>
                <a:lnTo>
                  <a:pt x="220" y="356"/>
                </a:lnTo>
                <a:lnTo>
                  <a:pt x="196" y="292"/>
                </a:lnTo>
                <a:lnTo>
                  <a:pt x="170" y="228"/>
                </a:lnTo>
                <a:lnTo>
                  <a:pt x="142" y="166"/>
                </a:lnTo>
                <a:lnTo>
                  <a:pt x="114" y="108"/>
                </a:lnTo>
                <a:lnTo>
                  <a:pt x="88" y="60"/>
                </a:lnTo>
                <a:lnTo>
                  <a:pt x="130" y="34"/>
                </a:lnTo>
                <a:lnTo>
                  <a:pt x="26" y="0"/>
                </a:lnTo>
                <a:lnTo>
                  <a:pt x="0" y="110"/>
                </a:lnTo>
                <a:lnTo>
                  <a:pt x="38" y="84"/>
                </a:lnTo>
                <a:lnTo>
                  <a:pt x="58" y="122"/>
                </a:lnTo>
                <a:lnTo>
                  <a:pt x="74" y="164"/>
                </a:lnTo>
                <a:lnTo>
                  <a:pt x="90" y="208"/>
                </a:lnTo>
                <a:lnTo>
                  <a:pt x="102" y="252"/>
                </a:lnTo>
                <a:lnTo>
                  <a:pt x="114" y="300"/>
                </a:lnTo>
                <a:lnTo>
                  <a:pt x="124" y="346"/>
                </a:lnTo>
                <a:lnTo>
                  <a:pt x="132" y="392"/>
                </a:lnTo>
                <a:lnTo>
                  <a:pt x="138" y="436"/>
                </a:lnTo>
                <a:lnTo>
                  <a:pt x="148" y="518"/>
                </a:lnTo>
                <a:lnTo>
                  <a:pt x="154" y="584"/>
                </a:lnTo>
                <a:lnTo>
                  <a:pt x="156" y="630"/>
                </a:lnTo>
                <a:lnTo>
                  <a:pt x="156" y="650"/>
                </a:lnTo>
                <a:lnTo>
                  <a:pt x="144" y="676"/>
                </a:lnTo>
                <a:lnTo>
                  <a:pt x="132" y="700"/>
                </a:lnTo>
                <a:lnTo>
                  <a:pt x="112" y="752"/>
                </a:lnTo>
                <a:lnTo>
                  <a:pt x="96" y="800"/>
                </a:lnTo>
                <a:lnTo>
                  <a:pt x="86" y="848"/>
                </a:lnTo>
                <a:lnTo>
                  <a:pt x="78" y="894"/>
                </a:lnTo>
                <a:lnTo>
                  <a:pt x="74" y="934"/>
                </a:lnTo>
                <a:lnTo>
                  <a:pt x="72" y="972"/>
                </a:lnTo>
                <a:lnTo>
                  <a:pt x="70" y="1002"/>
                </a:lnTo>
                <a:lnTo>
                  <a:pt x="72" y="1030"/>
                </a:lnTo>
                <a:lnTo>
                  <a:pt x="72" y="1044"/>
                </a:lnTo>
                <a:lnTo>
                  <a:pt x="72" y="1454"/>
                </a:lnTo>
                <a:lnTo>
                  <a:pt x="172" y="1454"/>
                </a:lnTo>
                <a:lnTo>
                  <a:pt x="172" y="1040"/>
                </a:lnTo>
                <a:lnTo>
                  <a:pt x="170" y="1038"/>
                </a:lnTo>
                <a:lnTo>
                  <a:pt x="170" y="1026"/>
                </a:lnTo>
                <a:lnTo>
                  <a:pt x="170" y="996"/>
                </a:lnTo>
                <a:lnTo>
                  <a:pt x="172" y="948"/>
                </a:lnTo>
                <a:lnTo>
                  <a:pt x="174" y="920"/>
                </a:lnTo>
                <a:lnTo>
                  <a:pt x="180" y="890"/>
                </a:lnTo>
                <a:lnTo>
                  <a:pt x="184" y="858"/>
                </a:lnTo>
                <a:lnTo>
                  <a:pt x="192" y="824"/>
                </a:lnTo>
                <a:lnTo>
                  <a:pt x="204" y="788"/>
                </a:lnTo>
                <a:lnTo>
                  <a:pt x="216" y="754"/>
                </a:lnTo>
                <a:lnTo>
                  <a:pt x="232" y="720"/>
                </a:lnTo>
                <a:lnTo>
                  <a:pt x="250" y="686"/>
                </a:lnTo>
                <a:lnTo>
                  <a:pt x="272" y="652"/>
                </a:lnTo>
                <a:lnTo>
                  <a:pt x="298" y="620"/>
                </a:lnTo>
                <a:lnTo>
                  <a:pt x="316" y="604"/>
                </a:lnTo>
                <a:lnTo>
                  <a:pt x="332" y="588"/>
                </a:lnTo>
                <a:lnTo>
                  <a:pt x="350" y="572"/>
                </a:lnTo>
                <a:lnTo>
                  <a:pt x="370" y="558"/>
                </a:lnTo>
                <a:lnTo>
                  <a:pt x="390" y="544"/>
                </a:lnTo>
                <a:lnTo>
                  <a:pt x="410" y="532"/>
                </a:lnTo>
                <a:lnTo>
                  <a:pt x="432" y="520"/>
                </a:lnTo>
                <a:lnTo>
                  <a:pt x="456" y="510"/>
                </a:lnTo>
                <a:lnTo>
                  <a:pt x="480" y="500"/>
                </a:lnTo>
                <a:lnTo>
                  <a:pt x="504" y="492"/>
                </a:lnTo>
                <a:lnTo>
                  <a:pt x="530" y="484"/>
                </a:lnTo>
                <a:lnTo>
                  <a:pt x="556" y="478"/>
                </a:lnTo>
                <a:lnTo>
                  <a:pt x="584" y="474"/>
                </a:lnTo>
                <a:lnTo>
                  <a:pt x="612" y="470"/>
                </a:lnTo>
                <a:lnTo>
                  <a:pt x="640" y="468"/>
                </a:lnTo>
                <a:lnTo>
                  <a:pt x="670" y="468"/>
                </a:lnTo>
                <a:lnTo>
                  <a:pt x="2158" y="398"/>
                </a:lnTo>
                <a:lnTo>
                  <a:pt x="2158" y="432"/>
                </a:lnTo>
                <a:lnTo>
                  <a:pt x="2230" y="362"/>
                </a:lnTo>
                <a:close/>
              </a:path>
            </a:pathLst>
          </a:custGeom>
          <a:solidFill>
            <a:srgbClr val="FFFFFF"/>
          </a:solidFill>
          <a:ln w="19050">
            <a:solidFill>
              <a:srgbClr val="FFFFFF"/>
            </a:solidFill>
            <a:prstDash val="solid"/>
            <a:round/>
            <a:headEnd/>
            <a:tailEnd/>
          </a:ln>
        </p:spPr>
        <p:txBody>
          <a:bodyPr/>
          <a:lstStyle/>
          <a:p>
            <a:endParaRPr lang="en-US" dirty="0"/>
          </a:p>
        </p:txBody>
      </p:sp>
      <p:sp>
        <p:nvSpPr>
          <p:cNvPr id="14" name="Freeform 14"/>
          <p:cNvSpPr>
            <a:spLocks noChangeAspect="1"/>
          </p:cNvSpPr>
          <p:nvPr/>
        </p:nvSpPr>
        <p:spPr bwMode="auto">
          <a:xfrm>
            <a:off x="6586538" y="2000250"/>
            <a:ext cx="603250" cy="1196975"/>
          </a:xfrm>
          <a:custGeom>
            <a:avLst/>
            <a:gdLst>
              <a:gd name="T0" fmla="*/ 2147483646 w 422"/>
              <a:gd name="T1" fmla="*/ 2147483646 h 838"/>
              <a:gd name="T2" fmla="*/ 2147483646 w 422"/>
              <a:gd name="T3" fmla="*/ 0 h 838"/>
              <a:gd name="T4" fmla="*/ 2147483646 w 422"/>
              <a:gd name="T5" fmla="*/ 2147483646 h 838"/>
              <a:gd name="T6" fmla="*/ 2147483646 w 422"/>
              <a:gd name="T7" fmla="*/ 2147483646 h 838"/>
              <a:gd name="T8" fmla="*/ 2147483646 w 422"/>
              <a:gd name="T9" fmla="*/ 2147483646 h 838"/>
              <a:gd name="T10" fmla="*/ 2147483646 w 422"/>
              <a:gd name="T11" fmla="*/ 2147483646 h 838"/>
              <a:gd name="T12" fmla="*/ 2147483646 w 422"/>
              <a:gd name="T13" fmla="*/ 2147483646 h 838"/>
              <a:gd name="T14" fmla="*/ 2147483646 w 422"/>
              <a:gd name="T15" fmla="*/ 2147483646 h 838"/>
              <a:gd name="T16" fmla="*/ 2147483646 w 422"/>
              <a:gd name="T17" fmla="*/ 2147483646 h 838"/>
              <a:gd name="T18" fmla="*/ 2147483646 w 422"/>
              <a:gd name="T19" fmla="*/ 2147483646 h 838"/>
              <a:gd name="T20" fmla="*/ 2147483646 w 422"/>
              <a:gd name="T21" fmla="*/ 2147483646 h 838"/>
              <a:gd name="T22" fmla="*/ 2147483646 w 422"/>
              <a:gd name="T23" fmla="*/ 2147483646 h 838"/>
              <a:gd name="T24" fmla="*/ 2147483646 w 422"/>
              <a:gd name="T25" fmla="*/ 2147483646 h 838"/>
              <a:gd name="T26" fmla="*/ 2147483646 w 422"/>
              <a:gd name="T27" fmla="*/ 2147483646 h 838"/>
              <a:gd name="T28" fmla="*/ 2147483646 w 422"/>
              <a:gd name="T29" fmla="*/ 2147483646 h 838"/>
              <a:gd name="T30" fmla="*/ 2147483646 w 422"/>
              <a:gd name="T31" fmla="*/ 2147483646 h 838"/>
              <a:gd name="T32" fmla="*/ 0 w 422"/>
              <a:gd name="T33" fmla="*/ 2147483646 h 838"/>
              <a:gd name="T34" fmla="*/ 2147483646 w 422"/>
              <a:gd name="T35" fmla="*/ 2147483646 h 838"/>
              <a:gd name="T36" fmla="*/ 2147483646 w 422"/>
              <a:gd name="T37" fmla="*/ 2147483646 h 838"/>
              <a:gd name="T38" fmla="*/ 2147483646 w 422"/>
              <a:gd name="T39" fmla="*/ 2147483646 h 838"/>
              <a:gd name="T40" fmla="*/ 2147483646 w 422"/>
              <a:gd name="T41" fmla="*/ 2147483646 h 838"/>
              <a:gd name="T42" fmla="*/ 2147483646 w 422"/>
              <a:gd name="T43" fmla="*/ 2147483646 h 838"/>
              <a:gd name="T44" fmla="*/ 2147483646 w 422"/>
              <a:gd name="T45" fmla="*/ 2147483646 h 838"/>
              <a:gd name="T46" fmla="*/ 2147483646 w 422"/>
              <a:gd name="T47" fmla="*/ 2147483646 h 838"/>
              <a:gd name="T48" fmla="*/ 2147483646 w 422"/>
              <a:gd name="T49" fmla="*/ 2147483646 h 838"/>
              <a:gd name="T50" fmla="*/ 2147483646 w 422"/>
              <a:gd name="T51" fmla="*/ 2147483646 h 838"/>
              <a:gd name="T52" fmla="*/ 2147483646 w 422"/>
              <a:gd name="T53" fmla="*/ 2147483646 h 838"/>
              <a:gd name="T54" fmla="*/ 2147483646 w 422"/>
              <a:gd name="T55" fmla="*/ 2147483646 h 838"/>
              <a:gd name="T56" fmla="*/ 2147483646 w 422"/>
              <a:gd name="T57" fmla="*/ 2147483646 h 838"/>
              <a:gd name="T58" fmla="*/ 2147483646 w 422"/>
              <a:gd name="T59" fmla="*/ 2147483646 h 8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2" h="838">
                <a:moveTo>
                  <a:pt x="422" y="86"/>
                </a:moveTo>
                <a:lnTo>
                  <a:pt x="394" y="0"/>
                </a:lnTo>
                <a:lnTo>
                  <a:pt x="306" y="26"/>
                </a:lnTo>
                <a:lnTo>
                  <a:pt x="344" y="46"/>
                </a:lnTo>
                <a:lnTo>
                  <a:pt x="324" y="76"/>
                </a:lnTo>
                <a:lnTo>
                  <a:pt x="292" y="132"/>
                </a:lnTo>
                <a:lnTo>
                  <a:pt x="248" y="210"/>
                </a:lnTo>
                <a:lnTo>
                  <a:pt x="198" y="304"/>
                </a:lnTo>
                <a:lnTo>
                  <a:pt x="172" y="358"/>
                </a:lnTo>
                <a:lnTo>
                  <a:pt x="144" y="416"/>
                </a:lnTo>
                <a:lnTo>
                  <a:pt x="118" y="476"/>
                </a:lnTo>
                <a:lnTo>
                  <a:pt x="92" y="540"/>
                </a:lnTo>
                <a:lnTo>
                  <a:pt x="66" y="606"/>
                </a:lnTo>
                <a:lnTo>
                  <a:pt x="42" y="672"/>
                </a:lnTo>
                <a:lnTo>
                  <a:pt x="20" y="742"/>
                </a:lnTo>
                <a:lnTo>
                  <a:pt x="0" y="814"/>
                </a:lnTo>
                <a:lnTo>
                  <a:pt x="96" y="838"/>
                </a:lnTo>
                <a:lnTo>
                  <a:pt x="116" y="768"/>
                </a:lnTo>
                <a:lnTo>
                  <a:pt x="136" y="698"/>
                </a:lnTo>
                <a:lnTo>
                  <a:pt x="156" y="632"/>
                </a:lnTo>
                <a:lnTo>
                  <a:pt x="180" y="566"/>
                </a:lnTo>
                <a:lnTo>
                  <a:pt x="224" y="440"/>
                </a:lnTo>
                <a:lnTo>
                  <a:pt x="268" y="328"/>
                </a:lnTo>
                <a:lnTo>
                  <a:pt x="310" y="232"/>
                </a:lnTo>
                <a:lnTo>
                  <a:pt x="346" y="154"/>
                </a:lnTo>
                <a:lnTo>
                  <a:pt x="372" y="98"/>
                </a:lnTo>
                <a:lnTo>
                  <a:pt x="388" y="68"/>
                </a:lnTo>
                <a:lnTo>
                  <a:pt x="422" y="86"/>
                </a:lnTo>
                <a:close/>
              </a:path>
            </a:pathLst>
          </a:custGeom>
          <a:solidFill>
            <a:srgbClr val="FFFFFF"/>
          </a:solidFill>
          <a:ln w="19050">
            <a:solidFill>
              <a:srgbClr val="FFFFFF"/>
            </a:solidFill>
            <a:prstDash val="solid"/>
            <a:round/>
            <a:headEnd/>
            <a:tailEnd/>
          </a:ln>
        </p:spPr>
        <p:txBody>
          <a:bodyPr/>
          <a:lstStyle/>
          <a:p>
            <a:endParaRPr lang="en-US" dirty="0"/>
          </a:p>
        </p:txBody>
      </p:sp>
      <p:sp>
        <p:nvSpPr>
          <p:cNvPr id="15" name="Freeform 15"/>
          <p:cNvSpPr>
            <a:spLocks noChangeAspect="1"/>
          </p:cNvSpPr>
          <p:nvPr/>
        </p:nvSpPr>
        <p:spPr bwMode="auto">
          <a:xfrm>
            <a:off x="6375400" y="3514725"/>
            <a:ext cx="357188" cy="1952625"/>
          </a:xfrm>
          <a:custGeom>
            <a:avLst/>
            <a:gdLst>
              <a:gd name="T0" fmla="*/ 2147483646 w 250"/>
              <a:gd name="T1" fmla="*/ 2147483646 h 1366"/>
              <a:gd name="T2" fmla="*/ 2147483646 w 250"/>
              <a:gd name="T3" fmla="*/ 2147483646 h 1366"/>
              <a:gd name="T4" fmla="*/ 2147483646 w 250"/>
              <a:gd name="T5" fmla="*/ 2147483646 h 1366"/>
              <a:gd name="T6" fmla="*/ 2147483646 w 250"/>
              <a:gd name="T7" fmla="*/ 2147483646 h 1366"/>
              <a:gd name="T8" fmla="*/ 2147483646 w 250"/>
              <a:gd name="T9" fmla="*/ 2147483646 h 1366"/>
              <a:gd name="T10" fmla="*/ 2147483646 w 250"/>
              <a:gd name="T11" fmla="*/ 2147483646 h 1366"/>
              <a:gd name="T12" fmla="*/ 2147483646 w 250"/>
              <a:gd name="T13" fmla="*/ 2147483646 h 1366"/>
              <a:gd name="T14" fmla="*/ 2147483646 w 250"/>
              <a:gd name="T15" fmla="*/ 2147483646 h 1366"/>
              <a:gd name="T16" fmla="*/ 2147483646 w 250"/>
              <a:gd name="T17" fmla="*/ 2147483646 h 1366"/>
              <a:gd name="T18" fmla="*/ 2147483646 w 250"/>
              <a:gd name="T19" fmla="*/ 2147483646 h 1366"/>
              <a:gd name="T20" fmla="*/ 2147483646 w 250"/>
              <a:gd name="T21" fmla="*/ 2147483646 h 1366"/>
              <a:gd name="T22" fmla="*/ 2147483646 w 250"/>
              <a:gd name="T23" fmla="*/ 2147483646 h 1366"/>
              <a:gd name="T24" fmla="*/ 2147483646 w 250"/>
              <a:gd name="T25" fmla="*/ 2147483646 h 1366"/>
              <a:gd name="T26" fmla="*/ 2147483646 w 250"/>
              <a:gd name="T27" fmla="*/ 2147483646 h 1366"/>
              <a:gd name="T28" fmla="*/ 2147483646 w 250"/>
              <a:gd name="T29" fmla="*/ 2147483646 h 1366"/>
              <a:gd name="T30" fmla="*/ 2147483646 w 250"/>
              <a:gd name="T31" fmla="*/ 2147483646 h 1366"/>
              <a:gd name="T32" fmla="*/ 2147483646 w 250"/>
              <a:gd name="T33" fmla="*/ 2147483646 h 1366"/>
              <a:gd name="T34" fmla="*/ 2147483646 w 250"/>
              <a:gd name="T35" fmla="*/ 2147483646 h 1366"/>
              <a:gd name="T36" fmla="*/ 2147483646 w 250"/>
              <a:gd name="T37" fmla="*/ 0 h 1366"/>
              <a:gd name="T38" fmla="*/ 2147483646 w 250"/>
              <a:gd name="T39" fmla="*/ 0 h 1366"/>
              <a:gd name="T40" fmla="*/ 2147483646 w 250"/>
              <a:gd name="T41" fmla="*/ 2147483646 h 1366"/>
              <a:gd name="T42" fmla="*/ 2147483646 w 250"/>
              <a:gd name="T43" fmla="*/ 2147483646 h 1366"/>
              <a:gd name="T44" fmla="*/ 2147483646 w 250"/>
              <a:gd name="T45" fmla="*/ 2147483646 h 1366"/>
              <a:gd name="T46" fmla="*/ 2147483646 w 250"/>
              <a:gd name="T47" fmla="*/ 2147483646 h 1366"/>
              <a:gd name="T48" fmla="*/ 2147483646 w 250"/>
              <a:gd name="T49" fmla="*/ 2147483646 h 1366"/>
              <a:gd name="T50" fmla="*/ 0 w 250"/>
              <a:gd name="T51" fmla="*/ 2147483646 h 1366"/>
              <a:gd name="T52" fmla="*/ 0 w 250"/>
              <a:gd name="T53" fmla="*/ 2147483646 h 1366"/>
              <a:gd name="T54" fmla="*/ 2147483646 w 250"/>
              <a:gd name="T55" fmla="*/ 2147483646 h 1366"/>
              <a:gd name="T56" fmla="*/ 2147483646 w 250"/>
              <a:gd name="T57" fmla="*/ 2147483646 h 1366"/>
              <a:gd name="T58" fmla="*/ 2147483646 w 250"/>
              <a:gd name="T59" fmla="*/ 2147483646 h 1366"/>
              <a:gd name="T60" fmla="*/ 2147483646 w 250"/>
              <a:gd name="T61" fmla="*/ 2147483646 h 1366"/>
              <a:gd name="T62" fmla="*/ 2147483646 w 250"/>
              <a:gd name="T63" fmla="*/ 2147483646 h 1366"/>
              <a:gd name="T64" fmla="*/ 2147483646 w 250"/>
              <a:gd name="T65" fmla="*/ 2147483646 h 1366"/>
              <a:gd name="T66" fmla="*/ 2147483646 w 250"/>
              <a:gd name="T67" fmla="*/ 2147483646 h 1366"/>
              <a:gd name="T68" fmla="*/ 2147483646 w 250"/>
              <a:gd name="T69" fmla="*/ 2147483646 h 1366"/>
              <a:gd name="T70" fmla="*/ 2147483646 w 250"/>
              <a:gd name="T71" fmla="*/ 2147483646 h 1366"/>
              <a:gd name="T72" fmla="*/ 2147483646 w 250"/>
              <a:gd name="T73" fmla="*/ 2147483646 h 1366"/>
              <a:gd name="T74" fmla="*/ 2147483646 w 250"/>
              <a:gd name="T75" fmla="*/ 2147483646 h 1366"/>
              <a:gd name="T76" fmla="*/ 2147483646 w 250"/>
              <a:gd name="T77" fmla="*/ 2147483646 h 1366"/>
              <a:gd name="T78" fmla="*/ 2147483646 w 250"/>
              <a:gd name="T79" fmla="*/ 2147483646 h 13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50" h="1366">
                <a:moveTo>
                  <a:pt x="200" y="1286"/>
                </a:moveTo>
                <a:lnTo>
                  <a:pt x="200" y="1286"/>
                </a:lnTo>
                <a:lnTo>
                  <a:pt x="176" y="1214"/>
                </a:lnTo>
                <a:lnTo>
                  <a:pt x="154" y="1138"/>
                </a:lnTo>
                <a:lnTo>
                  <a:pt x="138" y="1062"/>
                </a:lnTo>
                <a:lnTo>
                  <a:pt x="122" y="982"/>
                </a:lnTo>
                <a:lnTo>
                  <a:pt x="112" y="902"/>
                </a:lnTo>
                <a:lnTo>
                  <a:pt x="104" y="822"/>
                </a:lnTo>
                <a:lnTo>
                  <a:pt x="98" y="740"/>
                </a:lnTo>
                <a:lnTo>
                  <a:pt x="94" y="656"/>
                </a:lnTo>
                <a:lnTo>
                  <a:pt x="94" y="574"/>
                </a:lnTo>
                <a:lnTo>
                  <a:pt x="96" y="492"/>
                </a:lnTo>
                <a:lnTo>
                  <a:pt x="100" y="410"/>
                </a:lnTo>
                <a:lnTo>
                  <a:pt x="106" y="328"/>
                </a:lnTo>
                <a:lnTo>
                  <a:pt x="114" y="248"/>
                </a:lnTo>
                <a:lnTo>
                  <a:pt x="122" y="170"/>
                </a:lnTo>
                <a:lnTo>
                  <a:pt x="134" y="92"/>
                </a:lnTo>
                <a:lnTo>
                  <a:pt x="146" y="18"/>
                </a:lnTo>
                <a:lnTo>
                  <a:pt x="48" y="0"/>
                </a:lnTo>
                <a:lnTo>
                  <a:pt x="36" y="76"/>
                </a:lnTo>
                <a:lnTo>
                  <a:pt x="24" y="156"/>
                </a:lnTo>
                <a:lnTo>
                  <a:pt x="16" y="234"/>
                </a:lnTo>
                <a:lnTo>
                  <a:pt x="8" y="316"/>
                </a:lnTo>
                <a:lnTo>
                  <a:pt x="2" y="396"/>
                </a:lnTo>
                <a:lnTo>
                  <a:pt x="0" y="480"/>
                </a:lnTo>
                <a:lnTo>
                  <a:pt x="0" y="562"/>
                </a:lnTo>
                <a:lnTo>
                  <a:pt x="2" y="646"/>
                </a:lnTo>
                <a:lnTo>
                  <a:pt x="6" y="728"/>
                </a:lnTo>
                <a:lnTo>
                  <a:pt x="14" y="812"/>
                </a:lnTo>
                <a:lnTo>
                  <a:pt x="26" y="894"/>
                </a:lnTo>
                <a:lnTo>
                  <a:pt x="42" y="978"/>
                </a:lnTo>
                <a:lnTo>
                  <a:pt x="60" y="1058"/>
                </a:lnTo>
                <a:lnTo>
                  <a:pt x="84" y="1140"/>
                </a:lnTo>
                <a:lnTo>
                  <a:pt x="110" y="1220"/>
                </a:lnTo>
                <a:lnTo>
                  <a:pt x="142" y="1298"/>
                </a:lnTo>
                <a:lnTo>
                  <a:pt x="100" y="1306"/>
                </a:lnTo>
                <a:lnTo>
                  <a:pt x="190" y="1366"/>
                </a:lnTo>
                <a:lnTo>
                  <a:pt x="250" y="1276"/>
                </a:lnTo>
                <a:lnTo>
                  <a:pt x="200" y="1286"/>
                </a:lnTo>
                <a:close/>
              </a:path>
            </a:pathLst>
          </a:custGeom>
          <a:solidFill>
            <a:srgbClr val="FFFFFF"/>
          </a:solidFill>
          <a:ln w="19050">
            <a:solidFill>
              <a:srgbClr val="FFFFFF"/>
            </a:solidFill>
            <a:prstDash val="solid"/>
            <a:round/>
            <a:headEnd/>
            <a:tailEnd/>
          </a:ln>
        </p:spPr>
        <p:txBody>
          <a:bodyPr/>
          <a:lstStyle/>
          <a:p>
            <a:endParaRPr lang="en-US" dirty="0"/>
          </a:p>
        </p:txBody>
      </p:sp>
      <p:sp>
        <p:nvSpPr>
          <p:cNvPr id="16" name="Freeform 16"/>
          <p:cNvSpPr>
            <a:spLocks noChangeAspect="1"/>
          </p:cNvSpPr>
          <p:nvPr/>
        </p:nvSpPr>
        <p:spPr bwMode="auto">
          <a:xfrm>
            <a:off x="7132638" y="1892300"/>
            <a:ext cx="82550" cy="82550"/>
          </a:xfrm>
          <a:custGeom>
            <a:avLst/>
            <a:gdLst>
              <a:gd name="T0" fmla="*/ 2147483646 w 58"/>
              <a:gd name="T1" fmla="*/ 2147483646 h 58"/>
              <a:gd name="T2" fmla="*/ 2147483646 w 58"/>
              <a:gd name="T3" fmla="*/ 2147483646 h 58"/>
              <a:gd name="T4" fmla="*/ 2147483646 w 58"/>
              <a:gd name="T5" fmla="*/ 2147483646 h 58"/>
              <a:gd name="T6" fmla="*/ 2147483646 w 58"/>
              <a:gd name="T7" fmla="*/ 2147483646 h 58"/>
              <a:gd name="T8" fmla="*/ 2147483646 w 58"/>
              <a:gd name="T9" fmla="*/ 2147483646 h 58"/>
              <a:gd name="T10" fmla="*/ 2147483646 w 58"/>
              <a:gd name="T11" fmla="*/ 2147483646 h 58"/>
              <a:gd name="T12" fmla="*/ 2147483646 w 58"/>
              <a:gd name="T13" fmla="*/ 2147483646 h 58"/>
              <a:gd name="T14" fmla="*/ 2147483646 w 58"/>
              <a:gd name="T15" fmla="*/ 2147483646 h 58"/>
              <a:gd name="T16" fmla="*/ 2147483646 w 58"/>
              <a:gd name="T17" fmla="*/ 2147483646 h 58"/>
              <a:gd name="T18" fmla="*/ 2147483646 w 58"/>
              <a:gd name="T19" fmla="*/ 2147483646 h 58"/>
              <a:gd name="T20" fmla="*/ 0 w 58"/>
              <a:gd name="T21" fmla="*/ 2147483646 h 58"/>
              <a:gd name="T22" fmla="*/ 0 w 58"/>
              <a:gd name="T23" fmla="*/ 2147483646 h 58"/>
              <a:gd name="T24" fmla="*/ 2147483646 w 58"/>
              <a:gd name="T25" fmla="*/ 2147483646 h 58"/>
              <a:gd name="T26" fmla="*/ 2147483646 w 58"/>
              <a:gd name="T27" fmla="*/ 2147483646 h 58"/>
              <a:gd name="T28" fmla="*/ 2147483646 w 58"/>
              <a:gd name="T29" fmla="*/ 2147483646 h 58"/>
              <a:gd name="T30" fmla="*/ 2147483646 w 58"/>
              <a:gd name="T31" fmla="*/ 0 h 58"/>
              <a:gd name="T32" fmla="*/ 2147483646 w 58"/>
              <a:gd name="T33" fmla="*/ 0 h 58"/>
              <a:gd name="T34" fmla="*/ 2147483646 w 58"/>
              <a:gd name="T35" fmla="*/ 2147483646 h 58"/>
              <a:gd name="T36" fmla="*/ 2147483646 w 58"/>
              <a:gd name="T37" fmla="*/ 2147483646 h 58"/>
              <a:gd name="T38" fmla="*/ 2147483646 w 58"/>
              <a:gd name="T39" fmla="*/ 2147483646 h 58"/>
              <a:gd name="T40" fmla="*/ 2147483646 w 58"/>
              <a:gd name="T41" fmla="*/ 2147483646 h 58"/>
              <a:gd name="T42" fmla="*/ 2147483646 w 58"/>
              <a:gd name="T43" fmla="*/ 2147483646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8" h="58">
                <a:moveTo>
                  <a:pt x="58" y="30"/>
                </a:moveTo>
                <a:lnTo>
                  <a:pt x="58" y="30"/>
                </a:lnTo>
                <a:lnTo>
                  <a:pt x="56" y="40"/>
                </a:lnTo>
                <a:lnTo>
                  <a:pt x="50" y="50"/>
                </a:lnTo>
                <a:lnTo>
                  <a:pt x="40" y="56"/>
                </a:lnTo>
                <a:lnTo>
                  <a:pt x="30" y="58"/>
                </a:lnTo>
                <a:lnTo>
                  <a:pt x="18" y="56"/>
                </a:lnTo>
                <a:lnTo>
                  <a:pt x="8" y="50"/>
                </a:lnTo>
                <a:lnTo>
                  <a:pt x="2" y="40"/>
                </a:lnTo>
                <a:lnTo>
                  <a:pt x="0" y="30"/>
                </a:lnTo>
                <a:lnTo>
                  <a:pt x="2" y="18"/>
                </a:lnTo>
                <a:lnTo>
                  <a:pt x="8" y="8"/>
                </a:lnTo>
                <a:lnTo>
                  <a:pt x="18" y="2"/>
                </a:lnTo>
                <a:lnTo>
                  <a:pt x="30" y="0"/>
                </a:lnTo>
                <a:lnTo>
                  <a:pt x="40" y="2"/>
                </a:lnTo>
                <a:lnTo>
                  <a:pt x="50" y="8"/>
                </a:lnTo>
                <a:lnTo>
                  <a:pt x="56" y="18"/>
                </a:lnTo>
                <a:lnTo>
                  <a:pt x="58" y="30"/>
                </a:lnTo>
                <a:close/>
              </a:path>
            </a:pathLst>
          </a:custGeom>
          <a:solidFill>
            <a:srgbClr val="FFFFFF"/>
          </a:solidFill>
          <a:ln w="19050">
            <a:solidFill>
              <a:srgbClr val="000000"/>
            </a:solidFill>
            <a:prstDash val="solid"/>
            <a:round/>
            <a:headEnd/>
            <a:tailEnd/>
          </a:ln>
        </p:spPr>
        <p:txBody>
          <a:bodyPr/>
          <a:lstStyle/>
          <a:p>
            <a:endParaRPr lang="en-US" dirty="0"/>
          </a:p>
        </p:txBody>
      </p:sp>
      <p:sp>
        <p:nvSpPr>
          <p:cNvPr id="17" name="Freeform 17"/>
          <p:cNvSpPr>
            <a:spLocks noChangeAspect="1"/>
          </p:cNvSpPr>
          <p:nvPr/>
        </p:nvSpPr>
        <p:spPr bwMode="auto">
          <a:xfrm>
            <a:off x="6615113" y="5495925"/>
            <a:ext cx="82550" cy="82550"/>
          </a:xfrm>
          <a:custGeom>
            <a:avLst/>
            <a:gdLst>
              <a:gd name="T0" fmla="*/ 2147483646 w 58"/>
              <a:gd name="T1" fmla="*/ 2147483646 h 58"/>
              <a:gd name="T2" fmla="*/ 2147483646 w 58"/>
              <a:gd name="T3" fmla="*/ 2147483646 h 58"/>
              <a:gd name="T4" fmla="*/ 2147483646 w 58"/>
              <a:gd name="T5" fmla="*/ 2147483646 h 58"/>
              <a:gd name="T6" fmla="*/ 2147483646 w 58"/>
              <a:gd name="T7" fmla="*/ 2147483646 h 58"/>
              <a:gd name="T8" fmla="*/ 2147483646 w 58"/>
              <a:gd name="T9" fmla="*/ 2147483646 h 58"/>
              <a:gd name="T10" fmla="*/ 2147483646 w 58"/>
              <a:gd name="T11" fmla="*/ 2147483646 h 58"/>
              <a:gd name="T12" fmla="*/ 2147483646 w 58"/>
              <a:gd name="T13" fmla="*/ 2147483646 h 58"/>
              <a:gd name="T14" fmla="*/ 2147483646 w 58"/>
              <a:gd name="T15" fmla="*/ 2147483646 h 58"/>
              <a:gd name="T16" fmla="*/ 2147483646 w 58"/>
              <a:gd name="T17" fmla="*/ 2147483646 h 58"/>
              <a:gd name="T18" fmla="*/ 2147483646 w 58"/>
              <a:gd name="T19" fmla="*/ 2147483646 h 58"/>
              <a:gd name="T20" fmla="*/ 0 w 58"/>
              <a:gd name="T21" fmla="*/ 2147483646 h 58"/>
              <a:gd name="T22" fmla="*/ 0 w 58"/>
              <a:gd name="T23" fmla="*/ 2147483646 h 58"/>
              <a:gd name="T24" fmla="*/ 2147483646 w 58"/>
              <a:gd name="T25" fmla="*/ 2147483646 h 58"/>
              <a:gd name="T26" fmla="*/ 2147483646 w 58"/>
              <a:gd name="T27" fmla="*/ 2147483646 h 58"/>
              <a:gd name="T28" fmla="*/ 2147483646 w 58"/>
              <a:gd name="T29" fmla="*/ 2147483646 h 58"/>
              <a:gd name="T30" fmla="*/ 2147483646 w 58"/>
              <a:gd name="T31" fmla="*/ 0 h 58"/>
              <a:gd name="T32" fmla="*/ 2147483646 w 58"/>
              <a:gd name="T33" fmla="*/ 0 h 58"/>
              <a:gd name="T34" fmla="*/ 2147483646 w 58"/>
              <a:gd name="T35" fmla="*/ 2147483646 h 58"/>
              <a:gd name="T36" fmla="*/ 2147483646 w 58"/>
              <a:gd name="T37" fmla="*/ 2147483646 h 58"/>
              <a:gd name="T38" fmla="*/ 2147483646 w 58"/>
              <a:gd name="T39" fmla="*/ 2147483646 h 58"/>
              <a:gd name="T40" fmla="*/ 2147483646 w 58"/>
              <a:gd name="T41" fmla="*/ 2147483646 h 58"/>
              <a:gd name="T42" fmla="*/ 2147483646 w 58"/>
              <a:gd name="T43" fmla="*/ 2147483646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8" h="58">
                <a:moveTo>
                  <a:pt x="58" y="30"/>
                </a:moveTo>
                <a:lnTo>
                  <a:pt x="58" y="30"/>
                </a:lnTo>
                <a:lnTo>
                  <a:pt x="56" y="40"/>
                </a:lnTo>
                <a:lnTo>
                  <a:pt x="48" y="50"/>
                </a:lnTo>
                <a:lnTo>
                  <a:pt x="40" y="56"/>
                </a:lnTo>
                <a:lnTo>
                  <a:pt x="28" y="58"/>
                </a:lnTo>
                <a:lnTo>
                  <a:pt x="18" y="56"/>
                </a:lnTo>
                <a:lnTo>
                  <a:pt x="8" y="50"/>
                </a:lnTo>
                <a:lnTo>
                  <a:pt x="2" y="40"/>
                </a:lnTo>
                <a:lnTo>
                  <a:pt x="0" y="30"/>
                </a:lnTo>
                <a:lnTo>
                  <a:pt x="2" y="18"/>
                </a:lnTo>
                <a:lnTo>
                  <a:pt x="8" y="8"/>
                </a:lnTo>
                <a:lnTo>
                  <a:pt x="18" y="2"/>
                </a:lnTo>
                <a:lnTo>
                  <a:pt x="28" y="0"/>
                </a:lnTo>
                <a:lnTo>
                  <a:pt x="40" y="2"/>
                </a:lnTo>
                <a:lnTo>
                  <a:pt x="48" y="8"/>
                </a:lnTo>
                <a:lnTo>
                  <a:pt x="56" y="18"/>
                </a:lnTo>
                <a:lnTo>
                  <a:pt x="58" y="30"/>
                </a:lnTo>
                <a:close/>
              </a:path>
            </a:pathLst>
          </a:custGeom>
          <a:solidFill>
            <a:srgbClr val="FFFFFF"/>
          </a:solidFill>
          <a:ln w="19050">
            <a:solidFill>
              <a:srgbClr val="000000"/>
            </a:solidFill>
            <a:prstDash val="solid"/>
            <a:round/>
            <a:headEnd/>
            <a:tailEnd/>
          </a:ln>
        </p:spPr>
        <p:txBody>
          <a:bodyPr/>
          <a:lstStyle/>
          <a:p>
            <a:endParaRPr lang="en-US" dirty="0"/>
          </a:p>
        </p:txBody>
      </p:sp>
      <p:sp>
        <p:nvSpPr>
          <p:cNvPr id="18" name="Freeform 18"/>
          <p:cNvSpPr>
            <a:spLocks noChangeAspect="1"/>
          </p:cNvSpPr>
          <p:nvPr/>
        </p:nvSpPr>
        <p:spPr bwMode="auto">
          <a:xfrm>
            <a:off x="7548563" y="5815013"/>
            <a:ext cx="84137" cy="84137"/>
          </a:xfrm>
          <a:custGeom>
            <a:avLst/>
            <a:gdLst>
              <a:gd name="T0" fmla="*/ 2147483646 w 58"/>
              <a:gd name="T1" fmla="*/ 2147483646 h 58"/>
              <a:gd name="T2" fmla="*/ 2147483646 w 58"/>
              <a:gd name="T3" fmla="*/ 2147483646 h 58"/>
              <a:gd name="T4" fmla="*/ 2147483646 w 58"/>
              <a:gd name="T5" fmla="*/ 2147483646 h 58"/>
              <a:gd name="T6" fmla="*/ 2147483646 w 58"/>
              <a:gd name="T7" fmla="*/ 2147483646 h 58"/>
              <a:gd name="T8" fmla="*/ 2147483646 w 58"/>
              <a:gd name="T9" fmla="*/ 2147483646 h 58"/>
              <a:gd name="T10" fmla="*/ 0 w 58"/>
              <a:gd name="T11" fmla="*/ 2147483646 h 58"/>
              <a:gd name="T12" fmla="*/ 0 w 58"/>
              <a:gd name="T13" fmla="*/ 2147483646 h 58"/>
              <a:gd name="T14" fmla="*/ 2147483646 w 58"/>
              <a:gd name="T15" fmla="*/ 2147483646 h 58"/>
              <a:gd name="T16" fmla="*/ 2147483646 w 58"/>
              <a:gd name="T17" fmla="*/ 2147483646 h 58"/>
              <a:gd name="T18" fmla="*/ 2147483646 w 58"/>
              <a:gd name="T19" fmla="*/ 2147483646 h 58"/>
              <a:gd name="T20" fmla="*/ 2147483646 w 58"/>
              <a:gd name="T21" fmla="*/ 0 h 58"/>
              <a:gd name="T22" fmla="*/ 2147483646 w 58"/>
              <a:gd name="T23" fmla="*/ 0 h 58"/>
              <a:gd name="T24" fmla="*/ 2147483646 w 58"/>
              <a:gd name="T25" fmla="*/ 2147483646 h 58"/>
              <a:gd name="T26" fmla="*/ 2147483646 w 58"/>
              <a:gd name="T27" fmla="*/ 2147483646 h 58"/>
              <a:gd name="T28" fmla="*/ 2147483646 w 58"/>
              <a:gd name="T29" fmla="*/ 2147483646 h 58"/>
              <a:gd name="T30" fmla="*/ 2147483646 w 58"/>
              <a:gd name="T31" fmla="*/ 2147483646 h 58"/>
              <a:gd name="T32" fmla="*/ 2147483646 w 58"/>
              <a:gd name="T33" fmla="*/ 2147483646 h 58"/>
              <a:gd name="T34" fmla="*/ 2147483646 w 58"/>
              <a:gd name="T35" fmla="*/ 2147483646 h 58"/>
              <a:gd name="T36" fmla="*/ 2147483646 w 58"/>
              <a:gd name="T37" fmla="*/ 2147483646 h 58"/>
              <a:gd name="T38" fmla="*/ 2147483646 w 58"/>
              <a:gd name="T39" fmla="*/ 2147483646 h 58"/>
              <a:gd name="T40" fmla="*/ 2147483646 w 58"/>
              <a:gd name="T41" fmla="*/ 2147483646 h 58"/>
              <a:gd name="T42" fmla="*/ 2147483646 w 58"/>
              <a:gd name="T43" fmla="*/ 2147483646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8" h="58">
                <a:moveTo>
                  <a:pt x="24" y="58"/>
                </a:moveTo>
                <a:lnTo>
                  <a:pt x="24" y="58"/>
                </a:lnTo>
                <a:lnTo>
                  <a:pt x="14" y="54"/>
                </a:lnTo>
                <a:lnTo>
                  <a:pt x="6" y="46"/>
                </a:lnTo>
                <a:lnTo>
                  <a:pt x="2" y="36"/>
                </a:lnTo>
                <a:lnTo>
                  <a:pt x="0" y="24"/>
                </a:lnTo>
                <a:lnTo>
                  <a:pt x="6" y="14"/>
                </a:lnTo>
                <a:lnTo>
                  <a:pt x="12" y="6"/>
                </a:lnTo>
                <a:lnTo>
                  <a:pt x="24" y="2"/>
                </a:lnTo>
                <a:lnTo>
                  <a:pt x="34" y="0"/>
                </a:lnTo>
                <a:lnTo>
                  <a:pt x="46" y="6"/>
                </a:lnTo>
                <a:lnTo>
                  <a:pt x="54" y="12"/>
                </a:lnTo>
                <a:lnTo>
                  <a:pt x="58" y="22"/>
                </a:lnTo>
                <a:lnTo>
                  <a:pt x="58" y="34"/>
                </a:lnTo>
                <a:lnTo>
                  <a:pt x="54" y="44"/>
                </a:lnTo>
                <a:lnTo>
                  <a:pt x="46" y="52"/>
                </a:lnTo>
                <a:lnTo>
                  <a:pt x="36" y="58"/>
                </a:lnTo>
                <a:lnTo>
                  <a:pt x="24" y="58"/>
                </a:lnTo>
                <a:close/>
              </a:path>
            </a:pathLst>
          </a:custGeom>
          <a:solidFill>
            <a:srgbClr val="FFFFFF"/>
          </a:solidFill>
          <a:ln w="19050">
            <a:solidFill>
              <a:srgbClr val="000000"/>
            </a:solidFill>
            <a:prstDash val="solid"/>
            <a:round/>
            <a:headEnd/>
            <a:tailEnd/>
          </a:ln>
        </p:spPr>
        <p:txBody>
          <a:bodyPr/>
          <a:lstStyle/>
          <a:p>
            <a:endParaRPr lang="en-US" dirty="0"/>
          </a:p>
        </p:txBody>
      </p:sp>
      <p:sp>
        <p:nvSpPr>
          <p:cNvPr id="19" name="Line 19"/>
          <p:cNvSpPr>
            <a:spLocks noChangeAspect="1" noChangeShapeType="1"/>
          </p:cNvSpPr>
          <p:nvPr/>
        </p:nvSpPr>
        <p:spPr bwMode="auto">
          <a:xfrm>
            <a:off x="6272213" y="1758950"/>
            <a:ext cx="882650" cy="168275"/>
          </a:xfrm>
          <a:prstGeom prst="line">
            <a:avLst/>
          </a:prstGeom>
          <a:noFill/>
          <a:ln w="444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 name="Line 20"/>
          <p:cNvSpPr>
            <a:spLocks noChangeAspect="1" noChangeShapeType="1"/>
          </p:cNvSpPr>
          <p:nvPr/>
        </p:nvSpPr>
        <p:spPr bwMode="auto">
          <a:xfrm>
            <a:off x="6272213" y="1758950"/>
            <a:ext cx="882650" cy="1682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 name="Line 21"/>
          <p:cNvSpPr>
            <a:spLocks noChangeAspect="1" noChangeShapeType="1"/>
          </p:cNvSpPr>
          <p:nvPr/>
        </p:nvSpPr>
        <p:spPr bwMode="auto">
          <a:xfrm>
            <a:off x="6091238" y="5548313"/>
            <a:ext cx="552450" cy="0"/>
          </a:xfrm>
          <a:prstGeom prst="line">
            <a:avLst/>
          </a:prstGeom>
          <a:noFill/>
          <a:ln w="444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 name="Line 22"/>
          <p:cNvSpPr>
            <a:spLocks noChangeAspect="1" noChangeShapeType="1"/>
          </p:cNvSpPr>
          <p:nvPr/>
        </p:nvSpPr>
        <p:spPr bwMode="auto">
          <a:xfrm>
            <a:off x="6091238" y="5548313"/>
            <a:ext cx="55562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3" name="Line 23"/>
          <p:cNvSpPr>
            <a:spLocks noChangeAspect="1" noChangeShapeType="1"/>
          </p:cNvSpPr>
          <p:nvPr/>
        </p:nvSpPr>
        <p:spPr bwMode="auto">
          <a:xfrm flipH="1">
            <a:off x="7620000" y="5251450"/>
            <a:ext cx="452438" cy="574675"/>
          </a:xfrm>
          <a:prstGeom prst="line">
            <a:avLst/>
          </a:prstGeom>
          <a:noFill/>
          <a:ln w="444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 name="Line 24"/>
          <p:cNvSpPr>
            <a:spLocks noChangeAspect="1" noChangeShapeType="1"/>
          </p:cNvSpPr>
          <p:nvPr/>
        </p:nvSpPr>
        <p:spPr bwMode="auto">
          <a:xfrm flipH="1">
            <a:off x="7618413" y="5248275"/>
            <a:ext cx="454025" cy="5794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5" name="Text Box 25"/>
          <p:cNvSpPr txBox="1">
            <a:spLocks noChangeAspect="1" noChangeArrowheads="1"/>
          </p:cNvSpPr>
          <p:nvPr/>
        </p:nvSpPr>
        <p:spPr bwMode="auto">
          <a:xfrm>
            <a:off x="1598295" y="2044441"/>
            <a:ext cx="65659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bIns="0">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zh-TW" altLang="en-US" sz="2200" b="1" dirty="0"/>
              <a:t>歐洲</a:t>
            </a:r>
            <a:endParaRPr lang="en-US" altLang="en-US" sz="2200" b="1" dirty="0"/>
          </a:p>
        </p:txBody>
      </p:sp>
      <p:sp>
        <p:nvSpPr>
          <p:cNvPr id="26" name="Text Box 26"/>
          <p:cNvSpPr txBox="1">
            <a:spLocks noChangeAspect="1" noChangeArrowheads="1"/>
          </p:cNvSpPr>
          <p:nvPr/>
        </p:nvSpPr>
        <p:spPr bwMode="auto">
          <a:xfrm>
            <a:off x="1668463" y="4078288"/>
            <a:ext cx="65659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bIns="0">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zh-TW" altLang="en-US" sz="2200" b="1" dirty="0" smtClean="0"/>
              <a:t>非洲</a:t>
            </a:r>
            <a:endParaRPr lang="en-US" altLang="en-US" sz="2200" b="1" dirty="0"/>
          </a:p>
        </p:txBody>
      </p:sp>
      <p:sp>
        <p:nvSpPr>
          <p:cNvPr id="27" name="Text Box 27"/>
          <p:cNvSpPr txBox="1">
            <a:spLocks noChangeAspect="1" noChangeArrowheads="1"/>
          </p:cNvSpPr>
          <p:nvPr/>
        </p:nvSpPr>
        <p:spPr bwMode="auto">
          <a:xfrm>
            <a:off x="5000566" y="1559494"/>
            <a:ext cx="122084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bIns="0">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2200" b="1" dirty="0" smtClean="0"/>
              <a:t>“</a:t>
            </a:r>
            <a:r>
              <a:rPr lang="zh-TW" altLang="en-US" sz="2200" b="1" dirty="0" smtClean="0"/>
              <a:t>北京人</a:t>
            </a:r>
            <a:r>
              <a:rPr lang="en-US" altLang="en-US" sz="2200" b="1" dirty="0" smtClean="0"/>
              <a:t>”</a:t>
            </a:r>
            <a:endParaRPr lang="en-US" altLang="en-US" sz="2200" b="1" dirty="0"/>
          </a:p>
        </p:txBody>
      </p:sp>
      <p:sp>
        <p:nvSpPr>
          <p:cNvPr id="28" name="Text Box 28"/>
          <p:cNvSpPr txBox="1">
            <a:spLocks noChangeAspect="1" noChangeArrowheads="1"/>
          </p:cNvSpPr>
          <p:nvPr/>
        </p:nvSpPr>
        <p:spPr bwMode="auto">
          <a:xfrm>
            <a:off x="5162550" y="2203450"/>
            <a:ext cx="65659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bIns="0">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zh-TW" altLang="en-US" sz="2200" b="1" dirty="0" smtClean="0"/>
              <a:t>亞洲</a:t>
            </a:r>
            <a:endParaRPr lang="en-US" altLang="en-US" sz="2200" b="1" dirty="0"/>
          </a:p>
        </p:txBody>
      </p:sp>
      <p:sp>
        <p:nvSpPr>
          <p:cNvPr id="29" name="Text Box 29"/>
          <p:cNvSpPr txBox="1">
            <a:spLocks noChangeAspect="1" noChangeArrowheads="1"/>
          </p:cNvSpPr>
          <p:nvPr/>
        </p:nvSpPr>
        <p:spPr bwMode="auto">
          <a:xfrm>
            <a:off x="7590631" y="4587459"/>
            <a:ext cx="93610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bIns="0">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zh-TW" altLang="en-US" sz="2200" b="1" dirty="0" smtClean="0"/>
              <a:t>佛洛勒斯島</a:t>
            </a:r>
            <a:endParaRPr lang="en-US" altLang="en-US" sz="2200" b="1" dirty="0"/>
          </a:p>
        </p:txBody>
      </p:sp>
      <p:sp>
        <p:nvSpPr>
          <p:cNvPr id="30" name="Text Box 30"/>
          <p:cNvSpPr txBox="1">
            <a:spLocks noChangeAspect="1" noChangeArrowheads="1"/>
          </p:cNvSpPr>
          <p:nvPr/>
        </p:nvSpPr>
        <p:spPr bwMode="auto">
          <a:xfrm>
            <a:off x="4869852" y="5349875"/>
            <a:ext cx="122084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bIns="0">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2200" b="1" dirty="0" smtClean="0"/>
              <a:t>“</a:t>
            </a:r>
            <a:r>
              <a:rPr lang="zh-TW" altLang="en-US" sz="2200" b="1" dirty="0" smtClean="0"/>
              <a:t>爪哇人</a:t>
            </a:r>
            <a:r>
              <a:rPr lang="en-US" altLang="en-US" sz="2200" b="1" dirty="0" smtClean="0"/>
              <a:t>”</a:t>
            </a:r>
            <a:endParaRPr lang="en-US" altLang="en-US" sz="2200" b="1" dirty="0"/>
          </a:p>
        </p:txBody>
      </p:sp>
    </p:spTree>
    <p:extLst>
      <p:ext uri="{BB962C8B-B14F-4D97-AF65-F5344CB8AC3E}">
        <p14:creationId xmlns:p14="http://schemas.microsoft.com/office/powerpoint/2010/main" val="53261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21.1</a:t>
            </a:r>
            <a:r>
              <a:rPr lang="zh-TW" altLang="en-US" dirty="0" smtClean="0"/>
              <a:t>　靈</a:t>
            </a:r>
            <a:r>
              <a:rPr lang="zh-TW" altLang="en-US" dirty="0"/>
              <a:t>長類</a:t>
            </a:r>
            <a:r>
              <a:rPr lang="zh-TW" altLang="en-US" dirty="0" smtClean="0"/>
              <a:t>特徵</a:t>
            </a:r>
            <a:endParaRPr lang="zh-TW" altLang="en-US" dirty="0"/>
          </a:p>
        </p:txBody>
      </p:sp>
      <p:sp>
        <p:nvSpPr>
          <p:cNvPr id="3" name="內容版面配置區 2"/>
          <p:cNvSpPr>
            <a:spLocks noGrp="1"/>
          </p:cNvSpPr>
          <p:nvPr>
            <p:ph idx="1"/>
          </p:nvPr>
        </p:nvSpPr>
        <p:spPr/>
        <p:txBody>
          <a:bodyPr/>
          <a:lstStyle/>
          <a:p>
            <a:r>
              <a:rPr lang="zh-TW" altLang="en-US" dirty="0"/>
              <a:t>靈長類是具兩項獨特特徵的哺乳動物，</a:t>
            </a:r>
            <a:r>
              <a:rPr lang="zh-TW" altLang="en-US" dirty="0" smtClean="0"/>
              <a:t>牠們</a:t>
            </a:r>
            <a:r>
              <a:rPr lang="zh-TW" altLang="en-US" dirty="0"/>
              <a:t>能成功地生活在</a:t>
            </a:r>
            <a:r>
              <a:rPr lang="zh-TW" altLang="en-US" dirty="0" smtClean="0"/>
              <a:t>樹上</a:t>
            </a:r>
            <a:r>
              <a:rPr lang="zh-TW" altLang="en-US" dirty="0"/>
              <a:t>環境並以昆蟲為食</a:t>
            </a:r>
            <a:r>
              <a:rPr lang="zh-TW" altLang="en-US" dirty="0" smtClean="0"/>
              <a:t>：</a:t>
            </a:r>
            <a:endParaRPr lang="en-US" altLang="zh-TW" dirty="0" smtClean="0"/>
          </a:p>
          <a:p>
            <a:pPr lvl="1"/>
            <a:r>
              <a:rPr lang="zh-TW" altLang="en-US" dirty="0"/>
              <a:t>抓取用的手指及</a:t>
            </a:r>
            <a:r>
              <a:rPr lang="zh-TW" altLang="en-US" dirty="0" smtClean="0"/>
              <a:t>腳趾</a:t>
            </a:r>
            <a:endParaRPr lang="en-US" altLang="zh-TW" dirty="0" smtClean="0"/>
          </a:p>
          <a:p>
            <a:pPr lvl="2"/>
            <a:r>
              <a:rPr lang="zh-TW" altLang="en-US" dirty="0"/>
              <a:t>許多靈長類的第一指是對生</a:t>
            </a:r>
            <a:r>
              <a:rPr lang="zh-TW" altLang="en-US" dirty="0" smtClean="0"/>
              <a:t>的 </a:t>
            </a:r>
            <a:r>
              <a:rPr lang="zh-TW" altLang="en-US" dirty="0"/>
              <a:t>，並且至少</a:t>
            </a:r>
            <a:r>
              <a:rPr lang="zh-TW" altLang="en-US" dirty="0" smtClean="0"/>
              <a:t>一些具有</a:t>
            </a:r>
            <a:r>
              <a:rPr lang="zh-TW" altLang="en-US" dirty="0"/>
              <a:t>趾甲</a:t>
            </a:r>
            <a:endParaRPr lang="en-US" altLang="zh-TW" dirty="0" smtClean="0"/>
          </a:p>
          <a:p>
            <a:pPr lvl="1"/>
            <a:r>
              <a:rPr lang="zh-TW" altLang="en-US" dirty="0" smtClean="0"/>
              <a:t>雙</a:t>
            </a:r>
            <a:r>
              <a:rPr lang="zh-TW" altLang="en-US" dirty="0"/>
              <a:t>眼</a:t>
            </a:r>
            <a:r>
              <a:rPr lang="zh-TW" altLang="en-US" dirty="0" smtClean="0"/>
              <a:t>視力</a:t>
            </a:r>
            <a:endParaRPr lang="en-US" altLang="zh-TW" dirty="0" smtClean="0"/>
          </a:p>
          <a:p>
            <a:pPr lvl="2"/>
            <a:r>
              <a:rPr lang="zh-TW" altLang="en-US" dirty="0"/>
              <a:t>讓大腦正確</a:t>
            </a:r>
            <a:r>
              <a:rPr lang="zh-TW" altLang="en-US" dirty="0" smtClean="0"/>
              <a:t>判斷</a:t>
            </a:r>
            <a:r>
              <a:rPr lang="zh-TW" altLang="en-US" dirty="0"/>
              <a:t>距離</a:t>
            </a:r>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21 - </a:t>
            </a:r>
            <a:r>
              <a:rPr lang="zh-TW" altLang="en-US" smtClean="0"/>
              <a:t>人類如何演化</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3</a:t>
            </a:fld>
            <a:endParaRPr lang="en-US" altLang="zh-TW"/>
          </a:p>
        </p:txBody>
      </p:sp>
    </p:spTree>
    <p:extLst>
      <p:ext uri="{BB962C8B-B14F-4D97-AF65-F5344CB8AC3E}">
        <p14:creationId xmlns:p14="http://schemas.microsoft.com/office/powerpoint/2010/main" val="4181015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21.7</a:t>
            </a:r>
            <a:r>
              <a:rPr lang="zh-TW" altLang="en-US" dirty="0"/>
              <a:t>　我們的物種也在非洲</a:t>
            </a:r>
            <a:r>
              <a:rPr lang="zh-TW" altLang="en-US" dirty="0" smtClean="0"/>
              <a:t>演化</a:t>
            </a:r>
            <a:r>
              <a:rPr lang="en-US" altLang="zh-TW" sz="2800" dirty="0" smtClean="0"/>
              <a:t>(</a:t>
            </a:r>
            <a:r>
              <a:rPr lang="zh-TW" altLang="en-US" sz="2800" dirty="0" smtClean="0"/>
              <a:t>續</a:t>
            </a:r>
            <a:r>
              <a:rPr lang="en-US" altLang="zh-TW" sz="2800" dirty="0" smtClean="0"/>
              <a:t>)</a:t>
            </a:r>
            <a:endParaRPr lang="zh-TW" altLang="en-US" dirty="0"/>
          </a:p>
        </p:txBody>
      </p:sp>
      <p:sp>
        <p:nvSpPr>
          <p:cNvPr id="3" name="內容版面配置區 2"/>
          <p:cNvSpPr>
            <a:spLocks noGrp="1"/>
          </p:cNvSpPr>
          <p:nvPr>
            <p:ph idx="1"/>
          </p:nvPr>
        </p:nvSpPr>
        <p:spPr/>
        <p:txBody>
          <a:bodyPr/>
          <a:lstStyle/>
          <a:p>
            <a:r>
              <a:rPr lang="zh-TW" altLang="en-US" dirty="0"/>
              <a:t>證據持續累積並顯示在最近的 </a:t>
            </a:r>
            <a:r>
              <a:rPr lang="en-US" altLang="zh-TW" dirty="0"/>
              <a:t>13,000 </a:t>
            </a:r>
            <a:r>
              <a:rPr lang="zh-TW" altLang="en-US" dirty="0" smtClean="0"/>
              <a:t>年前</a:t>
            </a:r>
            <a:r>
              <a:rPr lang="zh-TW" altLang="en-US" dirty="0"/>
              <a:t>，有另一個人屬的物種存在，隱藏在印尼</a:t>
            </a:r>
            <a:r>
              <a:rPr lang="zh-TW" altLang="en-US" dirty="0" smtClean="0"/>
              <a:t>的偏遠</a:t>
            </a:r>
            <a:r>
              <a:rPr lang="zh-TW" altLang="en-US" dirty="0"/>
              <a:t>小島</a:t>
            </a:r>
            <a:r>
              <a:rPr lang="zh-TW" altLang="en-US" dirty="0" smtClean="0"/>
              <a:t>上</a:t>
            </a:r>
            <a:endParaRPr lang="en-US" altLang="zh-TW" dirty="0" smtClean="0"/>
          </a:p>
          <a:p>
            <a:pPr lvl="1"/>
            <a:r>
              <a:rPr lang="zh-TW" altLang="en-US" dirty="0" smtClean="0"/>
              <a:t>佛</a:t>
            </a:r>
            <a:r>
              <a:rPr lang="zh-TW" altLang="en-US" dirty="0"/>
              <a:t>洛勒</a:t>
            </a:r>
            <a:r>
              <a:rPr lang="zh-TW" altLang="en-US" dirty="0" smtClean="0"/>
              <a:t>斯人</a:t>
            </a:r>
            <a:endParaRPr lang="en-US" altLang="zh-TW" dirty="0" smtClean="0"/>
          </a:p>
          <a:p>
            <a:pPr lvl="1"/>
            <a:endParaRPr lang="en-US" altLang="zh-TW" dirty="0"/>
          </a:p>
          <a:p>
            <a:r>
              <a:rPr lang="zh-TW" altLang="en-US" dirty="0"/>
              <a:t>甚至在更近期</a:t>
            </a:r>
            <a:r>
              <a:rPr lang="zh-TW" altLang="en-US" dirty="0" smtClean="0"/>
              <a:t>，</a:t>
            </a:r>
            <a:r>
              <a:rPr lang="en-US" altLang="zh-TW" dirty="0"/>
              <a:t>2010 </a:t>
            </a:r>
            <a:r>
              <a:rPr lang="zh-TW" altLang="en-US" dirty="0"/>
              <a:t>年，</a:t>
            </a:r>
            <a:r>
              <a:rPr lang="zh-TW" altLang="en-US" dirty="0" smtClean="0"/>
              <a:t>證據</a:t>
            </a:r>
            <a:r>
              <a:rPr lang="zh-TW" altLang="en-US" dirty="0"/>
              <a:t>指向尚有第五個</a:t>
            </a:r>
            <a:r>
              <a:rPr lang="zh-TW" altLang="en-US" dirty="0" smtClean="0"/>
              <a:t>最近人</a:t>
            </a:r>
            <a:r>
              <a:rPr lang="zh-TW" altLang="en-US" dirty="0"/>
              <a:t>屬物種存在的</a:t>
            </a:r>
            <a:r>
              <a:rPr lang="zh-TW" altLang="en-US" dirty="0" smtClean="0"/>
              <a:t>可能性</a:t>
            </a:r>
            <a:endParaRPr lang="en-US" altLang="zh-TW" dirty="0" smtClean="0"/>
          </a:p>
          <a:p>
            <a:pPr lvl="1"/>
            <a:r>
              <a:rPr lang="zh-TW" altLang="en-US" dirty="0" smtClean="0"/>
              <a:t>在 </a:t>
            </a:r>
            <a:r>
              <a:rPr lang="en-US" altLang="zh-TW" dirty="0"/>
              <a:t>40,000 </a:t>
            </a:r>
            <a:r>
              <a:rPr lang="zh-TW" altLang="en-US" dirty="0"/>
              <a:t>年前</a:t>
            </a:r>
            <a:r>
              <a:rPr lang="zh-TW" altLang="en-US" dirty="0" smtClean="0"/>
              <a:t>與尼</a:t>
            </a:r>
            <a:r>
              <a:rPr lang="zh-TW" altLang="en-US" dirty="0"/>
              <a:t>安德塔人及智人同時存在於</a:t>
            </a:r>
            <a:r>
              <a:rPr lang="zh-TW" altLang="en-US" dirty="0" smtClean="0"/>
              <a:t>亞洲</a:t>
            </a:r>
            <a:endParaRPr lang="zh-TW" altLang="en-US" dirty="0"/>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21 - </a:t>
            </a:r>
            <a:r>
              <a:rPr lang="zh-TW" altLang="en-US" smtClean="0"/>
              <a:t>人類如何演化</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30</a:t>
            </a:fld>
            <a:endParaRPr lang="en-US" altLang="zh-TW"/>
          </a:p>
        </p:txBody>
      </p:sp>
    </p:spTree>
    <p:extLst>
      <p:ext uri="{BB962C8B-B14F-4D97-AF65-F5344CB8AC3E}">
        <p14:creationId xmlns:p14="http://schemas.microsoft.com/office/powerpoint/2010/main" val="3710841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21.7</a:t>
            </a:r>
            <a:r>
              <a:rPr lang="zh-TW" altLang="en-US" dirty="0"/>
              <a:t>　尼安德塔</a:t>
            </a:r>
            <a:r>
              <a:rPr lang="zh-TW" altLang="en-US" dirty="0" smtClean="0"/>
              <a:t>人和克羅馬</a:t>
            </a:r>
            <a:r>
              <a:rPr lang="zh-TW" altLang="en-US" dirty="0"/>
              <a:t>儂人</a:t>
            </a:r>
          </a:p>
        </p:txBody>
      </p:sp>
      <p:sp>
        <p:nvSpPr>
          <p:cNvPr id="3" name="內容版面配置區 2"/>
          <p:cNvSpPr>
            <a:spLocks noGrp="1"/>
          </p:cNvSpPr>
          <p:nvPr>
            <p:ph idx="1"/>
          </p:nvPr>
        </p:nvSpPr>
        <p:spPr/>
        <p:txBody>
          <a:bodyPr/>
          <a:lstStyle/>
          <a:p>
            <a:r>
              <a:rPr lang="zh-TW" altLang="en-US" sz="2800" b="1" dirty="0"/>
              <a:t>尼安德塔</a:t>
            </a:r>
            <a:r>
              <a:rPr lang="zh-TW" altLang="en-US" sz="2800" b="1" dirty="0" smtClean="0"/>
              <a:t>人</a:t>
            </a:r>
            <a:endParaRPr lang="en-US" altLang="zh-TW" sz="2800" b="1" dirty="0" smtClean="0"/>
          </a:p>
          <a:p>
            <a:pPr lvl="1"/>
            <a:r>
              <a:rPr lang="en-US" altLang="zh-TW" sz="2400" dirty="0"/>
              <a:t>70,000 </a:t>
            </a:r>
            <a:r>
              <a:rPr lang="zh-TW" altLang="en-US" sz="2400" dirty="0" smtClean="0"/>
              <a:t>年前</a:t>
            </a:r>
            <a:r>
              <a:rPr lang="zh-TW" altLang="en-US" sz="2400" dirty="0"/>
              <a:t>，尼安德塔人在歐洲及亞洲西部大部分</a:t>
            </a:r>
            <a:r>
              <a:rPr lang="zh-TW" altLang="en-US" sz="2400" dirty="0" smtClean="0"/>
              <a:t>地區皆</a:t>
            </a:r>
            <a:r>
              <a:rPr lang="zh-TW" altLang="en-US" sz="2400" dirty="0"/>
              <a:t>很</a:t>
            </a:r>
            <a:r>
              <a:rPr lang="zh-TW" altLang="en-US" sz="2400" dirty="0" smtClean="0"/>
              <a:t>普遍</a:t>
            </a:r>
            <a:endParaRPr lang="en-US" altLang="zh-TW" sz="2400" dirty="0" smtClean="0"/>
          </a:p>
          <a:p>
            <a:pPr lvl="1"/>
            <a:r>
              <a:rPr lang="zh-TW" altLang="en-US" sz="2400" dirty="0" smtClean="0"/>
              <a:t>他們</a:t>
            </a:r>
            <a:r>
              <a:rPr lang="zh-TW" altLang="en-US" sz="2400" dirty="0"/>
              <a:t>製造矛頭及手斧等多種</a:t>
            </a:r>
            <a:r>
              <a:rPr lang="zh-TW" altLang="en-US" sz="2400" dirty="0" smtClean="0"/>
              <a:t>工具且</a:t>
            </a:r>
            <a:r>
              <a:rPr lang="zh-TW" altLang="en-US" sz="2400" dirty="0"/>
              <a:t>生活在草棚或山洞</a:t>
            </a:r>
            <a:r>
              <a:rPr lang="zh-TW" altLang="en-US" sz="2400" dirty="0" smtClean="0"/>
              <a:t>中</a:t>
            </a:r>
            <a:endParaRPr lang="en-US" altLang="zh-TW" sz="2400" dirty="0" smtClean="0"/>
          </a:p>
          <a:p>
            <a:pPr lvl="1"/>
            <a:r>
              <a:rPr lang="zh-TW" altLang="en-US" sz="2400" dirty="0"/>
              <a:t>早期</a:t>
            </a:r>
            <a:r>
              <a:rPr lang="zh-TW" altLang="en-US" sz="2400" dirty="0" smtClean="0"/>
              <a:t>現代人可能</a:t>
            </a:r>
            <a:r>
              <a:rPr lang="zh-TW" altLang="en-US" sz="2400" dirty="0"/>
              <a:t>與尼安德塔人</a:t>
            </a:r>
            <a:r>
              <a:rPr lang="zh-TW" altLang="en-US" sz="2400" dirty="0" smtClean="0"/>
              <a:t>雜交</a:t>
            </a:r>
            <a:endParaRPr lang="en-US" altLang="zh-TW" sz="2400" dirty="0" smtClean="0"/>
          </a:p>
          <a:p>
            <a:pPr>
              <a:spcBef>
                <a:spcPts val="1800"/>
              </a:spcBef>
            </a:pPr>
            <a:r>
              <a:rPr lang="zh-TW" altLang="en-US" sz="2800" b="1" dirty="0" smtClean="0"/>
              <a:t>克羅馬</a:t>
            </a:r>
            <a:r>
              <a:rPr lang="zh-TW" altLang="en-US" sz="2800" b="1" dirty="0"/>
              <a:t>儂</a:t>
            </a:r>
            <a:r>
              <a:rPr lang="zh-TW" altLang="en-US" sz="2800" b="1" dirty="0" smtClean="0"/>
              <a:t>人</a:t>
            </a:r>
            <a:endParaRPr lang="en-US" altLang="zh-TW" sz="2800" b="1" dirty="0" smtClean="0"/>
          </a:p>
          <a:p>
            <a:pPr lvl="1"/>
            <a:r>
              <a:rPr lang="zh-TW" altLang="en-US" sz="2400" dirty="0"/>
              <a:t>某些證據指出克羅馬儂人來自非洲：在</a:t>
            </a:r>
            <a:r>
              <a:rPr lang="zh-TW" altLang="en-US" sz="2400" dirty="0" smtClean="0"/>
              <a:t>該處</a:t>
            </a:r>
            <a:r>
              <a:rPr lang="zh-TW" altLang="en-US" sz="2400" dirty="0"/>
              <a:t>發現已有 </a:t>
            </a:r>
            <a:r>
              <a:rPr lang="en-US" altLang="zh-TW" sz="2400" dirty="0"/>
              <a:t>100,000 </a:t>
            </a:r>
            <a:r>
              <a:rPr lang="zh-TW" altLang="en-US" sz="2400" dirty="0"/>
              <a:t>歲的化石，本質上為</a:t>
            </a:r>
            <a:r>
              <a:rPr lang="zh-TW" altLang="en-US" sz="2400" dirty="0" smtClean="0"/>
              <a:t>現代人</a:t>
            </a:r>
            <a:endParaRPr lang="en-US" altLang="zh-TW" sz="2400" dirty="0" smtClean="0"/>
          </a:p>
          <a:p>
            <a:pPr lvl="1"/>
            <a:r>
              <a:rPr lang="zh-TW" altLang="en-US" sz="2400" dirty="0" smtClean="0"/>
              <a:t>他們約在 </a:t>
            </a:r>
            <a:r>
              <a:rPr lang="en-US" altLang="zh-TW" sz="2400" dirty="0"/>
              <a:t>34,000 </a:t>
            </a:r>
            <a:r>
              <a:rPr lang="zh-TW" altLang="en-US" sz="2400" dirty="0" smtClean="0"/>
              <a:t>年前取代</a:t>
            </a:r>
            <a:r>
              <a:rPr lang="zh-TW" altLang="en-US" sz="2400" dirty="0"/>
              <a:t>尼安德塔</a:t>
            </a:r>
            <a:r>
              <a:rPr lang="zh-TW" altLang="en-US" sz="2400" dirty="0" smtClean="0"/>
              <a:t>人</a:t>
            </a:r>
            <a:endParaRPr lang="en-US" altLang="zh-TW" sz="2400" dirty="0" smtClean="0"/>
          </a:p>
          <a:p>
            <a:pPr lvl="1"/>
            <a:r>
              <a:rPr lang="zh-TW" altLang="en-US" sz="2400" dirty="0"/>
              <a:t>他們</a:t>
            </a:r>
            <a:r>
              <a:rPr lang="zh-TW" altLang="en-US" sz="2400" dirty="0" smtClean="0"/>
              <a:t>使用</a:t>
            </a:r>
            <a:r>
              <a:rPr lang="zh-TW" altLang="en-US" sz="2400" dirty="0"/>
              <a:t>複雜的工具</a:t>
            </a:r>
            <a:r>
              <a:rPr lang="zh-TW" altLang="en-US" sz="2400" dirty="0" smtClean="0"/>
              <a:t>，</a:t>
            </a:r>
            <a:r>
              <a:rPr lang="zh-TW" altLang="en-US" sz="2400" dirty="0"/>
              <a:t>且被認為已經完全有語言能力</a:t>
            </a:r>
            <a:endParaRPr lang="zh-TW" altLang="en-US" sz="2400" dirty="0"/>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21 - </a:t>
            </a:r>
            <a:r>
              <a:rPr lang="zh-TW" altLang="en-US" smtClean="0"/>
              <a:t>人類如何演化</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31</a:t>
            </a:fld>
            <a:endParaRPr lang="en-US" altLang="zh-TW"/>
          </a:p>
        </p:txBody>
      </p:sp>
    </p:spTree>
    <p:extLst>
      <p:ext uri="{BB962C8B-B14F-4D97-AF65-F5344CB8AC3E}">
        <p14:creationId xmlns:p14="http://schemas.microsoft.com/office/powerpoint/2010/main" val="1900236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21.8</a:t>
            </a:r>
            <a:r>
              <a:rPr lang="zh-TW" altLang="en-US" dirty="0"/>
              <a:t>　唯一存活的原人</a:t>
            </a:r>
          </a:p>
        </p:txBody>
      </p:sp>
      <p:sp>
        <p:nvSpPr>
          <p:cNvPr id="3" name="內容版面配置區 2"/>
          <p:cNvSpPr>
            <a:spLocks noGrp="1"/>
          </p:cNvSpPr>
          <p:nvPr>
            <p:ph idx="1"/>
          </p:nvPr>
        </p:nvSpPr>
        <p:spPr/>
        <p:txBody>
          <a:bodyPr/>
          <a:lstStyle/>
          <a:p>
            <a:r>
              <a:rPr lang="zh-TW" altLang="en-US" dirty="0"/>
              <a:t>現代智</a:t>
            </a:r>
            <a:r>
              <a:rPr lang="zh-TW" altLang="en-US" dirty="0" smtClean="0"/>
              <a:t>人</a:t>
            </a:r>
            <a:endParaRPr lang="en-US" altLang="zh-TW" dirty="0" smtClean="0"/>
          </a:p>
          <a:p>
            <a:pPr lvl="1"/>
            <a:r>
              <a:rPr lang="zh-TW" altLang="en-US" dirty="0"/>
              <a:t>大約在 </a:t>
            </a:r>
            <a:r>
              <a:rPr lang="en-US" altLang="zh-TW" dirty="0"/>
              <a:t>13,000 </a:t>
            </a:r>
            <a:r>
              <a:rPr lang="zh-TW" altLang="en-US" dirty="0"/>
              <a:t>年前，具現代外表的</a:t>
            </a:r>
            <a:r>
              <a:rPr lang="zh-TW" altLang="en-US" dirty="0" smtClean="0"/>
              <a:t>人類最終</a:t>
            </a:r>
            <a:r>
              <a:rPr lang="zh-TW" altLang="en-US" dirty="0"/>
              <a:t>擴散跨過西伯利亞至</a:t>
            </a:r>
            <a:r>
              <a:rPr lang="zh-TW" altLang="en-US" dirty="0" smtClean="0"/>
              <a:t>北美洲</a:t>
            </a:r>
            <a:endParaRPr lang="en-US" altLang="zh-TW" dirty="0" smtClean="0"/>
          </a:p>
          <a:p>
            <a:pPr lvl="2"/>
            <a:r>
              <a:rPr lang="zh-TW" altLang="en-US" dirty="0" smtClean="0"/>
              <a:t>在</a:t>
            </a:r>
            <a:r>
              <a:rPr lang="en-US" altLang="zh-TW" dirty="0" smtClean="0"/>
              <a:t>2002 </a:t>
            </a:r>
            <a:r>
              <a:rPr lang="zh-TW" altLang="en-US" dirty="0"/>
              <a:t>年所執行的全球族群的基因體</a:t>
            </a:r>
            <a:r>
              <a:rPr lang="zh-TW" altLang="en-US" dirty="0" smtClean="0"/>
              <a:t>調查，提供清楚</a:t>
            </a:r>
            <a:r>
              <a:rPr lang="zh-TW" altLang="en-US" dirty="0"/>
              <a:t>的</a:t>
            </a:r>
            <a:r>
              <a:rPr lang="zh-TW" altLang="en-US" dirty="0" smtClean="0"/>
              <a:t>證據</a:t>
            </a:r>
            <a:endParaRPr lang="en-US" altLang="zh-TW" dirty="0" smtClean="0"/>
          </a:p>
          <a:p>
            <a:pPr lvl="1"/>
            <a:r>
              <a:rPr lang="zh-TW" altLang="en-US" dirty="0"/>
              <a:t>人屬的演化趨勢已逐漸增加的腦容量看到，</a:t>
            </a:r>
            <a:r>
              <a:rPr lang="zh-TW" altLang="en-US" dirty="0" smtClean="0"/>
              <a:t>然而</a:t>
            </a:r>
            <a:r>
              <a:rPr lang="zh-TW" altLang="en-US" dirty="0"/>
              <a:t>人類不是唯一有認知能力的動物，但此</a:t>
            </a:r>
            <a:r>
              <a:rPr lang="zh-TW" altLang="en-US" dirty="0" smtClean="0"/>
              <a:t>能力已經</a:t>
            </a:r>
            <a:r>
              <a:rPr lang="zh-TW" altLang="en-US" dirty="0"/>
              <a:t>精細化並延伸變成人類的重要特徵</a:t>
            </a:r>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21 - </a:t>
            </a:r>
            <a:r>
              <a:rPr lang="zh-TW" altLang="en-US" smtClean="0"/>
              <a:t>人類如何演化</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32</a:t>
            </a:fld>
            <a:endParaRPr lang="en-US" altLang="zh-TW"/>
          </a:p>
        </p:txBody>
      </p:sp>
    </p:spTree>
    <p:extLst>
      <p:ext uri="{BB962C8B-B14F-4D97-AF65-F5344CB8AC3E}">
        <p14:creationId xmlns:p14="http://schemas.microsoft.com/office/powerpoint/2010/main" val="2188561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sz="2800" dirty="0"/>
              <a:t>圖 </a:t>
            </a:r>
            <a:r>
              <a:rPr lang="en-US" altLang="zh-TW" sz="2800" dirty="0"/>
              <a:t>21.10</a:t>
            </a:r>
            <a:r>
              <a:rPr lang="zh-TW" altLang="en-US" sz="2800" dirty="0"/>
              <a:t>　智人仍在演化中</a:t>
            </a:r>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21 - </a:t>
            </a:r>
            <a:r>
              <a:rPr lang="zh-TW" altLang="en-US" smtClean="0"/>
              <a:t>人類如何演化</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33</a:t>
            </a:fld>
            <a:endParaRPr lang="en-US" altLang="zh-TW"/>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8180936" cy="3849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2577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solidFill>
                  <a:schemeClr val="accent6">
                    <a:lumMod val="50000"/>
                  </a:schemeClr>
                </a:solidFill>
              </a:rPr>
              <a:t>質詢與分析</a:t>
            </a:r>
            <a:endParaRPr lang="zh-TW" altLang="en-US" dirty="0"/>
          </a:p>
        </p:txBody>
      </p:sp>
      <p:sp>
        <p:nvSpPr>
          <p:cNvPr id="3" name="內容版面配置區 2"/>
          <p:cNvSpPr>
            <a:spLocks noGrp="1"/>
          </p:cNvSpPr>
          <p:nvPr>
            <p:ph idx="1"/>
          </p:nvPr>
        </p:nvSpPr>
        <p:spPr>
          <a:solidFill>
            <a:srgbClr val="D9CEC2"/>
          </a:solidFill>
        </p:spPr>
        <p:txBody>
          <a:bodyPr/>
          <a:lstStyle/>
          <a:p>
            <a:pPr marL="0" indent="0">
              <a:buNone/>
            </a:pPr>
            <a:r>
              <a:rPr lang="zh-TW" altLang="en-US" b="1" dirty="0"/>
              <a:t>腦容量是否隨原人演化而增大</a:t>
            </a:r>
            <a:r>
              <a:rPr lang="zh-TW" altLang="zh-TW" b="1" dirty="0" smtClean="0"/>
              <a:t>？</a:t>
            </a:r>
            <a:endParaRPr lang="zh-TW" altLang="zh-TW" dirty="0"/>
          </a:p>
          <a:p>
            <a:pPr marL="0" indent="0">
              <a:buNone/>
            </a:pPr>
            <a:r>
              <a:rPr lang="zh-TW" altLang="zh-TW" sz="2000" dirty="0"/>
              <a:t>如同在本章所述，大腦容量已隨著原人的演化而逐漸變的更大。有趣的是，尼安德塔人化石</a:t>
            </a:r>
            <a:r>
              <a:rPr lang="en-US" altLang="zh-TW" sz="2000" dirty="0"/>
              <a:t> (</a:t>
            </a:r>
            <a:r>
              <a:rPr lang="zh-TW" altLang="zh-TW" sz="2000" dirty="0"/>
              <a:t>照片左側</a:t>
            </a:r>
            <a:r>
              <a:rPr lang="en-US" altLang="zh-TW" sz="2000" dirty="0"/>
              <a:t>) </a:t>
            </a:r>
            <a:r>
              <a:rPr lang="zh-TW" altLang="zh-TW" sz="2000" dirty="0"/>
              <a:t>比現代人</a:t>
            </a:r>
            <a:r>
              <a:rPr lang="en-US" altLang="zh-TW" sz="2000" dirty="0"/>
              <a:t> (</a:t>
            </a:r>
            <a:r>
              <a:rPr lang="zh-TW" altLang="zh-TW" sz="2000" dirty="0"/>
              <a:t>照片右側</a:t>
            </a:r>
            <a:r>
              <a:rPr lang="en-US" altLang="zh-TW" sz="2000" dirty="0"/>
              <a:t>) </a:t>
            </a:r>
            <a:r>
              <a:rPr lang="zh-TW" altLang="zh-TW" sz="2000" dirty="0"/>
              <a:t>具有典型的較大的腦，尼安德塔人約</a:t>
            </a:r>
            <a:r>
              <a:rPr lang="en-US" altLang="zh-TW" sz="2000" dirty="0"/>
              <a:t>1650 cc</a:t>
            </a:r>
            <a:r>
              <a:rPr lang="zh-TW" altLang="zh-TW" sz="2000" dirty="0"/>
              <a:t>、現代人約</a:t>
            </a:r>
            <a:r>
              <a:rPr lang="en-US" altLang="zh-TW" sz="2000" dirty="0"/>
              <a:t>1500 cc</a:t>
            </a:r>
            <a:r>
              <a:rPr lang="zh-TW" altLang="zh-TW" sz="2000" dirty="0"/>
              <a:t>。此是否代表尼安德塔人比我們聰明</a:t>
            </a:r>
            <a:r>
              <a:rPr lang="zh-TW" altLang="zh-TW" sz="2000" dirty="0" smtClean="0"/>
              <a:t>？</a:t>
            </a:r>
            <a:endParaRPr lang="zh-TW" altLang="zh-TW" sz="2000" dirty="0"/>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21 - </a:t>
            </a:r>
            <a:r>
              <a:rPr lang="zh-TW" altLang="en-US" smtClean="0"/>
              <a:t>人類如何演化</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34</a:t>
            </a:fld>
            <a:endParaRPr lang="en-US" altLang="zh-TW"/>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270869"/>
            <a:ext cx="4358084" cy="3119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57367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solidFill>
                  <a:schemeClr val="accent6">
                    <a:lumMod val="50000"/>
                  </a:schemeClr>
                </a:solidFill>
              </a:rPr>
              <a:t>質詢與分析</a:t>
            </a:r>
            <a:endParaRPr lang="zh-TW" altLang="en-US" dirty="0"/>
          </a:p>
        </p:txBody>
      </p:sp>
      <p:sp>
        <p:nvSpPr>
          <p:cNvPr id="3" name="內容版面配置區 2"/>
          <p:cNvSpPr>
            <a:spLocks noGrp="1"/>
          </p:cNvSpPr>
          <p:nvPr>
            <p:ph idx="1"/>
          </p:nvPr>
        </p:nvSpPr>
        <p:spPr>
          <a:solidFill>
            <a:srgbClr val="D9CEC2"/>
          </a:solidFill>
        </p:spPr>
        <p:txBody>
          <a:bodyPr/>
          <a:lstStyle/>
          <a:p>
            <a:pPr marL="0" indent="0">
              <a:buNone/>
            </a:pPr>
            <a:r>
              <a:rPr lang="zh-TW" altLang="zh-TW" sz="2000" dirty="0" smtClean="0"/>
              <a:t>探討</a:t>
            </a:r>
            <a:r>
              <a:rPr lang="zh-TW" altLang="zh-TW" sz="2000" dirty="0"/>
              <a:t>原人腦容量的演化的曲線圖是由每個主要原人類群的年齡對其腦容量</a:t>
            </a:r>
            <a:r>
              <a:rPr lang="en-US" altLang="zh-TW" sz="2000" dirty="0"/>
              <a:t> (</a:t>
            </a:r>
            <a:r>
              <a:rPr lang="zh-TW" altLang="zh-TW" sz="2000" dirty="0"/>
              <a:t>換言之，腦殼內側的體積</a:t>
            </a:r>
            <a:r>
              <a:rPr lang="en-US" altLang="zh-TW" sz="2000" dirty="0"/>
              <a:t>) </a:t>
            </a:r>
            <a:r>
              <a:rPr lang="zh-TW" altLang="zh-TW" sz="2000" dirty="0"/>
              <a:t>作圖而成。對每種原人而言，其被描述過的化石之腦容量有所差異，</a:t>
            </a:r>
            <a:r>
              <a:rPr lang="zh-TW" altLang="zh-TW" sz="2000" dirty="0" smtClean="0"/>
              <a:t>在此</a:t>
            </a:r>
            <a:r>
              <a:rPr lang="en-US" altLang="zh-TW" sz="2000" dirty="0" smtClean="0"/>
              <a:t/>
            </a:r>
            <a:br>
              <a:rPr lang="en-US" altLang="zh-TW" sz="2000" dirty="0" smtClean="0"/>
            </a:br>
            <a:r>
              <a:rPr lang="zh-TW" altLang="zh-TW" sz="2000" dirty="0" smtClean="0"/>
              <a:t>呈現</a:t>
            </a:r>
            <a:r>
              <a:rPr lang="zh-TW" altLang="zh-TW" sz="2000" dirty="0"/>
              <a:t>其典型值</a:t>
            </a:r>
            <a:r>
              <a:rPr lang="en-US" altLang="zh-TW" sz="2000" dirty="0"/>
              <a:t> (</a:t>
            </a:r>
            <a:r>
              <a:rPr lang="zh-TW" altLang="zh-TW" sz="2000" dirty="0"/>
              <a:t>每個點旁的</a:t>
            </a:r>
            <a:r>
              <a:rPr lang="zh-TW" altLang="zh-TW" sz="2000" dirty="0" smtClean="0"/>
              <a:t>括</a:t>
            </a:r>
            <a:r>
              <a:rPr lang="en-US" altLang="zh-TW" sz="2000" dirty="0" smtClean="0"/>
              <a:t/>
            </a:r>
            <a:br>
              <a:rPr lang="en-US" altLang="zh-TW" sz="2000" dirty="0" smtClean="0"/>
            </a:br>
            <a:r>
              <a:rPr lang="zh-TW" altLang="zh-TW" sz="2000" dirty="0" smtClean="0"/>
              <a:t>數值</a:t>
            </a:r>
            <a:r>
              <a:rPr lang="en-US" altLang="zh-TW" sz="2000" dirty="0"/>
              <a:t>)</a:t>
            </a:r>
            <a:r>
              <a:rPr lang="zh-TW" altLang="zh-TW" sz="2000" dirty="0"/>
              <a:t>。例如，尼安德塔人</a:t>
            </a:r>
            <a:r>
              <a:rPr lang="zh-TW" altLang="zh-TW" sz="2000" dirty="0" smtClean="0"/>
              <a:t>在</a:t>
            </a:r>
            <a:r>
              <a:rPr lang="en-US" altLang="zh-TW" sz="2000" dirty="0" smtClean="0"/>
              <a:t/>
            </a:r>
            <a:br>
              <a:rPr lang="en-US" altLang="zh-TW" sz="2000" dirty="0" smtClean="0"/>
            </a:br>
            <a:r>
              <a:rPr lang="zh-TW" altLang="zh-TW" sz="2000" dirty="0" smtClean="0"/>
              <a:t>圖</a:t>
            </a:r>
            <a:r>
              <a:rPr lang="zh-TW" altLang="zh-TW" sz="2000" dirty="0"/>
              <a:t>上的典型值是</a:t>
            </a:r>
            <a:r>
              <a:rPr lang="en-US" altLang="zh-TW" sz="2000" dirty="0"/>
              <a:t>1650 cc</a:t>
            </a:r>
            <a:r>
              <a:rPr lang="zh-TW" altLang="zh-TW" sz="2000" dirty="0"/>
              <a:t>，</a:t>
            </a:r>
            <a:r>
              <a:rPr lang="zh-TW" altLang="zh-TW" sz="2000" dirty="0" smtClean="0"/>
              <a:t>雖</a:t>
            </a:r>
            <a:r>
              <a:rPr lang="en-US" altLang="zh-TW" sz="2000" dirty="0" smtClean="0"/>
              <a:t/>
            </a:r>
            <a:br>
              <a:rPr lang="en-US" altLang="zh-TW" sz="2000" dirty="0" smtClean="0"/>
            </a:br>
            <a:r>
              <a:rPr lang="zh-TW" altLang="zh-TW" sz="2000" dirty="0" smtClean="0"/>
              <a:t>然</a:t>
            </a:r>
            <a:r>
              <a:rPr lang="zh-TW" altLang="zh-TW" sz="2000" dirty="0"/>
              <a:t>在以色列阿曼山洞所</a:t>
            </a:r>
            <a:r>
              <a:rPr lang="zh-TW" altLang="zh-TW" sz="2000" dirty="0" smtClean="0"/>
              <a:t>發現</a:t>
            </a:r>
            <a:r>
              <a:rPr lang="en-US" altLang="zh-TW" sz="2000" dirty="0" smtClean="0"/>
              <a:t/>
            </a:r>
            <a:br>
              <a:rPr lang="en-US" altLang="zh-TW" sz="2000" dirty="0" smtClean="0"/>
            </a:br>
            <a:r>
              <a:rPr lang="zh-TW" altLang="zh-TW" sz="2000" dirty="0" smtClean="0"/>
              <a:t>的</a:t>
            </a:r>
            <a:r>
              <a:rPr lang="zh-TW" altLang="zh-TW" sz="2000" dirty="0"/>
              <a:t>頭顱更大了</a:t>
            </a:r>
            <a:r>
              <a:rPr lang="en-US" altLang="zh-TW" sz="2000" dirty="0"/>
              <a:t>90 cc</a:t>
            </a:r>
            <a:r>
              <a:rPr lang="zh-TW" altLang="zh-TW" sz="2000" dirty="0"/>
              <a:t>。有些</a:t>
            </a:r>
            <a:r>
              <a:rPr lang="zh-TW" altLang="zh-TW" sz="2000" dirty="0" smtClean="0"/>
              <a:t>古</a:t>
            </a:r>
            <a:r>
              <a:rPr lang="en-US" altLang="zh-TW" sz="2000" dirty="0" smtClean="0"/>
              <a:t/>
            </a:r>
            <a:br>
              <a:rPr lang="en-US" altLang="zh-TW" sz="2000" dirty="0" smtClean="0"/>
            </a:br>
            <a:r>
              <a:rPr lang="zh-TW" altLang="zh-TW" sz="2000" dirty="0" smtClean="0"/>
              <a:t>生物學家</a:t>
            </a:r>
            <a:r>
              <a:rPr lang="zh-TW" altLang="zh-TW" sz="2000" dirty="0"/>
              <a:t>認為匠人是直立</a:t>
            </a:r>
            <a:r>
              <a:rPr lang="zh-TW" altLang="zh-TW" sz="2000" dirty="0" smtClean="0"/>
              <a:t>人</a:t>
            </a:r>
            <a:r>
              <a:rPr lang="en-US" altLang="zh-TW" sz="2000" dirty="0" smtClean="0"/>
              <a:t/>
            </a:r>
            <a:br>
              <a:rPr lang="en-US" altLang="zh-TW" sz="2000" dirty="0" smtClean="0"/>
            </a:br>
            <a:r>
              <a:rPr lang="zh-TW" altLang="zh-TW" sz="2000" dirty="0" smtClean="0"/>
              <a:t>的</a:t>
            </a:r>
            <a:r>
              <a:rPr lang="zh-TW" altLang="zh-TW" sz="2000" dirty="0"/>
              <a:t>變種，海德堡人及尼安</a:t>
            </a:r>
            <a:r>
              <a:rPr lang="zh-TW" altLang="zh-TW" sz="2000" dirty="0" smtClean="0"/>
              <a:t>德</a:t>
            </a:r>
            <a:r>
              <a:rPr lang="en-US" altLang="zh-TW" sz="2000" dirty="0" smtClean="0"/>
              <a:t/>
            </a:r>
            <a:br>
              <a:rPr lang="en-US" altLang="zh-TW" sz="2000" dirty="0" smtClean="0"/>
            </a:br>
            <a:r>
              <a:rPr lang="zh-TW" altLang="zh-TW" sz="2000" dirty="0" smtClean="0"/>
              <a:t>塔</a:t>
            </a:r>
            <a:r>
              <a:rPr lang="zh-TW" altLang="zh-TW" sz="2000" dirty="0"/>
              <a:t>人則是現代人的變種，</a:t>
            </a:r>
            <a:r>
              <a:rPr lang="zh-TW" altLang="zh-TW" sz="2000" dirty="0" smtClean="0"/>
              <a:t>但</a:t>
            </a:r>
            <a:r>
              <a:rPr lang="en-US" altLang="zh-TW" sz="2000" dirty="0" smtClean="0"/>
              <a:t/>
            </a:r>
            <a:br>
              <a:rPr lang="en-US" altLang="zh-TW" sz="2000" dirty="0" smtClean="0"/>
            </a:br>
            <a:r>
              <a:rPr lang="zh-TW" altLang="zh-TW" sz="2000" dirty="0" smtClean="0"/>
              <a:t>為了</a:t>
            </a:r>
            <a:r>
              <a:rPr lang="zh-TW" altLang="zh-TW" sz="2000" dirty="0"/>
              <a:t>此分析，而採用「分</a:t>
            </a:r>
            <a:r>
              <a:rPr lang="zh-TW" altLang="zh-TW" sz="2000" dirty="0" smtClean="0"/>
              <a:t>群</a:t>
            </a:r>
            <a:r>
              <a:rPr lang="en-US" altLang="zh-TW" sz="2000" dirty="0" smtClean="0"/>
              <a:t/>
            </a:r>
            <a:br>
              <a:rPr lang="en-US" altLang="zh-TW" sz="2000" dirty="0" smtClean="0"/>
            </a:br>
            <a:r>
              <a:rPr lang="zh-TW" altLang="zh-TW" sz="2000" dirty="0" smtClean="0"/>
              <a:t>者</a:t>
            </a:r>
            <a:r>
              <a:rPr lang="zh-TW" altLang="zh-TW" sz="2000" dirty="0"/>
              <a:t>」的觀點。當問題曾經</a:t>
            </a:r>
            <a:r>
              <a:rPr lang="zh-TW" altLang="zh-TW" sz="2000" dirty="0" smtClean="0"/>
              <a:t>是</a:t>
            </a:r>
            <a:r>
              <a:rPr lang="en-US" altLang="zh-TW" sz="2000" dirty="0" smtClean="0"/>
              <a:t/>
            </a:r>
            <a:br>
              <a:rPr lang="en-US" altLang="zh-TW" sz="2000" dirty="0" smtClean="0"/>
            </a:br>
            <a:r>
              <a:rPr lang="zh-TW" altLang="zh-TW" sz="2000" dirty="0" smtClean="0"/>
              <a:t>具</a:t>
            </a:r>
            <a:r>
              <a:rPr lang="zh-TW" altLang="zh-TW" sz="2000" dirty="0"/>
              <a:t>爭議性的，現在多數</a:t>
            </a:r>
            <a:r>
              <a:rPr lang="zh-TW" altLang="zh-TW" sz="2000" dirty="0" smtClean="0"/>
              <a:t>人類</a:t>
            </a:r>
            <a:r>
              <a:rPr lang="en-US" altLang="zh-TW" sz="2000" dirty="0" smtClean="0"/>
              <a:t/>
            </a:r>
            <a:br>
              <a:rPr lang="en-US" altLang="zh-TW" sz="2000" dirty="0" smtClean="0"/>
            </a:br>
            <a:r>
              <a:rPr lang="zh-TW" altLang="zh-TW" sz="2000" dirty="0" smtClean="0"/>
              <a:t>學</a:t>
            </a:r>
            <a:r>
              <a:rPr lang="zh-TW" altLang="zh-TW" sz="2000" dirty="0"/>
              <a:t>家覺得尼安德塔人及</a:t>
            </a:r>
            <a:r>
              <a:rPr lang="zh-TW" altLang="zh-TW" sz="2000" dirty="0" smtClean="0"/>
              <a:t>現代</a:t>
            </a:r>
            <a:r>
              <a:rPr lang="en-US" altLang="zh-TW" sz="2000" dirty="0" smtClean="0"/>
              <a:t/>
            </a:r>
            <a:br>
              <a:rPr lang="en-US" altLang="zh-TW" sz="2000" dirty="0" smtClean="0"/>
            </a:br>
            <a:r>
              <a:rPr lang="zh-TW" altLang="zh-TW" sz="2000" dirty="0" smtClean="0"/>
              <a:t>人</a:t>
            </a:r>
            <a:r>
              <a:rPr lang="zh-TW" altLang="zh-TW" sz="2000" dirty="0"/>
              <a:t>是不同物種，皆源自海德</a:t>
            </a:r>
            <a:r>
              <a:rPr lang="zh-TW" altLang="zh-TW" sz="2000" dirty="0" smtClean="0"/>
              <a:t>堡</a:t>
            </a:r>
            <a:r>
              <a:rPr lang="en-US" altLang="zh-TW" sz="2000" dirty="0" smtClean="0"/>
              <a:t/>
            </a:r>
            <a:br>
              <a:rPr lang="en-US" altLang="zh-TW" sz="2000" dirty="0" smtClean="0"/>
            </a:br>
            <a:r>
              <a:rPr lang="zh-TW" altLang="zh-TW" sz="2000" dirty="0" smtClean="0"/>
              <a:t>人</a:t>
            </a:r>
            <a:r>
              <a:rPr lang="en-US" altLang="zh-TW" sz="2000" dirty="0" smtClean="0"/>
              <a:t> </a:t>
            </a:r>
            <a:r>
              <a:rPr lang="en-US" altLang="zh-TW" sz="2000" dirty="0"/>
              <a:t>(</a:t>
            </a:r>
            <a:r>
              <a:rPr lang="zh-TW" altLang="zh-TW" sz="2000" dirty="0"/>
              <a:t>然而其已被命名</a:t>
            </a:r>
            <a:r>
              <a:rPr lang="en-US" altLang="zh-TW" sz="2000" dirty="0"/>
              <a:t>)</a:t>
            </a:r>
            <a:r>
              <a:rPr lang="zh-TW" altLang="zh-TW" sz="2000" dirty="0"/>
              <a:t>。</a:t>
            </a:r>
            <a:endParaRPr lang="zh-TW" altLang="en-US" sz="2000" dirty="0"/>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21 - </a:t>
            </a:r>
            <a:r>
              <a:rPr lang="zh-TW" altLang="en-US" smtClean="0"/>
              <a:t>人類如何演化</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35</a:t>
            </a:fld>
            <a:endParaRPr lang="en-US" altLang="zh-TW"/>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6030" y="2132856"/>
            <a:ext cx="4610100"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2450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21.1</a:t>
            </a:r>
            <a:r>
              <a:rPr lang="zh-TW" altLang="en-US" dirty="0"/>
              <a:t>　原猴與類人猿</a:t>
            </a:r>
          </a:p>
        </p:txBody>
      </p:sp>
      <p:sp>
        <p:nvSpPr>
          <p:cNvPr id="3" name="內容版面配置區 2"/>
          <p:cNvSpPr>
            <a:spLocks noGrp="1"/>
          </p:cNvSpPr>
          <p:nvPr>
            <p:ph idx="1"/>
          </p:nvPr>
        </p:nvSpPr>
        <p:spPr/>
        <p:txBody>
          <a:bodyPr/>
          <a:lstStyle/>
          <a:p>
            <a:r>
              <a:rPr lang="zh-TW" altLang="en-US" dirty="0"/>
              <a:t>約在 </a:t>
            </a:r>
            <a:r>
              <a:rPr lang="en-US" altLang="zh-TW" dirty="0"/>
              <a:t>4 </a:t>
            </a:r>
            <a:r>
              <a:rPr lang="zh-TW" altLang="en-US" dirty="0"/>
              <a:t>千萬年前，最早的靈長類分歧為</a:t>
            </a:r>
            <a:r>
              <a:rPr lang="zh-TW" altLang="en-US" dirty="0" smtClean="0"/>
              <a:t>兩群：</a:t>
            </a:r>
            <a:endParaRPr lang="en-US" altLang="zh-TW" dirty="0" smtClean="0"/>
          </a:p>
          <a:p>
            <a:pPr lvl="1"/>
            <a:r>
              <a:rPr lang="zh-TW" altLang="en-US" b="1" dirty="0" smtClean="0"/>
              <a:t>原猴</a:t>
            </a:r>
            <a:endParaRPr lang="en-US" altLang="zh-TW" b="1" dirty="0" smtClean="0"/>
          </a:p>
          <a:p>
            <a:pPr lvl="2"/>
            <a:r>
              <a:rPr lang="zh-TW" altLang="en-US" dirty="0"/>
              <a:t>包括：眼鏡猴、狐猴及懶</a:t>
            </a:r>
            <a:r>
              <a:rPr lang="zh-TW" altLang="en-US" dirty="0" smtClean="0"/>
              <a:t>猴</a:t>
            </a:r>
            <a:endParaRPr lang="en-US" altLang="zh-TW" dirty="0" smtClean="0"/>
          </a:p>
          <a:p>
            <a:pPr lvl="2"/>
            <a:r>
              <a:rPr lang="zh-TW" altLang="en-US" dirty="0" smtClean="0"/>
              <a:t>大部分</a:t>
            </a:r>
            <a:r>
              <a:rPr lang="zh-TW" altLang="en-US" dirty="0"/>
              <a:t>的原猴是夜行性者</a:t>
            </a:r>
            <a:endParaRPr lang="en-US" altLang="zh-TW" dirty="0"/>
          </a:p>
          <a:p>
            <a:pPr lvl="1"/>
            <a:r>
              <a:rPr lang="zh-TW" altLang="en-US" b="1" dirty="0" smtClean="0"/>
              <a:t>類人猿</a:t>
            </a:r>
            <a:endParaRPr lang="en-US" altLang="zh-TW" b="1" dirty="0" smtClean="0"/>
          </a:p>
          <a:p>
            <a:pPr lvl="2"/>
            <a:r>
              <a:rPr lang="zh-TW" altLang="en-US" dirty="0"/>
              <a:t>是較高階的靈長類</a:t>
            </a:r>
            <a:r>
              <a:rPr lang="zh-TW" altLang="en-US" dirty="0" smtClean="0"/>
              <a:t>，包括</a:t>
            </a:r>
            <a:r>
              <a:rPr lang="zh-TW" altLang="en-US" dirty="0"/>
              <a:t>猴子、人猿與</a:t>
            </a:r>
            <a:r>
              <a:rPr lang="zh-TW" altLang="en-US" dirty="0" smtClean="0"/>
              <a:t>人類</a:t>
            </a:r>
            <a:endParaRPr lang="en-US" altLang="zh-TW" dirty="0" smtClean="0"/>
          </a:p>
          <a:p>
            <a:pPr lvl="2"/>
            <a:r>
              <a:rPr lang="zh-TW" altLang="en-US" dirty="0" smtClean="0"/>
              <a:t>一般</a:t>
            </a:r>
            <a:r>
              <a:rPr lang="zh-TW" altLang="en-US" dirty="0"/>
              <a:t>認為類人猿</a:t>
            </a:r>
            <a:r>
              <a:rPr lang="zh-TW" altLang="en-US" dirty="0" smtClean="0"/>
              <a:t>是在</a:t>
            </a:r>
            <a:r>
              <a:rPr lang="zh-TW" altLang="en-US" dirty="0"/>
              <a:t>非洲演化形成</a:t>
            </a:r>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21 - </a:t>
            </a:r>
            <a:r>
              <a:rPr lang="zh-TW" altLang="en-US" smtClean="0"/>
              <a:t>人類如何演化</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4</a:t>
            </a:fld>
            <a:endParaRPr lang="en-US" altLang="zh-TW"/>
          </a:p>
        </p:txBody>
      </p:sp>
    </p:spTree>
    <p:extLst>
      <p:ext uri="{BB962C8B-B14F-4D97-AF65-F5344CB8AC3E}">
        <p14:creationId xmlns:p14="http://schemas.microsoft.com/office/powerpoint/2010/main" val="95701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dirty="0"/>
              <a:t>圖 </a:t>
            </a:r>
            <a:r>
              <a:rPr lang="en-US" altLang="zh-TW" sz="2800" dirty="0"/>
              <a:t>21.1</a:t>
            </a:r>
            <a:r>
              <a:rPr lang="zh-TW" altLang="en-US" sz="2800" dirty="0"/>
              <a:t>　靈長類的演化樹</a:t>
            </a:r>
          </a:p>
        </p:txBody>
      </p:sp>
      <p:sp>
        <p:nvSpPr>
          <p:cNvPr id="3" name="頁尾版面配置區 2"/>
          <p:cNvSpPr>
            <a:spLocks noGrp="1"/>
          </p:cNvSpPr>
          <p:nvPr>
            <p:ph type="ftr" sz="quarter" idx="11"/>
          </p:nvPr>
        </p:nvSpPr>
        <p:spPr/>
        <p:txBody>
          <a:bodyPr/>
          <a:lstStyle/>
          <a:p>
            <a:r>
              <a:rPr lang="zh-TW" altLang="en-US" smtClean="0"/>
              <a:t>普通生物學  </a:t>
            </a:r>
            <a:r>
              <a:rPr lang="en-US" altLang="zh-TW" smtClean="0"/>
              <a:t>Chapter 21 - </a:t>
            </a:r>
            <a:r>
              <a:rPr lang="zh-TW" altLang="en-US" smtClean="0"/>
              <a:t>人類如何演化</a:t>
            </a:r>
            <a:endParaRPr lang="zh-TW" altLang="zh-TW"/>
          </a:p>
        </p:txBody>
      </p:sp>
      <p:sp>
        <p:nvSpPr>
          <p:cNvPr id="4" name="投影片編號版面配置區 3"/>
          <p:cNvSpPr>
            <a:spLocks noGrp="1"/>
          </p:cNvSpPr>
          <p:nvPr>
            <p:ph type="sldNum" sz="quarter" idx="12"/>
          </p:nvPr>
        </p:nvSpPr>
        <p:spPr/>
        <p:txBody>
          <a:bodyPr/>
          <a:lstStyle/>
          <a:p>
            <a:fld id="{6640B099-C29F-48AA-9EE1-94DFFD9F4D02}" type="slidenum">
              <a:rPr lang="en-US" altLang="zh-TW" smtClean="0"/>
              <a:pPr/>
              <a:t>5</a:t>
            </a:fld>
            <a:endParaRPr lang="en-US" altLang="zh-TW"/>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280921" cy="3872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4658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21.1</a:t>
            </a:r>
            <a:r>
              <a:rPr lang="zh-TW" altLang="en-US" dirty="0"/>
              <a:t>　</a:t>
            </a:r>
            <a:r>
              <a:rPr lang="zh-TW" altLang="en-US" dirty="0" smtClean="0"/>
              <a:t>新、舊大陸猴</a:t>
            </a:r>
            <a:r>
              <a:rPr lang="zh-TW" altLang="en-US" dirty="0"/>
              <a:t>子</a:t>
            </a:r>
          </a:p>
        </p:txBody>
      </p:sp>
      <p:sp>
        <p:nvSpPr>
          <p:cNvPr id="3" name="內容版面配置區 2"/>
          <p:cNvSpPr>
            <a:spLocks noGrp="1"/>
          </p:cNvSpPr>
          <p:nvPr>
            <p:ph idx="1"/>
          </p:nvPr>
        </p:nvSpPr>
        <p:spPr/>
        <p:txBody>
          <a:bodyPr/>
          <a:lstStyle/>
          <a:p>
            <a:r>
              <a:rPr lang="zh-TW" altLang="en-US" dirty="0" smtClean="0"/>
              <a:t>猴子是</a:t>
            </a:r>
            <a:r>
              <a:rPr lang="zh-TW" altLang="en-US" dirty="0"/>
              <a:t>非常成功</a:t>
            </a:r>
            <a:r>
              <a:rPr lang="zh-TW" altLang="en-US" dirty="0" smtClean="0"/>
              <a:t>的靈</a:t>
            </a:r>
            <a:r>
              <a:rPr lang="zh-TW" altLang="en-US" dirty="0"/>
              <a:t>長</a:t>
            </a:r>
            <a:r>
              <a:rPr lang="zh-TW" altLang="en-US" dirty="0" smtClean="0"/>
              <a:t>類</a:t>
            </a:r>
            <a:endParaRPr lang="en-US" altLang="zh-TW" dirty="0" smtClean="0"/>
          </a:p>
          <a:p>
            <a:pPr lvl="1"/>
            <a:r>
              <a:rPr lang="zh-TW" altLang="en-US" b="1" dirty="0" smtClean="0"/>
              <a:t>新大陸</a:t>
            </a:r>
            <a:r>
              <a:rPr lang="zh-TW" altLang="en-US" dirty="0" smtClean="0"/>
              <a:t>猴子</a:t>
            </a:r>
            <a:endParaRPr lang="en-US" altLang="zh-TW" dirty="0" smtClean="0"/>
          </a:p>
          <a:p>
            <a:pPr lvl="2"/>
            <a:r>
              <a:rPr lang="zh-TW" altLang="en-US" dirty="0" smtClean="0"/>
              <a:t>有些遷徙</a:t>
            </a:r>
            <a:r>
              <a:rPr lang="zh-TW" altLang="en-US" dirty="0"/>
              <a:t>至</a:t>
            </a:r>
            <a:r>
              <a:rPr lang="zh-TW" altLang="en-US" dirty="0" smtClean="0"/>
              <a:t>南美洲</a:t>
            </a:r>
            <a:endParaRPr lang="en-US" altLang="zh-TW" dirty="0" smtClean="0"/>
          </a:p>
          <a:p>
            <a:pPr lvl="2"/>
            <a:r>
              <a:rPr lang="zh-TW" altLang="en-US" dirty="0"/>
              <a:t>牠們</a:t>
            </a:r>
            <a:r>
              <a:rPr lang="zh-TW" altLang="en-US" dirty="0" smtClean="0"/>
              <a:t>皆</a:t>
            </a:r>
            <a:r>
              <a:rPr lang="zh-TW" altLang="en-US" dirty="0"/>
              <a:t>為樹棲</a:t>
            </a:r>
            <a:r>
              <a:rPr lang="zh-TW" altLang="en-US" dirty="0" smtClean="0"/>
              <a:t>，有</a:t>
            </a:r>
            <a:r>
              <a:rPr lang="zh-TW" altLang="en-US" dirty="0"/>
              <a:t>扁平展開的鼻子，</a:t>
            </a:r>
            <a:r>
              <a:rPr lang="zh-TW" altLang="en-US" dirty="0" smtClean="0"/>
              <a:t>且多數</a:t>
            </a:r>
            <a:r>
              <a:rPr lang="zh-TW" altLang="en-US" dirty="0"/>
              <a:t>會用其能纏繞的長尾巴來抓住物體</a:t>
            </a:r>
            <a:endParaRPr lang="en-US" altLang="zh-TW" dirty="0"/>
          </a:p>
          <a:p>
            <a:pPr lvl="1"/>
            <a:r>
              <a:rPr lang="zh-TW" altLang="en-US" b="1" dirty="0"/>
              <a:t>舊</a:t>
            </a:r>
            <a:r>
              <a:rPr lang="zh-TW" altLang="en-US" b="1" dirty="0" smtClean="0"/>
              <a:t>大陸</a:t>
            </a:r>
            <a:r>
              <a:rPr lang="zh-TW" altLang="en-US" dirty="0" smtClean="0"/>
              <a:t>猴</a:t>
            </a:r>
            <a:r>
              <a:rPr lang="zh-TW" altLang="en-US" dirty="0"/>
              <a:t>子</a:t>
            </a:r>
            <a:endParaRPr lang="en-US" altLang="zh-TW" dirty="0"/>
          </a:p>
          <a:p>
            <a:pPr lvl="2"/>
            <a:r>
              <a:rPr lang="zh-TW" altLang="en-US" dirty="0"/>
              <a:t>其直接的</a:t>
            </a:r>
            <a:r>
              <a:rPr lang="zh-TW" altLang="en-US" dirty="0" smtClean="0"/>
              <a:t>後代</a:t>
            </a:r>
            <a:r>
              <a:rPr lang="zh-TW" altLang="en-US" dirty="0"/>
              <a:t>留在非洲</a:t>
            </a:r>
            <a:endParaRPr lang="en-US" altLang="zh-TW" dirty="0" smtClean="0"/>
          </a:p>
          <a:p>
            <a:pPr lvl="2"/>
            <a:r>
              <a:rPr lang="zh-TW" altLang="en-US" dirty="0" smtClean="0"/>
              <a:t>具有</a:t>
            </a:r>
            <a:r>
              <a:rPr lang="zh-TW" altLang="en-US" dirty="0"/>
              <a:t>如狗的</a:t>
            </a:r>
            <a:r>
              <a:rPr lang="zh-TW" altLang="en-US" dirty="0" smtClean="0"/>
              <a:t>臉型，沒有</a:t>
            </a:r>
            <a:r>
              <a:rPr lang="zh-TW" altLang="en-US" dirty="0"/>
              <a:t>可纏繞的</a:t>
            </a:r>
            <a:r>
              <a:rPr lang="zh-TW" altLang="en-US" dirty="0" smtClean="0"/>
              <a:t>尾巴</a:t>
            </a:r>
            <a:endParaRPr lang="en-US" altLang="zh-TW" dirty="0" smtClean="0"/>
          </a:p>
          <a:p>
            <a:pPr lvl="2"/>
            <a:r>
              <a:rPr lang="zh-TW" altLang="en-US" dirty="0"/>
              <a:t>地面活動以及樹棲的</a:t>
            </a:r>
            <a:r>
              <a:rPr lang="zh-TW" altLang="en-US" dirty="0" smtClean="0"/>
              <a:t>物種</a:t>
            </a:r>
            <a:endParaRPr lang="en-US" altLang="zh-TW" dirty="0"/>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21 - </a:t>
            </a:r>
            <a:r>
              <a:rPr lang="zh-TW" altLang="en-US" smtClean="0"/>
              <a:t>人類如何演化</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6</a:t>
            </a:fld>
            <a:endParaRPr lang="en-US" altLang="zh-TW"/>
          </a:p>
        </p:txBody>
      </p:sp>
    </p:spTree>
    <p:extLst>
      <p:ext uri="{BB962C8B-B14F-4D97-AF65-F5344CB8AC3E}">
        <p14:creationId xmlns:p14="http://schemas.microsoft.com/office/powerpoint/2010/main" val="3820416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21.2</a:t>
            </a:r>
            <a:r>
              <a:rPr lang="zh-TW" altLang="en-US" b="0" dirty="0"/>
              <a:t>　</a:t>
            </a:r>
            <a:r>
              <a:rPr lang="zh-TW" altLang="en-US" dirty="0"/>
              <a:t>類</a:t>
            </a:r>
            <a:r>
              <a:rPr lang="zh-TW" altLang="en-US" dirty="0" smtClean="0"/>
              <a:t>人</a:t>
            </a:r>
            <a:r>
              <a:rPr lang="zh-TW" altLang="en-US" dirty="0"/>
              <a:t>、</a:t>
            </a:r>
            <a:r>
              <a:rPr lang="zh-TW" altLang="en-US" dirty="0" smtClean="0"/>
              <a:t>人猿</a:t>
            </a:r>
            <a:r>
              <a:rPr lang="zh-TW" altLang="en-US" dirty="0"/>
              <a:t>與原人</a:t>
            </a:r>
          </a:p>
        </p:txBody>
      </p:sp>
      <p:sp>
        <p:nvSpPr>
          <p:cNvPr id="3" name="內容版面配置區 2"/>
          <p:cNvSpPr>
            <a:spLocks noGrp="1"/>
          </p:cNvSpPr>
          <p:nvPr>
            <p:ph idx="1"/>
          </p:nvPr>
        </p:nvSpPr>
        <p:spPr/>
        <p:txBody>
          <a:bodyPr/>
          <a:lstStyle/>
          <a:p>
            <a:r>
              <a:rPr lang="zh-TW" altLang="en-US" sz="2800" dirty="0"/>
              <a:t>類人從類人猿祖先演化而</a:t>
            </a:r>
            <a:r>
              <a:rPr lang="zh-TW" altLang="en-US" sz="2800" dirty="0" smtClean="0"/>
              <a:t>來</a:t>
            </a:r>
            <a:endParaRPr lang="en-US" altLang="zh-TW" sz="2800" dirty="0" smtClean="0"/>
          </a:p>
          <a:p>
            <a:pPr lvl="1"/>
            <a:r>
              <a:rPr lang="zh-TW" altLang="en-US" sz="2600" dirty="0" smtClean="0"/>
              <a:t>包括人猿及原人 </a:t>
            </a:r>
            <a:r>
              <a:rPr lang="en-US" altLang="zh-TW" sz="2600" dirty="0" smtClean="0"/>
              <a:t>(</a:t>
            </a:r>
            <a:r>
              <a:rPr lang="zh-TW" altLang="en-US" sz="2600" dirty="0" smtClean="0"/>
              <a:t>人類</a:t>
            </a:r>
            <a:r>
              <a:rPr lang="zh-TW" altLang="en-US" sz="2600" dirty="0"/>
              <a:t>及其直接祖先</a:t>
            </a:r>
            <a:r>
              <a:rPr lang="en-US" altLang="zh-TW" sz="2600" dirty="0" smtClean="0"/>
              <a:t>)</a:t>
            </a:r>
          </a:p>
          <a:p>
            <a:pPr>
              <a:spcBef>
                <a:spcPts val="1800"/>
              </a:spcBef>
            </a:pPr>
            <a:r>
              <a:rPr lang="zh-TW" altLang="en-US" sz="2800" dirty="0"/>
              <a:t>人猿的 </a:t>
            </a:r>
            <a:r>
              <a:rPr lang="en-US" altLang="zh-TW" sz="2800" dirty="0"/>
              <a:t>DNA </a:t>
            </a:r>
            <a:r>
              <a:rPr lang="zh-TW" altLang="en-US" sz="2800" dirty="0"/>
              <a:t>研究已經解釋了許多有關</a:t>
            </a:r>
            <a:r>
              <a:rPr lang="zh-TW" altLang="en-US" sz="2800" dirty="0" smtClean="0"/>
              <a:t>現存</a:t>
            </a:r>
            <a:r>
              <a:rPr lang="zh-TW" altLang="en-US" sz="2800" dirty="0"/>
              <a:t>的人猿如何演化</a:t>
            </a:r>
            <a:r>
              <a:rPr lang="zh-TW" altLang="en-US" sz="2800" dirty="0" smtClean="0"/>
              <a:t>形成</a:t>
            </a:r>
            <a:endParaRPr lang="en-US" altLang="zh-TW" sz="2800" dirty="0" smtClean="0"/>
          </a:p>
          <a:p>
            <a:pPr lvl="1"/>
            <a:r>
              <a:rPr lang="zh-TW" altLang="en-US" sz="2600" dirty="0"/>
              <a:t>亞洲人猿最早</a:t>
            </a:r>
            <a:r>
              <a:rPr lang="zh-TW" altLang="en-US" sz="2600" dirty="0" smtClean="0"/>
              <a:t>演化</a:t>
            </a:r>
            <a:endParaRPr lang="en-US" altLang="zh-TW" sz="2600" dirty="0" smtClean="0"/>
          </a:p>
          <a:p>
            <a:pPr lvl="2"/>
            <a:r>
              <a:rPr lang="zh-TW" altLang="en-US" sz="2400" dirty="0" smtClean="0"/>
              <a:t>長臂猿</a:t>
            </a:r>
            <a:r>
              <a:rPr lang="zh-TW" altLang="en-US" sz="2400" dirty="0"/>
              <a:t>族系約在</a:t>
            </a:r>
            <a:r>
              <a:rPr lang="en-US" altLang="zh-TW" sz="2400" dirty="0" smtClean="0"/>
              <a:t>1,500</a:t>
            </a:r>
            <a:r>
              <a:rPr lang="zh-TW" altLang="en-US" sz="2400" dirty="0" smtClean="0"/>
              <a:t>萬</a:t>
            </a:r>
            <a:r>
              <a:rPr lang="zh-TW" altLang="en-US" sz="2400" dirty="0"/>
              <a:t>年前從其他人猿分歧</a:t>
            </a:r>
            <a:r>
              <a:rPr lang="zh-TW" altLang="en-US" sz="2400" dirty="0" smtClean="0"/>
              <a:t>出來</a:t>
            </a:r>
            <a:endParaRPr lang="en-US" altLang="zh-TW" sz="2400" dirty="0" smtClean="0"/>
          </a:p>
          <a:p>
            <a:pPr lvl="2"/>
            <a:r>
              <a:rPr lang="zh-TW" altLang="en-US" sz="2400" dirty="0"/>
              <a:t>紅毛猩猩則在</a:t>
            </a:r>
            <a:r>
              <a:rPr lang="en-US" altLang="zh-TW" sz="2400" dirty="0" smtClean="0"/>
              <a:t>1,000</a:t>
            </a:r>
            <a:r>
              <a:rPr lang="zh-TW" altLang="en-US" sz="2400" dirty="0" smtClean="0"/>
              <a:t>萬</a:t>
            </a:r>
            <a:r>
              <a:rPr lang="zh-TW" altLang="en-US" sz="2400" dirty="0"/>
              <a:t>年前分歧</a:t>
            </a:r>
            <a:r>
              <a:rPr lang="zh-TW" altLang="en-US" sz="2400" dirty="0" smtClean="0"/>
              <a:t>出來</a:t>
            </a:r>
            <a:endParaRPr lang="en-US" altLang="zh-TW" sz="2400" dirty="0" smtClean="0"/>
          </a:p>
          <a:p>
            <a:pPr lvl="2"/>
            <a:r>
              <a:rPr lang="zh-TW" altLang="en-US" sz="2400" dirty="0"/>
              <a:t>長</a:t>
            </a:r>
            <a:r>
              <a:rPr lang="zh-TW" altLang="en-US" sz="2400" dirty="0" smtClean="0"/>
              <a:t>臂猿</a:t>
            </a:r>
            <a:r>
              <a:rPr lang="zh-TW" altLang="en-US" sz="2400" dirty="0"/>
              <a:t>和紅毛猩猩兩個族系皆不與</a:t>
            </a:r>
            <a:r>
              <a:rPr lang="zh-TW" altLang="en-US" sz="2400" dirty="0" smtClean="0"/>
              <a:t>人類親緣相近</a:t>
            </a:r>
            <a:endParaRPr lang="en-US" altLang="zh-TW" sz="2400" dirty="0" smtClean="0"/>
          </a:p>
          <a:p>
            <a:pPr lvl="1"/>
            <a:r>
              <a:rPr lang="zh-TW" altLang="en-US" dirty="0" smtClean="0"/>
              <a:t>非洲</a:t>
            </a:r>
            <a:r>
              <a:rPr lang="zh-TW" altLang="en-US" dirty="0"/>
              <a:t>人猿於最近演化，約在</a:t>
            </a:r>
            <a:r>
              <a:rPr lang="en-US" altLang="zh-TW" dirty="0" smtClean="0"/>
              <a:t>600~1,000</a:t>
            </a:r>
            <a:r>
              <a:rPr lang="zh-TW" altLang="en-US" dirty="0" smtClean="0"/>
              <a:t>萬</a:t>
            </a:r>
            <a:r>
              <a:rPr lang="zh-TW" altLang="en-US" dirty="0"/>
              <a:t>年前</a:t>
            </a:r>
            <a:r>
              <a:rPr lang="zh-TW" altLang="en-US" dirty="0" smtClean="0"/>
              <a:t>之間</a:t>
            </a:r>
            <a:endParaRPr lang="en-US" altLang="zh-TW" dirty="0" smtClean="0"/>
          </a:p>
          <a:p>
            <a:pPr lvl="2"/>
            <a:r>
              <a:rPr lang="zh-TW" altLang="en-US" dirty="0"/>
              <a:t>這些人猿是與人類親緣最近的現生者</a:t>
            </a:r>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21 - </a:t>
            </a:r>
            <a:r>
              <a:rPr lang="zh-TW" altLang="en-US" smtClean="0"/>
              <a:t>人類如何演化</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7</a:t>
            </a:fld>
            <a:endParaRPr lang="en-US" altLang="zh-TW"/>
          </a:p>
        </p:txBody>
      </p:sp>
    </p:spTree>
    <p:extLst>
      <p:ext uri="{BB962C8B-B14F-4D97-AF65-F5344CB8AC3E}">
        <p14:creationId xmlns:p14="http://schemas.microsoft.com/office/powerpoint/2010/main" val="2342968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21.2</a:t>
            </a:r>
            <a:r>
              <a:rPr lang="zh-TW" altLang="en-US" b="0" dirty="0"/>
              <a:t>　</a:t>
            </a:r>
            <a:r>
              <a:rPr lang="zh-TW" altLang="en-US" dirty="0" smtClean="0"/>
              <a:t>與</a:t>
            </a:r>
            <a:r>
              <a:rPr lang="zh-TW" altLang="en-US" dirty="0"/>
              <a:t>我們親緣最接近</a:t>
            </a:r>
          </a:p>
        </p:txBody>
      </p:sp>
      <p:sp>
        <p:nvSpPr>
          <p:cNvPr id="3" name="內容版面配置區 2"/>
          <p:cNvSpPr>
            <a:spLocks noGrp="1"/>
          </p:cNvSpPr>
          <p:nvPr>
            <p:ph idx="1"/>
          </p:nvPr>
        </p:nvSpPr>
        <p:spPr/>
        <p:txBody>
          <a:bodyPr/>
          <a:lstStyle/>
          <a:p>
            <a:pPr>
              <a:spcBef>
                <a:spcPts val="1200"/>
              </a:spcBef>
            </a:pPr>
            <a:r>
              <a:rPr lang="zh-TW" altLang="en-US" dirty="0"/>
              <a:t>黑猩猩與</a:t>
            </a:r>
            <a:r>
              <a:rPr lang="zh-TW" altLang="en-US" dirty="0" smtClean="0"/>
              <a:t>人類的親緣</a:t>
            </a:r>
            <a:r>
              <a:rPr lang="zh-TW" altLang="en-US" dirty="0"/>
              <a:t>比大猩猩</a:t>
            </a:r>
            <a:r>
              <a:rPr lang="zh-TW" altLang="en-US" dirty="0" smtClean="0"/>
              <a:t>較接近</a:t>
            </a:r>
            <a:endParaRPr lang="en-US" altLang="zh-TW" dirty="0" smtClean="0"/>
          </a:p>
          <a:p>
            <a:pPr lvl="1">
              <a:spcBef>
                <a:spcPts val="1200"/>
              </a:spcBef>
            </a:pPr>
            <a:r>
              <a:rPr lang="zh-TW" altLang="zh-TW" dirty="0"/>
              <a:t>黑猩猩在少於</a:t>
            </a:r>
            <a:r>
              <a:rPr lang="en-US" altLang="zh-TW" dirty="0" smtClean="0"/>
              <a:t>6,000</a:t>
            </a:r>
            <a:r>
              <a:rPr lang="zh-TW" altLang="zh-TW" dirty="0" smtClean="0"/>
              <a:t>萬</a:t>
            </a:r>
            <a:r>
              <a:rPr lang="zh-TW" altLang="zh-TW" dirty="0"/>
              <a:t>年前從人猿族系中分歧</a:t>
            </a:r>
            <a:r>
              <a:rPr lang="zh-TW" altLang="zh-TW" dirty="0" smtClean="0"/>
              <a:t>出來</a:t>
            </a:r>
            <a:endParaRPr lang="en-US" altLang="zh-TW" dirty="0" smtClean="0"/>
          </a:p>
          <a:p>
            <a:pPr lvl="1">
              <a:spcBef>
                <a:spcPts val="1200"/>
              </a:spcBef>
            </a:pPr>
            <a:r>
              <a:rPr lang="zh-TW" altLang="en-US" dirty="0" smtClean="0"/>
              <a:t>人類</a:t>
            </a:r>
            <a:r>
              <a:rPr lang="zh-TW" altLang="en-US" dirty="0"/>
              <a:t>與黑猩猩的基因</a:t>
            </a:r>
            <a:r>
              <a:rPr lang="zh-TW" altLang="en-US" dirty="0" smtClean="0"/>
              <a:t>沒有</a:t>
            </a:r>
            <a:r>
              <a:rPr lang="zh-TW" altLang="en-US" dirty="0"/>
              <a:t>時間產生許多</a:t>
            </a:r>
            <a:r>
              <a:rPr lang="zh-TW" altLang="en-US" dirty="0" smtClean="0"/>
              <a:t>差異</a:t>
            </a:r>
            <a:endParaRPr lang="en-US" altLang="zh-TW" dirty="0" smtClean="0"/>
          </a:p>
          <a:p>
            <a:pPr lvl="2">
              <a:spcBef>
                <a:spcPts val="1200"/>
              </a:spcBef>
            </a:pPr>
            <a:r>
              <a:rPr lang="zh-TW" altLang="en-US" dirty="0"/>
              <a:t>人類與黑猩猩的</a:t>
            </a:r>
            <a:r>
              <a:rPr lang="zh-TW" altLang="en-US" dirty="0" smtClean="0"/>
              <a:t>細胞核</a:t>
            </a:r>
            <a:r>
              <a:rPr lang="en-US" altLang="zh-TW" dirty="0" smtClean="0"/>
              <a:t>DNA </a:t>
            </a:r>
            <a:r>
              <a:rPr lang="zh-TW" altLang="en-US" dirty="0"/>
              <a:t>有 </a:t>
            </a:r>
            <a:r>
              <a:rPr lang="en-US" altLang="zh-TW" dirty="0"/>
              <a:t>98.6% </a:t>
            </a:r>
            <a:r>
              <a:rPr lang="zh-TW" altLang="en-US" dirty="0"/>
              <a:t>是相同</a:t>
            </a:r>
            <a:r>
              <a:rPr lang="zh-TW" altLang="en-US" dirty="0" smtClean="0"/>
              <a:t>的</a:t>
            </a:r>
            <a:endParaRPr lang="en-US" altLang="zh-TW" dirty="0" smtClean="0"/>
          </a:p>
          <a:p>
            <a:pPr lvl="1">
              <a:spcBef>
                <a:spcPts val="1200"/>
              </a:spcBef>
            </a:pPr>
            <a:r>
              <a:rPr lang="zh-TW" altLang="en-US" dirty="0"/>
              <a:t>大猩猩和</a:t>
            </a:r>
            <a:r>
              <a:rPr lang="zh-TW" altLang="en-US" dirty="0" smtClean="0"/>
              <a:t>人類的 </a:t>
            </a:r>
            <a:r>
              <a:rPr lang="en-US" altLang="zh-TW" dirty="0"/>
              <a:t>DNA </a:t>
            </a:r>
            <a:r>
              <a:rPr lang="zh-TW" altLang="en-US" dirty="0"/>
              <a:t>差異約為 </a:t>
            </a:r>
            <a:r>
              <a:rPr lang="en-US" altLang="zh-TW" dirty="0"/>
              <a:t>2.3</a:t>
            </a:r>
            <a:r>
              <a:rPr lang="en-US" altLang="zh-TW" dirty="0" smtClean="0"/>
              <a:t>%</a:t>
            </a:r>
          </a:p>
          <a:p>
            <a:pPr lvl="2">
              <a:spcBef>
                <a:spcPts val="1200"/>
              </a:spcBef>
            </a:pPr>
            <a:r>
              <a:rPr lang="zh-TW" altLang="en-US" dirty="0"/>
              <a:t>大猩猩族系的演化時期較早，約在</a:t>
            </a:r>
            <a:r>
              <a:rPr lang="en-US" altLang="zh-TW" dirty="0" smtClean="0"/>
              <a:t>8,000</a:t>
            </a:r>
            <a:r>
              <a:rPr lang="zh-TW" altLang="en-US" dirty="0" smtClean="0"/>
              <a:t>萬</a:t>
            </a:r>
            <a:r>
              <a:rPr lang="zh-TW" altLang="en-US" dirty="0"/>
              <a:t>年前</a:t>
            </a:r>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21 - </a:t>
            </a:r>
            <a:r>
              <a:rPr lang="zh-TW" altLang="en-US" smtClean="0"/>
              <a:t>人類如何演化</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8</a:t>
            </a:fld>
            <a:endParaRPr lang="en-US" altLang="zh-TW"/>
          </a:p>
        </p:txBody>
      </p:sp>
    </p:spTree>
    <p:extLst>
      <p:ext uri="{BB962C8B-B14F-4D97-AF65-F5344CB8AC3E}">
        <p14:creationId xmlns:p14="http://schemas.microsoft.com/office/powerpoint/2010/main" val="3360278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21.2</a:t>
            </a:r>
            <a:r>
              <a:rPr lang="zh-TW" altLang="en-US" b="0" dirty="0"/>
              <a:t>　</a:t>
            </a:r>
            <a:r>
              <a:rPr lang="zh-TW" altLang="en-US" dirty="0"/>
              <a:t>比較人猿至原人</a:t>
            </a:r>
          </a:p>
        </p:txBody>
      </p:sp>
      <p:sp>
        <p:nvSpPr>
          <p:cNvPr id="3" name="內容版面配置區 2"/>
          <p:cNvSpPr>
            <a:spLocks noGrp="1"/>
          </p:cNvSpPr>
          <p:nvPr>
            <p:ph idx="1"/>
          </p:nvPr>
        </p:nvSpPr>
        <p:spPr/>
        <p:txBody>
          <a:bodyPr/>
          <a:lstStyle/>
          <a:p>
            <a:pPr>
              <a:spcBef>
                <a:spcPts val="1200"/>
              </a:spcBef>
            </a:pPr>
            <a:r>
              <a:rPr lang="zh-TW" altLang="en-US" dirty="0"/>
              <a:t>類人的演化多半已反映出不同的運動</a:t>
            </a:r>
            <a:r>
              <a:rPr lang="zh-TW" altLang="en-US" dirty="0" smtClean="0"/>
              <a:t>模式</a:t>
            </a:r>
            <a:endParaRPr lang="en-US" altLang="zh-TW" dirty="0" smtClean="0"/>
          </a:p>
          <a:p>
            <a:pPr lvl="1">
              <a:spcBef>
                <a:spcPts val="1200"/>
              </a:spcBef>
            </a:pPr>
            <a:r>
              <a:rPr lang="zh-TW" altLang="en-US" dirty="0" smtClean="0"/>
              <a:t>原人</a:t>
            </a:r>
            <a:r>
              <a:rPr lang="zh-TW" altLang="en-US" dirty="0"/>
              <a:t>演化</a:t>
            </a:r>
            <a:r>
              <a:rPr lang="zh-TW" altLang="en-US" dirty="0" smtClean="0"/>
              <a:t>成為</a:t>
            </a:r>
            <a:r>
              <a:rPr lang="zh-TW" altLang="en-US" b="1" dirty="0" smtClean="0"/>
              <a:t>二足的</a:t>
            </a:r>
            <a:r>
              <a:rPr lang="zh-TW" altLang="en-US" dirty="0" smtClean="0"/>
              <a:t>、</a:t>
            </a:r>
            <a:r>
              <a:rPr lang="zh-TW" altLang="en-US" dirty="0"/>
              <a:t>直立</a:t>
            </a:r>
            <a:r>
              <a:rPr lang="zh-TW" altLang="en-US" dirty="0" smtClean="0"/>
              <a:t>行走</a:t>
            </a:r>
            <a:endParaRPr lang="en-US" altLang="zh-TW" dirty="0" smtClean="0"/>
          </a:p>
          <a:p>
            <a:pPr lvl="2">
              <a:spcBef>
                <a:spcPts val="1200"/>
              </a:spcBef>
            </a:pPr>
            <a:r>
              <a:rPr lang="zh-TW" altLang="en-US" dirty="0"/>
              <a:t>解剖</a:t>
            </a:r>
            <a:r>
              <a:rPr lang="zh-TW" altLang="en-US" dirty="0" smtClean="0"/>
              <a:t>特徵包括</a:t>
            </a:r>
            <a:r>
              <a:rPr lang="zh-TW" altLang="en-US" dirty="0"/>
              <a:t>脊柱 </a:t>
            </a:r>
            <a:r>
              <a:rPr lang="en-US" altLang="zh-TW" dirty="0"/>
              <a:t>S-</a:t>
            </a:r>
            <a:r>
              <a:rPr lang="zh-TW" altLang="en-US" dirty="0" smtClean="0"/>
              <a:t>形、</a:t>
            </a:r>
            <a:r>
              <a:rPr lang="zh-TW" altLang="en-US" dirty="0"/>
              <a:t>髖骨碗</a:t>
            </a:r>
            <a:r>
              <a:rPr lang="zh-TW" altLang="en-US" dirty="0" smtClean="0"/>
              <a:t>形、</a:t>
            </a:r>
            <a:r>
              <a:rPr lang="zh-TW" altLang="en-US" dirty="0"/>
              <a:t>手臂較雙腳短</a:t>
            </a:r>
            <a:endParaRPr lang="en-US" altLang="zh-TW" dirty="0" smtClean="0"/>
          </a:p>
          <a:p>
            <a:pPr lvl="1">
              <a:spcBef>
                <a:spcPts val="1200"/>
              </a:spcBef>
            </a:pPr>
            <a:r>
              <a:rPr lang="zh-TW" altLang="en-US" dirty="0" smtClean="0"/>
              <a:t>人猿</a:t>
            </a:r>
            <a:r>
              <a:rPr lang="zh-TW" altLang="en-US" dirty="0"/>
              <a:t>演化</a:t>
            </a:r>
            <a:r>
              <a:rPr lang="zh-TW" altLang="en-US" dirty="0" smtClean="0"/>
              <a:t>成</a:t>
            </a:r>
            <a:r>
              <a:rPr lang="zh-TW" altLang="en-US" b="1" dirty="0" smtClean="0"/>
              <a:t>指</a:t>
            </a:r>
            <a:r>
              <a:rPr lang="zh-TW" altLang="en-US" b="1" dirty="0"/>
              <a:t>關節</a:t>
            </a:r>
            <a:r>
              <a:rPr lang="zh-TW" altLang="en-US" b="1" dirty="0" smtClean="0"/>
              <a:t>行走</a:t>
            </a:r>
            <a:endParaRPr lang="en-US" altLang="zh-TW" b="1" dirty="0" smtClean="0"/>
          </a:p>
          <a:p>
            <a:pPr lvl="2">
              <a:spcBef>
                <a:spcPts val="1200"/>
              </a:spcBef>
            </a:pPr>
            <a:r>
              <a:rPr lang="zh-TW" altLang="en-US" dirty="0"/>
              <a:t>解剖特徵</a:t>
            </a:r>
            <a:r>
              <a:rPr lang="zh-TW" altLang="en-US" dirty="0" smtClean="0"/>
              <a:t>包括</a:t>
            </a:r>
            <a:r>
              <a:rPr lang="zh-TW" altLang="en-US" dirty="0"/>
              <a:t>脊柱微</a:t>
            </a:r>
            <a:r>
              <a:rPr lang="zh-TW" altLang="en-US" dirty="0" smtClean="0"/>
              <a:t>彎、</a:t>
            </a:r>
            <a:r>
              <a:rPr lang="zh-TW" altLang="en-US" dirty="0"/>
              <a:t>髖骨長而</a:t>
            </a:r>
            <a:r>
              <a:rPr lang="zh-TW" altLang="en-US" dirty="0" smtClean="0"/>
              <a:t>窄、手</a:t>
            </a:r>
            <a:r>
              <a:rPr lang="zh-TW" altLang="en-US" dirty="0"/>
              <a:t>臂</a:t>
            </a:r>
            <a:r>
              <a:rPr lang="zh-TW" altLang="en-US" dirty="0" smtClean="0"/>
              <a:t>較</a:t>
            </a:r>
            <a:r>
              <a:rPr lang="zh-TW" altLang="en-US" dirty="0"/>
              <a:t>雙腳長</a:t>
            </a:r>
            <a:endParaRPr lang="zh-TW" altLang="en-US" dirty="0"/>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21 - </a:t>
            </a:r>
            <a:r>
              <a:rPr lang="zh-TW" altLang="en-US" smtClean="0"/>
              <a:t>人類如何演化</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9</a:t>
            </a:fld>
            <a:endParaRPr lang="en-US" altLang="zh-TW"/>
          </a:p>
        </p:txBody>
      </p:sp>
    </p:spTree>
    <p:extLst>
      <p:ext uri="{BB962C8B-B14F-4D97-AF65-F5344CB8AC3E}">
        <p14:creationId xmlns:p14="http://schemas.microsoft.com/office/powerpoint/2010/main" val="1489661029"/>
      </p:ext>
    </p:extLst>
  </p:cSld>
  <p:clrMapOvr>
    <a:masterClrMapping/>
  </p:clrMapOvr>
</p:sld>
</file>

<file path=ppt/theme/theme1.xml><?xml version="1.0" encoding="utf-8"?>
<a:theme xmlns:a="http://schemas.openxmlformats.org/drawingml/2006/main" name="科學的生物學">
  <a:themeElements>
    <a:clrScheme name="Custom 328">
      <a:dk1>
        <a:srgbClr val="000000"/>
      </a:dk1>
      <a:lt1>
        <a:srgbClr val="FFFFFF"/>
      </a:lt1>
      <a:dk2>
        <a:srgbClr val="CE56CE"/>
      </a:dk2>
      <a:lt2>
        <a:srgbClr val="969696"/>
      </a:lt2>
      <a:accent1>
        <a:srgbClr val="7C7FF0"/>
      </a:accent1>
      <a:accent2>
        <a:srgbClr val="FF7325"/>
      </a:accent2>
      <a:accent3>
        <a:srgbClr val="4BAFE1"/>
      </a:accent3>
      <a:accent4>
        <a:srgbClr val="2EB09A"/>
      </a:accent4>
      <a:accent5>
        <a:srgbClr val="FE9D4C"/>
      </a:accent5>
      <a:accent6>
        <a:srgbClr val="BBAB65"/>
      </a:accent6>
      <a:hlink>
        <a:srgbClr val="77BB33"/>
      </a:hlink>
      <a:folHlink>
        <a:srgbClr val="DDC223"/>
      </a:folHlink>
    </a:clrScheme>
    <a:fontScheme name="微標 century">
      <a:majorFont>
        <a:latin typeface="Century Gothic"/>
        <a:ea typeface="微軟正黑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6565F1"/>
        </a:dk2>
        <a:lt2>
          <a:srgbClr val="969696"/>
        </a:lt2>
        <a:accent1>
          <a:srgbClr val="FFCC00"/>
        </a:accent1>
        <a:accent2>
          <a:srgbClr val="FF7D25"/>
        </a:accent2>
        <a:accent3>
          <a:srgbClr val="FFFFFF"/>
        </a:accent3>
        <a:accent4>
          <a:srgbClr val="000000"/>
        </a:accent4>
        <a:accent5>
          <a:srgbClr val="FFE2AA"/>
        </a:accent5>
        <a:accent6>
          <a:srgbClr val="E77120"/>
        </a:accent6>
        <a:hlink>
          <a:srgbClr val="FF3399"/>
        </a:hlink>
        <a:folHlink>
          <a:srgbClr val="6BCB35"/>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CE56CE"/>
        </a:dk2>
        <a:lt2>
          <a:srgbClr val="969696"/>
        </a:lt2>
        <a:accent1>
          <a:srgbClr val="5AD4EC"/>
        </a:accent1>
        <a:accent2>
          <a:srgbClr val="62A7FA"/>
        </a:accent2>
        <a:accent3>
          <a:srgbClr val="FFFFFF"/>
        </a:accent3>
        <a:accent4>
          <a:srgbClr val="000000"/>
        </a:accent4>
        <a:accent5>
          <a:srgbClr val="B5E6F4"/>
        </a:accent5>
        <a:accent6>
          <a:srgbClr val="5897E3"/>
        </a:accent6>
        <a:hlink>
          <a:srgbClr val="54D09E"/>
        </a:hlink>
        <a:folHlink>
          <a:srgbClr val="E4D61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26AA8B"/>
        </a:dk2>
        <a:lt2>
          <a:srgbClr val="969696"/>
        </a:lt2>
        <a:accent1>
          <a:srgbClr val="A0DD4F"/>
        </a:accent1>
        <a:accent2>
          <a:srgbClr val="5BB9DB"/>
        </a:accent2>
        <a:accent3>
          <a:srgbClr val="FFFFFF"/>
        </a:accent3>
        <a:accent4>
          <a:srgbClr val="000000"/>
        </a:accent4>
        <a:accent5>
          <a:srgbClr val="CDEBB2"/>
        </a:accent5>
        <a:accent6>
          <a:srgbClr val="52A7C6"/>
        </a:accent6>
        <a:hlink>
          <a:srgbClr val="80A5F8"/>
        </a:hlink>
        <a:folHlink>
          <a:srgbClr val="DDD35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3659C8"/>
        </a:dk2>
        <a:lt2>
          <a:srgbClr val="969696"/>
        </a:lt2>
        <a:accent1>
          <a:srgbClr val="FFCC00"/>
        </a:accent1>
        <a:accent2>
          <a:srgbClr val="2CB4F8"/>
        </a:accent2>
        <a:accent3>
          <a:srgbClr val="FFFFFF"/>
        </a:accent3>
        <a:accent4>
          <a:srgbClr val="000000"/>
        </a:accent4>
        <a:accent5>
          <a:srgbClr val="FFE2AA"/>
        </a:accent5>
        <a:accent6>
          <a:srgbClr val="27A3E1"/>
        </a:accent6>
        <a:hlink>
          <a:srgbClr val="FE7F00"/>
        </a:hlink>
        <a:folHlink>
          <a:srgbClr val="6BCB35"/>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26AA8B"/>
        </a:dk2>
        <a:lt2>
          <a:srgbClr val="969696"/>
        </a:lt2>
        <a:accent1>
          <a:srgbClr val="A0DD4F"/>
        </a:accent1>
        <a:accent2>
          <a:srgbClr val="5BB9DB"/>
        </a:accent2>
        <a:accent3>
          <a:srgbClr val="FFFFFF"/>
        </a:accent3>
        <a:accent4>
          <a:srgbClr val="000000"/>
        </a:accent4>
        <a:accent5>
          <a:srgbClr val="CDEBB2"/>
        </a:accent5>
        <a:accent6>
          <a:srgbClr val="52A7C6"/>
        </a:accent6>
        <a:hlink>
          <a:srgbClr val="80A5F8"/>
        </a:hlink>
        <a:folHlink>
          <a:srgbClr val="DDD355"/>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3659C8"/>
        </a:dk2>
        <a:lt2>
          <a:srgbClr val="969696"/>
        </a:lt2>
        <a:accent1>
          <a:srgbClr val="FFCC00"/>
        </a:accent1>
        <a:accent2>
          <a:srgbClr val="2CB4F8"/>
        </a:accent2>
        <a:accent3>
          <a:srgbClr val="FFFFFF"/>
        </a:accent3>
        <a:accent4>
          <a:srgbClr val="000000"/>
        </a:accent4>
        <a:accent5>
          <a:srgbClr val="FFE2AA"/>
        </a:accent5>
        <a:accent6>
          <a:srgbClr val="27A3E1"/>
        </a:accent6>
        <a:hlink>
          <a:srgbClr val="FE7F00"/>
        </a:hlink>
        <a:folHlink>
          <a:srgbClr val="6BCB35"/>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CE56CE"/>
        </a:dk2>
        <a:lt2>
          <a:srgbClr val="969696"/>
        </a:lt2>
        <a:accent1>
          <a:srgbClr val="7C7FF0"/>
        </a:accent1>
        <a:accent2>
          <a:srgbClr val="FF7325"/>
        </a:accent2>
        <a:accent3>
          <a:srgbClr val="FFFFFF"/>
        </a:accent3>
        <a:accent4>
          <a:srgbClr val="000000"/>
        </a:accent4>
        <a:accent5>
          <a:srgbClr val="BFC0F6"/>
        </a:accent5>
        <a:accent6>
          <a:srgbClr val="E76820"/>
        </a:accent6>
        <a:hlink>
          <a:srgbClr val="77BB33"/>
        </a:hlink>
        <a:folHlink>
          <a:srgbClr val="DDC223"/>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26AA8B"/>
        </a:dk2>
        <a:lt2>
          <a:srgbClr val="969696"/>
        </a:lt2>
        <a:accent1>
          <a:srgbClr val="A0DD4F"/>
        </a:accent1>
        <a:accent2>
          <a:srgbClr val="5BB9DB"/>
        </a:accent2>
        <a:accent3>
          <a:srgbClr val="FFFFFF"/>
        </a:accent3>
        <a:accent4>
          <a:srgbClr val="000000"/>
        </a:accent4>
        <a:accent5>
          <a:srgbClr val="CDEBB2"/>
        </a:accent5>
        <a:accent6>
          <a:srgbClr val="52A7C6"/>
        </a:accent6>
        <a:hlink>
          <a:srgbClr val="80A5F8"/>
        </a:hlink>
        <a:folHlink>
          <a:srgbClr val="DDD355"/>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3659C8"/>
        </a:dk2>
        <a:lt2>
          <a:srgbClr val="969696"/>
        </a:lt2>
        <a:accent1>
          <a:srgbClr val="FFCC00"/>
        </a:accent1>
        <a:accent2>
          <a:srgbClr val="2CB4F8"/>
        </a:accent2>
        <a:accent3>
          <a:srgbClr val="FFFFFF"/>
        </a:accent3>
        <a:accent4>
          <a:srgbClr val="000000"/>
        </a:accent4>
        <a:accent5>
          <a:srgbClr val="FFE2AA"/>
        </a:accent5>
        <a:accent6>
          <a:srgbClr val="27A3E1"/>
        </a:accent6>
        <a:hlink>
          <a:srgbClr val="FE7F00"/>
        </a:hlink>
        <a:folHlink>
          <a:srgbClr val="6BCB35"/>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CE56CE"/>
        </a:dk2>
        <a:lt2>
          <a:srgbClr val="969696"/>
        </a:lt2>
        <a:accent1>
          <a:srgbClr val="7C7FF0"/>
        </a:accent1>
        <a:accent2>
          <a:srgbClr val="FF7325"/>
        </a:accent2>
        <a:accent3>
          <a:srgbClr val="FFFFFF"/>
        </a:accent3>
        <a:accent4>
          <a:srgbClr val="000000"/>
        </a:accent4>
        <a:accent5>
          <a:srgbClr val="BFC0F6"/>
        </a:accent5>
        <a:accent6>
          <a:srgbClr val="E76820"/>
        </a:accent6>
        <a:hlink>
          <a:srgbClr val="77BB33"/>
        </a:hlink>
        <a:folHlink>
          <a:srgbClr val="DDC22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科學的生物學</Template>
  <TotalTime>440</TotalTime>
  <Words>2101</Words>
  <Application>Microsoft Office PowerPoint</Application>
  <PresentationFormat>如螢幕大小 (4:3)</PresentationFormat>
  <Paragraphs>251</Paragraphs>
  <Slides>35</Slides>
  <Notes>0</Notes>
  <HiddenSlides>0</HiddenSlides>
  <MMClips>0</MMClips>
  <ScaleCrop>false</ScaleCrop>
  <HeadingPairs>
    <vt:vector size="4" baseType="variant">
      <vt:variant>
        <vt:lpstr>佈景主題</vt:lpstr>
      </vt:variant>
      <vt:variant>
        <vt:i4>1</vt:i4>
      </vt:variant>
      <vt:variant>
        <vt:lpstr>投影片標題</vt:lpstr>
      </vt:variant>
      <vt:variant>
        <vt:i4>35</vt:i4>
      </vt:variant>
    </vt:vector>
  </HeadingPairs>
  <TitlesOfParts>
    <vt:vector size="36" baseType="lpstr">
      <vt:lpstr>科學的生物學</vt:lpstr>
      <vt:lpstr>人類如何演化</vt:lpstr>
      <vt:lpstr>21.1　人類的演化路徑</vt:lpstr>
      <vt:lpstr>21.1　靈長類特徵</vt:lpstr>
      <vt:lpstr>21.1　原猴與類人猿</vt:lpstr>
      <vt:lpstr>圖 21.1　靈長類的演化樹</vt:lpstr>
      <vt:lpstr>21.1　新、舊大陸猴子</vt:lpstr>
      <vt:lpstr>21.2　類人、人猿與原人</vt:lpstr>
      <vt:lpstr>21.2　與我們親緣最接近</vt:lpstr>
      <vt:lpstr>21.2　比較人猿至原人</vt:lpstr>
      <vt:lpstr>圖 21.2　人猿與原人骨骼的比較</vt:lpstr>
      <vt:lpstr>21.3　直立行走</vt:lpstr>
      <vt:lpstr>圖 21.3　直立行走已在脊椎動物之間演化多次</vt:lpstr>
      <vt:lpstr>圖 21.4　拉托里南方猿人的足跡</vt:lpstr>
      <vt:lpstr>21.4　原人的親緣關係樹</vt:lpstr>
      <vt:lpstr>21.4　原始化石</vt:lpstr>
      <vt:lpstr>21.4　人種分類</vt:lpstr>
      <vt:lpstr>圖 21.5　原人的演化樹</vt:lpstr>
      <vt:lpstr>21.5　巧人</vt:lpstr>
      <vt:lpstr>21.5　盧多爾夫人和匠人</vt:lpstr>
      <vt:lpstr>21.5　早期人屬化石少</vt:lpstr>
      <vt:lpstr>21.6　遠離非洲：直立人</vt:lpstr>
      <vt:lpstr>21.6　直立人</vt:lpstr>
      <vt:lpstr>21.7　現代人</vt:lpstr>
      <vt:lpstr>21.7　海德堡人</vt:lpstr>
      <vt:lpstr>21.7　尼安德塔人</vt:lpstr>
      <vt:lpstr>21.7　智人</vt:lpstr>
      <vt:lpstr>21.7　人演化</vt:lpstr>
      <vt:lpstr>21.7　我們的物種也在非洲演化</vt:lpstr>
      <vt:lpstr>圖21.9　遠離非洲──許多次</vt:lpstr>
      <vt:lpstr>21.7　我們的物種也在非洲演化(續)</vt:lpstr>
      <vt:lpstr>21.7　尼安德塔人和克羅馬儂人</vt:lpstr>
      <vt:lpstr>21.8　唯一存活的原人</vt:lpstr>
      <vt:lpstr>圖 21.10　智人仍在演化中</vt:lpstr>
      <vt:lpstr>質詢與分析</vt:lpstr>
      <vt:lpstr>質詢與分析</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人類如何演化</dc:title>
  <dc:subject>普通生物學</dc:subject>
  <dc:creator>Rachel</dc:creator>
  <cp:keywords>東華書局</cp:keywords>
  <cp:lastModifiedBy>Rachel</cp:lastModifiedBy>
  <cp:revision>36</cp:revision>
  <dcterms:created xsi:type="dcterms:W3CDTF">2019-10-01T01:41:17Z</dcterms:created>
  <dcterms:modified xsi:type="dcterms:W3CDTF">2019-10-01T09:01:34Z</dcterms:modified>
</cp:coreProperties>
</file>