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267" r:id="rId49"/>
    <p:sldId id="31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FE7F00"/>
    <a:srgbClr val="003399"/>
    <a:srgbClr val="FFCC00"/>
    <a:srgbClr val="969696"/>
    <a:srgbClr val="7B18E8"/>
    <a:srgbClr val="FFFFBF"/>
    <a:srgbClr val="E4D61C"/>
    <a:srgbClr val="6BCB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0" d="100"/>
          <a:sy n="80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TW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88AEBE-BCF9-4DA0-8DE8-02ACD8386F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417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8AEBE-BCF9-4DA0-8DE8-02ACD8386FC4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111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4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683568" y="5373216"/>
            <a:ext cx="7772400" cy="132600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 smtClean="0">
                <a:solidFill>
                  <a:srgbClr val="00277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dirty="0" smtClean="0"/>
          </a:p>
        </p:txBody>
      </p:sp>
      <p:sp>
        <p:nvSpPr>
          <p:cNvPr id="42015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797152"/>
            <a:ext cx="7776864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>
              <a:buFontTx/>
              <a:buNone/>
              <a:defRPr sz="3200" b="1" smtClean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5184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86CD-F511-4EEB-A0ED-70801BDA50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40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2" y="3573016"/>
            <a:ext cx="7772400" cy="1362075"/>
          </a:xfrm>
        </p:spPr>
        <p:txBody>
          <a:bodyPr anchor="t"/>
          <a:lstStyle>
            <a:lvl1pPr algn="ctr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422" y="2072829"/>
            <a:ext cx="7772400" cy="1386383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accent4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59008-BACC-4FA6-82AF-59785DE9F926}" type="slidenum">
              <a:rPr lang="en-US" altLang="zh-TW"/>
              <a:pPr/>
              <a:t>‹#›</a:t>
            </a:fld>
            <a:endParaRPr lang="en-US" altLang="zh-TW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783685" y="3531220"/>
            <a:ext cx="777686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0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191000" cy="5136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191000" cy="5136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DB387-C46D-4DB0-AAE8-9007EA61FB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31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47246-20E3-474B-AF10-F3E75A5B509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0B099-C29F-48AA-9EE1-94DFFD9F4D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68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3D16C-4916-490F-8B03-2D3B31926D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2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12776"/>
            <a:ext cx="4191000" cy="506422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91000" cy="506422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4A0A8-3CF8-4334-9BAB-82D4E79D0B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08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6388" y="1340768"/>
            <a:ext cx="85344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0" y="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Candara" panose="020E0502030303020204" pitchFamily="34" charset="0"/>
                <a:ea typeface="+mn-ea"/>
              </a:defRPr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604448" y="6554162"/>
            <a:ext cx="539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新細明體" charset="-120"/>
              </a:defRPr>
            </a:lvl1pPr>
          </a:lstStyle>
          <a:p>
            <a:fld id="{3FA009EA-F44F-42DC-885F-968D90E96B0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5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528" y="260648"/>
            <a:ext cx="84969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6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600" dirty="0">
                <a:latin typeface="+mj-ea"/>
              </a:rPr>
              <a:t>動物的循環</a:t>
            </a:r>
            <a:endParaRPr lang="en-US" altLang="zh-TW" sz="5600" dirty="0">
              <a:latin typeface="+mj-ea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dirty="0"/>
              <a:t>Chapter </a:t>
            </a:r>
            <a:r>
              <a:rPr lang="en-US" altLang="zh-TW" dirty="0" smtClean="0"/>
              <a:t>23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23.2</a:t>
            </a:r>
            <a:r>
              <a:rPr lang="zh-TW" altLang="en-US" dirty="0" smtClean="0"/>
              <a:t>　血液移動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2664296"/>
          </a:xfrm>
        </p:spPr>
        <p:txBody>
          <a:bodyPr/>
          <a:lstStyle/>
          <a:p>
            <a:r>
              <a:rPr lang="zh-TW" altLang="en-US" sz="2600" dirty="0"/>
              <a:t>血液從心臟循環至</a:t>
            </a:r>
            <a:r>
              <a:rPr lang="zh-TW" altLang="en-US" sz="2600" dirty="0" smtClean="0"/>
              <a:t>全身</a:t>
            </a:r>
            <a:endParaRPr lang="en-US" altLang="zh-TW" sz="2600" dirty="0" smtClean="0"/>
          </a:p>
          <a:p>
            <a:pPr lvl="1"/>
            <a:r>
              <a:rPr lang="zh-TW" altLang="en-US" sz="2400" dirty="0"/>
              <a:t>血液離開心臟所流經的血管稱為</a:t>
            </a:r>
            <a:r>
              <a:rPr lang="zh-TW" altLang="en-US" sz="2400" dirty="0" smtClean="0"/>
              <a:t>動脈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血液從動脈</a:t>
            </a:r>
            <a:r>
              <a:rPr lang="zh-TW" altLang="en-US" sz="2400" dirty="0" smtClean="0"/>
              <a:t>經過小動脈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血液終將被推進微血管</a:t>
            </a:r>
            <a:r>
              <a:rPr lang="zh-TW" altLang="en-US" sz="2400" dirty="0" smtClean="0"/>
              <a:t>網，</a:t>
            </a:r>
            <a:r>
              <a:rPr lang="zh-TW" altLang="en-US" sz="2400" dirty="0"/>
              <a:t>血液流經</a:t>
            </a:r>
            <a:r>
              <a:rPr lang="zh-TW" altLang="en-US" sz="2400" dirty="0" smtClean="0"/>
              <a:t>小靜脈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小</a:t>
            </a:r>
            <a:r>
              <a:rPr lang="zh-TW" altLang="en-US" sz="2400" dirty="0"/>
              <a:t>靜脈所構成的網絡會清</a:t>
            </a:r>
            <a:r>
              <a:rPr lang="zh-TW" altLang="en-US" sz="2400" dirty="0" smtClean="0"/>
              <a:t>空而</a:t>
            </a:r>
            <a:r>
              <a:rPr lang="zh-TW" altLang="en-US" sz="2400" dirty="0"/>
              <a:t>進入較大的</a:t>
            </a:r>
            <a:r>
              <a:rPr lang="zh-TW" altLang="en-US" sz="2400" dirty="0" smtClean="0"/>
              <a:t>靜脈，</a:t>
            </a:r>
            <a:r>
              <a:rPr lang="zh-TW" altLang="en-US" sz="2400" dirty="0"/>
              <a:t>其收集了循環</a:t>
            </a:r>
            <a:r>
              <a:rPr lang="zh-TW" altLang="en-US" sz="2400" dirty="0" smtClean="0"/>
              <a:t>的血液</a:t>
            </a:r>
            <a:r>
              <a:rPr lang="zh-TW" altLang="en-US" sz="2400" dirty="0"/>
              <a:t>並將之攜回至心臟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895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04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</a:t>
            </a:r>
            <a:r>
              <a:rPr lang="zh-TW" altLang="en-US" dirty="0"/>
              <a:t>　</a:t>
            </a:r>
            <a:r>
              <a:rPr lang="zh-TW" altLang="en-US" dirty="0" smtClean="0"/>
              <a:t>微血管</a:t>
            </a:r>
            <a:r>
              <a:rPr lang="zh-TW" altLang="en-US" dirty="0"/>
              <a:t>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雖然</a:t>
            </a:r>
            <a:r>
              <a:rPr lang="zh-TW" altLang="en-US" dirty="0"/>
              <a:t>每個微血管非常窄，由如此多的微血管所</a:t>
            </a:r>
            <a:r>
              <a:rPr lang="zh-TW" altLang="en-US" dirty="0" smtClean="0"/>
              <a:t>集結</a:t>
            </a:r>
            <a:r>
              <a:rPr lang="zh-TW" altLang="en-US" dirty="0"/>
              <a:t>而得之血管橫斷面積總和卻是</a:t>
            </a:r>
            <a:r>
              <a:rPr lang="zh-TW" altLang="en-US" dirty="0" smtClean="0"/>
              <a:t>最大</a:t>
            </a:r>
            <a:endParaRPr lang="en-US" altLang="zh-TW" dirty="0" smtClean="0"/>
          </a:p>
          <a:p>
            <a:pPr lvl="1"/>
            <a:r>
              <a:rPr lang="zh-TW" altLang="en-US" dirty="0"/>
              <a:t>根據</a:t>
            </a:r>
            <a:r>
              <a:rPr lang="zh-TW" altLang="en-US" dirty="0" smtClean="0"/>
              <a:t>組織之</a:t>
            </a:r>
            <a:r>
              <a:rPr lang="zh-TW" altLang="en-US" dirty="0"/>
              <a:t>生理需求而</a:t>
            </a:r>
            <a:r>
              <a:rPr lang="zh-TW" altLang="en-US" dirty="0" smtClean="0"/>
              <a:t>定，</a:t>
            </a:r>
            <a:r>
              <a:rPr lang="zh-TW" altLang="en-US" dirty="0"/>
              <a:t>微血管網可以是開放或封閉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pPr lvl="2"/>
            <a:r>
              <a:rPr lang="zh-TW" altLang="en-US" b="1" dirty="0" smtClean="0"/>
              <a:t>微血管前括約肌</a:t>
            </a:r>
            <a:r>
              <a:rPr lang="zh-TW" altLang="en-US" dirty="0" smtClean="0"/>
              <a:t>可</a:t>
            </a:r>
            <a:r>
              <a:rPr lang="zh-TW" altLang="en-US" dirty="0"/>
              <a:t>放縮或</a:t>
            </a:r>
            <a:r>
              <a:rPr lang="zh-TW" altLang="en-US" dirty="0" smtClean="0"/>
              <a:t>收縮，</a:t>
            </a:r>
            <a:r>
              <a:rPr lang="zh-TW" altLang="en-US" dirty="0"/>
              <a:t>並影響</a:t>
            </a:r>
            <a:r>
              <a:rPr lang="zh-TW" altLang="en-US" dirty="0" smtClean="0"/>
              <a:t>血液是否流入微血管網以交換</a:t>
            </a:r>
            <a:r>
              <a:rPr lang="zh-TW" altLang="en-US" dirty="0"/>
              <a:t>氣體及代謝產物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460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23.2</a:t>
            </a:r>
            <a:r>
              <a:rPr lang="zh-TW" altLang="en-US" sz="2800" dirty="0"/>
              <a:t>　微血管網絡連接動脈與靜脈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1439"/>
            <a:ext cx="4036140" cy="37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99" y="1822163"/>
            <a:ext cx="3994871" cy="342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3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</a:t>
            </a:r>
            <a:r>
              <a:rPr lang="zh-TW" altLang="en-US" dirty="0"/>
              <a:t>　</a:t>
            </a:r>
            <a:r>
              <a:rPr lang="zh-TW" altLang="en-US" dirty="0" smtClean="0"/>
              <a:t>動脈和小</a:t>
            </a:r>
            <a:r>
              <a:rPr lang="zh-TW" altLang="en-US" dirty="0"/>
              <a:t>動脈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動脈不僅僅是簡單的</a:t>
            </a:r>
            <a:r>
              <a:rPr lang="zh-TW" altLang="en-US" dirty="0" smtClean="0"/>
              <a:t>管子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必須</a:t>
            </a:r>
            <a:r>
              <a:rPr lang="zh-TW" altLang="en-US" dirty="0"/>
              <a:t>能擴張以承受心臟每次收縮所造成的</a:t>
            </a:r>
            <a:r>
              <a:rPr lang="zh-TW" altLang="en-US" dirty="0" smtClean="0"/>
              <a:t>壓力</a:t>
            </a:r>
            <a:endParaRPr lang="en-US" altLang="zh-TW" dirty="0" smtClean="0"/>
          </a:p>
          <a:p>
            <a:pPr lvl="1"/>
            <a:r>
              <a:rPr lang="zh-TW" altLang="en-US" dirty="0"/>
              <a:t> 因此，動脈具有彈性和平滑肌</a:t>
            </a:r>
            <a:r>
              <a:rPr lang="zh-TW" altLang="en-US" dirty="0" smtClean="0"/>
              <a:t>層</a:t>
            </a:r>
            <a:endParaRPr lang="en-US" altLang="zh-TW" dirty="0" smtClean="0"/>
          </a:p>
          <a:p>
            <a:r>
              <a:rPr lang="zh-TW" altLang="en-US" dirty="0" smtClean="0"/>
              <a:t>小</a:t>
            </a:r>
            <a:r>
              <a:rPr lang="zh-TW" altLang="en-US" dirty="0"/>
              <a:t>動脈不同於動脈之處有</a:t>
            </a:r>
            <a:r>
              <a:rPr lang="zh-TW" altLang="en-US" dirty="0" smtClean="0"/>
              <a:t>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直徑較小，周圍</a:t>
            </a:r>
            <a:r>
              <a:rPr lang="zh-TW" altLang="en-US" dirty="0"/>
              <a:t>的肌肉層能受荷爾蒙影響而</a:t>
            </a:r>
            <a:r>
              <a:rPr lang="zh-TW" altLang="en-US" dirty="0" smtClean="0"/>
              <a:t>放鬆</a:t>
            </a:r>
            <a:r>
              <a:rPr lang="zh-TW" altLang="en-US" dirty="0"/>
              <a:t>，以擴大直徑並增加血</a:t>
            </a:r>
            <a:r>
              <a:rPr lang="zh-TW" altLang="en-US" dirty="0" smtClean="0"/>
              <a:t>流量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</a:t>
            </a:r>
            <a:r>
              <a:rPr lang="zh-TW" altLang="en-US" dirty="0"/>
              <a:t>神經纖維</a:t>
            </a:r>
            <a:r>
              <a:rPr lang="zh-TW" altLang="en-US" dirty="0" smtClean="0"/>
              <a:t>相連</a:t>
            </a:r>
            <a:r>
              <a:rPr lang="zh-TW" altLang="en-US" dirty="0"/>
              <a:t>接，</a:t>
            </a:r>
            <a:r>
              <a:rPr lang="zh-TW" altLang="en-US" dirty="0" smtClean="0"/>
              <a:t>當神經</a:t>
            </a:r>
            <a:r>
              <a:rPr lang="zh-TW" altLang="en-US" dirty="0"/>
              <a:t>刺激時</a:t>
            </a:r>
            <a:r>
              <a:rPr lang="zh-TW" altLang="en-US" dirty="0" smtClean="0"/>
              <a:t>，限制</a:t>
            </a:r>
            <a:r>
              <a:rPr lang="zh-TW" altLang="en-US" dirty="0"/>
              <a:t>了血管的直徑，這樣的收縮</a:t>
            </a:r>
            <a:r>
              <a:rPr lang="zh-TW" altLang="en-US" dirty="0" smtClean="0"/>
              <a:t>限制了</a:t>
            </a:r>
            <a:r>
              <a:rPr lang="zh-TW" altLang="en-US" dirty="0"/>
              <a:t>血流量，特別是在低溫或遭受壓力</a:t>
            </a:r>
            <a:r>
              <a:rPr lang="zh-TW" altLang="en-US" dirty="0" smtClean="0"/>
              <a:t>時期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157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 smtClean="0"/>
              <a:t>23.3</a:t>
            </a:r>
            <a:r>
              <a:rPr lang="zh-TW" altLang="en-US" sz="2800" dirty="0"/>
              <a:t>　血管的</a:t>
            </a:r>
            <a:r>
              <a:rPr lang="zh-TW" altLang="en-US" sz="2800" dirty="0" smtClean="0"/>
              <a:t>構造</a:t>
            </a:r>
            <a:r>
              <a:rPr lang="en-US" altLang="zh-TW" sz="2800" dirty="0"/>
              <a:t>(a) </a:t>
            </a:r>
            <a:r>
              <a:rPr lang="zh-TW" altLang="en-US" sz="2800" dirty="0"/>
              <a:t>動脈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281487" cy="396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49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</a:t>
            </a:r>
            <a:r>
              <a:rPr lang="zh-TW" altLang="en-US" dirty="0"/>
              <a:t>　</a:t>
            </a:r>
            <a:r>
              <a:rPr lang="zh-TW" altLang="en-US" dirty="0" smtClean="0"/>
              <a:t>微血管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微血管</a:t>
            </a:r>
            <a:r>
              <a:rPr lang="zh-TW" altLang="en-US" dirty="0"/>
              <a:t>是將血液中的氧及食物分子傳送</a:t>
            </a:r>
            <a:r>
              <a:rPr lang="zh-TW" altLang="en-US" dirty="0" smtClean="0"/>
              <a:t>至身體</a:t>
            </a:r>
            <a:r>
              <a:rPr lang="zh-TW" altLang="en-US" dirty="0"/>
              <a:t>細胞之處，也是廢棄的二氧化碳被吸收</a:t>
            </a:r>
            <a:r>
              <a:rPr lang="zh-TW" altLang="en-US" dirty="0" smtClean="0"/>
              <a:t>的地方</a:t>
            </a:r>
            <a:endParaRPr lang="en-US" altLang="zh-TW" dirty="0" smtClean="0"/>
          </a:p>
          <a:p>
            <a:pPr lvl="1"/>
            <a:r>
              <a:rPr lang="zh-TW" altLang="en-US" dirty="0"/>
              <a:t>微血管</a:t>
            </a:r>
            <a:r>
              <a:rPr lang="zh-TW" altLang="en-US" dirty="0" smtClean="0"/>
              <a:t>狹窄且</a:t>
            </a:r>
            <a:r>
              <a:rPr lang="zh-TW" altLang="en-US" dirty="0"/>
              <a:t>具有薄壁</a:t>
            </a:r>
            <a:r>
              <a:rPr lang="zh-TW" altLang="en-US" dirty="0" smtClean="0"/>
              <a:t>，為便利交流</a:t>
            </a:r>
            <a:endParaRPr lang="en-US" altLang="zh-TW" dirty="0" smtClean="0"/>
          </a:p>
          <a:p>
            <a:pPr lvl="1"/>
            <a:r>
              <a:rPr lang="zh-TW" altLang="en-US" dirty="0"/>
              <a:t>脊椎動物的細胞與微血管的</a:t>
            </a:r>
            <a:r>
              <a:rPr lang="zh-TW" altLang="en-US" dirty="0" smtClean="0"/>
              <a:t>距離不會</a:t>
            </a:r>
            <a:r>
              <a:rPr lang="zh-TW" altLang="en-US" dirty="0"/>
              <a:t>超過 </a:t>
            </a:r>
            <a:r>
              <a:rPr lang="en-US" altLang="zh-TW" dirty="0"/>
              <a:t>100 </a:t>
            </a:r>
            <a:r>
              <a:rPr lang="en-US" altLang="zh-TW" dirty="0" err="1" smtClean="0"/>
              <a:t>μm</a:t>
            </a:r>
            <a:endParaRPr lang="en-US" altLang="zh-TW" dirty="0" smtClean="0"/>
          </a:p>
          <a:p>
            <a:pPr lvl="1"/>
            <a:r>
              <a:rPr lang="zh-TW" altLang="en-US" dirty="0"/>
              <a:t>微血管中的血壓遠比在動脈者小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173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</a:t>
            </a:r>
            <a:r>
              <a:rPr lang="zh-TW" altLang="en-US" dirty="0"/>
              <a:t>　微血管</a:t>
            </a:r>
            <a:r>
              <a:rPr lang="zh-TW" altLang="en-US" dirty="0" smtClean="0"/>
              <a:t>的結構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8003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39552" y="521609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圖 </a:t>
            </a:r>
            <a:r>
              <a:rPr lang="en-US" altLang="zh-TW" b="1" dirty="0">
                <a:solidFill>
                  <a:srgbClr val="002060"/>
                </a:solidFill>
                <a:latin typeface="+mj-ea"/>
                <a:ea typeface="+mj-ea"/>
              </a:rPr>
              <a:t>23.3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　血管的</a:t>
            </a: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構造</a:t>
            </a:r>
            <a:r>
              <a:rPr lang="en-US" altLang="zh-TW" b="1" dirty="0">
                <a:solidFill>
                  <a:srgbClr val="002060"/>
                </a:solidFill>
                <a:latin typeface="+mj-ea"/>
                <a:ea typeface="+mj-ea"/>
              </a:rPr>
              <a:t>(b) </a:t>
            </a: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微血管</a:t>
            </a:r>
            <a:endParaRPr lang="zh-TW" altLang="en-US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33947"/>
            <a:ext cx="4953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51920" y="4892184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圖 </a:t>
            </a:r>
            <a:r>
              <a:rPr lang="en-US" altLang="zh-TW" b="1" dirty="0">
                <a:solidFill>
                  <a:srgbClr val="002060"/>
                </a:solidFill>
                <a:latin typeface="+mj-ea"/>
                <a:ea typeface="+mj-ea"/>
              </a:rPr>
              <a:t>23.4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　微血管中的紅血球</a:t>
            </a:r>
          </a:p>
        </p:txBody>
      </p:sp>
    </p:spTree>
    <p:extLst>
      <p:ext uri="{BB962C8B-B14F-4D97-AF65-F5344CB8AC3E}">
        <p14:creationId xmlns:p14="http://schemas.microsoft.com/office/powerpoint/2010/main" val="293465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</a:t>
            </a:r>
            <a:r>
              <a:rPr lang="zh-TW" altLang="en-US" dirty="0"/>
              <a:t>　</a:t>
            </a:r>
            <a:r>
              <a:rPr lang="zh-TW" altLang="en-US" dirty="0" smtClean="0"/>
              <a:t>靜脈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靜脈是將血液送回到心臟的</a:t>
            </a:r>
            <a:r>
              <a:rPr lang="zh-TW" altLang="en-US" dirty="0" smtClean="0"/>
              <a:t>血管</a:t>
            </a:r>
            <a:endParaRPr lang="en-US" altLang="zh-TW" dirty="0" smtClean="0"/>
          </a:p>
          <a:p>
            <a:r>
              <a:rPr lang="zh-TW" altLang="en-US" dirty="0"/>
              <a:t>靜脈管壁的肌肉及彈性纖維</a:t>
            </a:r>
            <a:r>
              <a:rPr lang="zh-TW" altLang="en-US" dirty="0" smtClean="0"/>
              <a:t>層薄</a:t>
            </a:r>
            <a:r>
              <a:rPr lang="zh-TW" altLang="en-US" dirty="0"/>
              <a:t>很多</a:t>
            </a:r>
            <a:r>
              <a:rPr lang="zh-TW" altLang="en-US" dirty="0" smtClean="0"/>
              <a:t>，</a:t>
            </a:r>
            <a:r>
              <a:rPr lang="zh-TW" altLang="en-US" dirty="0"/>
              <a:t>因為血壓不高</a:t>
            </a:r>
            <a:endParaRPr lang="en-US" altLang="zh-TW" dirty="0" smtClean="0"/>
          </a:p>
          <a:p>
            <a:r>
              <a:rPr lang="zh-TW" altLang="en-US" dirty="0"/>
              <a:t>靜脈也有單一方向的</a:t>
            </a:r>
            <a:r>
              <a:rPr lang="zh-TW" altLang="en-US" dirty="0" smtClean="0"/>
              <a:t>瓣膜，避免</a:t>
            </a:r>
            <a:r>
              <a:rPr lang="zh-TW" altLang="en-US" dirty="0"/>
              <a:t>血液逆向流動而確保此血液流回心臟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475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</a:t>
            </a:r>
            <a:r>
              <a:rPr lang="zh-TW" altLang="en-US" dirty="0"/>
              <a:t>　靜脈</a:t>
            </a:r>
            <a:r>
              <a:rPr lang="zh-TW" altLang="en-US" dirty="0" smtClean="0"/>
              <a:t>血管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555204" y="573325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圖 </a:t>
            </a:r>
            <a:r>
              <a:rPr lang="en-US" altLang="zh-TW" b="1" dirty="0">
                <a:solidFill>
                  <a:srgbClr val="002060"/>
                </a:solidFill>
                <a:latin typeface="+mj-ea"/>
                <a:ea typeface="+mj-ea"/>
              </a:rPr>
              <a:t>23.3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　血管的</a:t>
            </a:r>
            <a:r>
              <a:rPr lang="zh-TW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構造</a:t>
            </a: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en-US" altLang="zh-TW" b="1" dirty="0" smtClean="0">
                <a:solidFill>
                  <a:srgbClr val="002060"/>
                </a:solidFill>
                <a:latin typeface="+mj-ea"/>
                <a:ea typeface="+mj-ea"/>
              </a:rPr>
              <a:t>(c)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靜脈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3995936" y="1645300"/>
            <a:ext cx="4743450" cy="3667557"/>
            <a:chOff x="3995936" y="1645300"/>
            <a:chExt cx="4743450" cy="3667557"/>
          </a:xfrm>
        </p:grpSpPr>
        <p:sp>
          <p:nvSpPr>
            <p:cNvPr id="6" name="矩形 5"/>
            <p:cNvSpPr/>
            <p:nvPr/>
          </p:nvSpPr>
          <p:spPr>
            <a:xfrm>
              <a:off x="5202117" y="4943525"/>
              <a:ext cx="23310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002060"/>
                  </a:solidFill>
                  <a:latin typeface="+mj-ea"/>
                  <a:ea typeface="+mj-ea"/>
                </a:rPr>
                <a:t>圖 </a:t>
              </a: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23.5</a:t>
              </a:r>
              <a:r>
                <a:rPr lang="zh-TW" altLang="en-US" b="1" dirty="0">
                  <a:solidFill>
                    <a:srgbClr val="002060"/>
                  </a:solidFill>
                  <a:latin typeface="+mj-ea"/>
                  <a:ea typeface="+mj-ea"/>
                </a:rPr>
                <a:t>　靜脈和動脈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645300"/>
              <a:ext cx="4743450" cy="32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36737"/>
            <a:ext cx="33242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3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23.6</a:t>
            </a:r>
            <a:r>
              <a:rPr lang="zh-TW" altLang="en-US" sz="2800" dirty="0"/>
              <a:t>　血液在靜脈中的流動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72" y="1340768"/>
            <a:ext cx="44862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24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23.1</a:t>
            </a:r>
            <a:r>
              <a:rPr lang="zh-TW" altLang="en-US" b="0" dirty="0"/>
              <a:t>　</a:t>
            </a:r>
            <a:r>
              <a:rPr lang="zh-TW" altLang="en-US" dirty="0" smtClean="0"/>
              <a:t>消化</a:t>
            </a:r>
            <a:r>
              <a:rPr lang="zh-TW" altLang="en-US" dirty="0"/>
              <a:t>循環腔</a:t>
            </a:r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在</a:t>
            </a:r>
            <a:r>
              <a:rPr lang="zh-TW" altLang="en-US" dirty="0" smtClean="0"/>
              <a:t>單細胞</a:t>
            </a:r>
            <a:r>
              <a:rPr lang="zh-TW" altLang="en-US" dirty="0"/>
              <a:t>原生生物中，氧及養分可直接藉由擴散從</a:t>
            </a:r>
            <a:r>
              <a:rPr lang="zh-TW" altLang="en-US" dirty="0" smtClean="0"/>
              <a:t>外界</a:t>
            </a:r>
            <a:r>
              <a:rPr lang="zh-TW" altLang="en-US" dirty="0"/>
              <a:t>水中環境</a:t>
            </a:r>
            <a:r>
              <a:rPr lang="zh-TW" altLang="en-US" dirty="0" smtClean="0"/>
              <a:t>獲得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/>
              <a:t>刺絲胞</a:t>
            </a:r>
            <a:r>
              <a:rPr lang="zh-TW" altLang="en-US" dirty="0" smtClean="0"/>
              <a:t>動物 以及</a:t>
            </a:r>
            <a:r>
              <a:rPr lang="zh-TW" altLang="en-US" dirty="0"/>
              <a:t>扁形</a:t>
            </a:r>
            <a:r>
              <a:rPr lang="zh-TW" altLang="en-US" dirty="0" smtClean="0"/>
              <a:t>動物的細胞</a:t>
            </a:r>
            <a:r>
              <a:rPr lang="zh-TW" altLang="en-US" dirty="0"/>
              <a:t>不是直接暴露在外界環境，就是暴露</a:t>
            </a:r>
            <a:r>
              <a:rPr lang="zh-TW" altLang="en-US" dirty="0" smtClean="0"/>
              <a:t>在稱為</a:t>
            </a:r>
            <a:r>
              <a:rPr lang="zh-TW" altLang="en-US" b="1" dirty="0"/>
              <a:t>消化循環</a:t>
            </a:r>
            <a:r>
              <a:rPr lang="zh-TW" altLang="en-US" b="1" dirty="0" smtClean="0"/>
              <a:t>腔</a:t>
            </a:r>
            <a:r>
              <a:rPr lang="zh-TW" altLang="en-US" dirty="0" smtClean="0"/>
              <a:t>的體腔中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9608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23.3</a:t>
            </a:r>
            <a:r>
              <a:rPr lang="zh-TW" altLang="en-US" dirty="0"/>
              <a:t>　 淋巴系統：收回</a:t>
            </a:r>
            <a:r>
              <a:rPr lang="zh-TW" altLang="en-US" dirty="0" smtClean="0"/>
              <a:t>失去的</a:t>
            </a:r>
            <a:r>
              <a:rPr lang="zh-TW" altLang="en-US" dirty="0"/>
              <a:t>體液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心血管</a:t>
            </a:r>
            <a:r>
              <a:rPr lang="zh-TW" altLang="en-US" dirty="0" smtClean="0"/>
              <a:t>系統</a:t>
            </a:r>
            <a:r>
              <a:rPr lang="zh-TW" altLang="en-US" dirty="0"/>
              <a:t>非常</a:t>
            </a:r>
            <a:r>
              <a:rPr lang="zh-TW" altLang="en-US" dirty="0" smtClean="0"/>
              <a:t>易</a:t>
            </a:r>
            <a:r>
              <a:rPr lang="zh-TW" altLang="en-US" dirty="0"/>
              <a:t>漏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通過微血管</a:t>
            </a:r>
            <a:r>
              <a:rPr lang="zh-TW" altLang="en-US" dirty="0"/>
              <a:t>交換，人體每天損失</a:t>
            </a:r>
            <a:r>
              <a:rPr lang="zh-TW" altLang="en-US" dirty="0" smtClean="0"/>
              <a:t>大約</a:t>
            </a:r>
            <a:r>
              <a:rPr lang="en-US" altLang="zh-TW" dirty="0" smtClean="0"/>
              <a:t>4</a:t>
            </a:r>
            <a:r>
              <a:rPr lang="zh-TW" altLang="en-US" dirty="0" smtClean="0"/>
              <a:t>公升</a:t>
            </a:r>
            <a:r>
              <a:rPr lang="zh-TW" altLang="en-US" dirty="0"/>
              <a:t>的</a:t>
            </a:r>
            <a:r>
              <a:rPr lang="zh-TW" altLang="en-US" dirty="0" smtClean="0"/>
              <a:t>液體</a:t>
            </a:r>
            <a:endParaRPr lang="en-US" altLang="zh-TW" dirty="0" smtClean="0"/>
          </a:p>
          <a:p>
            <a:pPr lvl="1"/>
            <a:r>
              <a:rPr lang="zh-TW" altLang="en-US" dirty="0"/>
              <a:t>為收集並回收此液體，身體採用第二種</a:t>
            </a:r>
            <a:r>
              <a:rPr lang="zh-TW" altLang="en-US" dirty="0" smtClean="0"/>
              <a:t>循環系統</a:t>
            </a:r>
            <a:r>
              <a:rPr lang="zh-TW" altLang="en-US" dirty="0"/>
              <a:t>稱為淋巴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2"/>
            <a:r>
              <a:rPr lang="zh-TW" altLang="en-US" dirty="0"/>
              <a:t>淋巴系統也是充滿稱為</a:t>
            </a:r>
            <a:r>
              <a:rPr lang="zh-TW" altLang="en-US" b="1" dirty="0"/>
              <a:t>淋巴</a:t>
            </a:r>
            <a:r>
              <a:rPr lang="zh-TW" altLang="en-US" dirty="0"/>
              <a:t>液的管子所構成的</a:t>
            </a:r>
            <a:r>
              <a:rPr lang="zh-TW" altLang="en-US" dirty="0" smtClean="0"/>
              <a:t>網絡</a:t>
            </a:r>
            <a:endParaRPr lang="zh-TW" altLang="en-US" dirty="0"/>
          </a:p>
          <a:p>
            <a:pPr lvl="2"/>
            <a:r>
              <a:rPr lang="zh-TW" altLang="en-US" dirty="0" smtClean="0"/>
              <a:t>最終</a:t>
            </a:r>
            <a:r>
              <a:rPr lang="zh-TW" altLang="en-US" dirty="0"/>
              <a:t>，淋巴液</a:t>
            </a:r>
            <a:r>
              <a:rPr lang="zh-TW" altLang="en-US" dirty="0" smtClean="0"/>
              <a:t>經由</a:t>
            </a:r>
            <a:r>
              <a:rPr lang="zh-TW" altLang="en-US" dirty="0"/>
              <a:t>單向瓣膜而匯入頸部較下方的</a:t>
            </a:r>
            <a:r>
              <a:rPr lang="zh-TW" altLang="en-US" dirty="0" smtClean="0"/>
              <a:t>靜脈中</a:t>
            </a:r>
            <a:r>
              <a:rPr lang="zh-TW" altLang="en-US" dirty="0"/>
              <a:t>重新進入血液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84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23817" y="332656"/>
            <a:ext cx="4596655" cy="2088232"/>
          </a:xfrm>
        </p:spPr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23.7</a:t>
            </a:r>
            <a:r>
              <a:rPr lang="zh-TW" altLang="en-US" sz="2800" dirty="0"/>
              <a:t>　人體的淋巴系統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3242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34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23.8</a:t>
            </a:r>
            <a:r>
              <a:rPr lang="zh-TW" altLang="en-US" sz="2800" dirty="0"/>
              <a:t>　微淋巴管將間隙中的液體重新收回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70" y="1340768"/>
            <a:ext cx="44481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51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23.3</a:t>
            </a:r>
            <a:r>
              <a:rPr lang="zh-TW" altLang="en-US" dirty="0" smtClean="0"/>
              <a:t>　淋巴</a:t>
            </a:r>
            <a:r>
              <a:rPr lang="zh-TW" altLang="en-US" dirty="0"/>
              <a:t>系統功能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淋巴系統有</a:t>
            </a:r>
            <a:r>
              <a:rPr lang="zh-TW" altLang="en-US" dirty="0" smtClean="0"/>
              <a:t>三個重要</a:t>
            </a:r>
            <a:r>
              <a:rPr lang="zh-TW" altLang="en-US" dirty="0"/>
              <a:t>功能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/>
              <a:t>將蛋白質回傳至</a:t>
            </a:r>
            <a:r>
              <a:rPr lang="zh-TW" altLang="en-US" dirty="0" smtClean="0"/>
              <a:t>循環系統</a:t>
            </a:r>
            <a:endParaRPr lang="en-US" altLang="zh-TW" dirty="0" smtClean="0"/>
          </a:p>
          <a:p>
            <a:pPr lvl="2"/>
            <a:r>
              <a:rPr lang="zh-TW" altLang="en-US" dirty="0"/>
              <a:t>如果該蛋白質保留在組織中，則會</a:t>
            </a:r>
            <a:r>
              <a:rPr lang="zh-TW" altLang="en-US" dirty="0" smtClean="0"/>
              <a:t>引起浮腫或水腫</a:t>
            </a:r>
            <a:endParaRPr lang="en-US" altLang="zh-TW" dirty="0" smtClean="0"/>
          </a:p>
          <a:p>
            <a:pPr lvl="1"/>
            <a:r>
              <a:rPr lang="zh-TW" altLang="en-US" dirty="0"/>
              <a:t>運輸從小腸吸收的脂</a:t>
            </a:r>
            <a:r>
              <a:rPr lang="zh-TW" altLang="en-US" dirty="0" smtClean="0"/>
              <a:t>質</a:t>
            </a:r>
            <a:endParaRPr lang="en-US" altLang="zh-TW" dirty="0" smtClean="0"/>
          </a:p>
          <a:p>
            <a:pPr lvl="1"/>
            <a:r>
              <a:rPr lang="zh-TW" altLang="en-US" dirty="0"/>
              <a:t>協助身體的</a:t>
            </a:r>
            <a:r>
              <a:rPr lang="zh-TW" altLang="en-US" dirty="0" smtClean="0"/>
              <a:t>防禦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沿著淋巴管有膨大的</a:t>
            </a:r>
            <a:r>
              <a:rPr lang="zh-TW" altLang="en-US" b="1" dirty="0" smtClean="0"/>
              <a:t>淋巴結</a:t>
            </a:r>
            <a:r>
              <a:rPr lang="zh-TW" altLang="en-US" dirty="0" smtClean="0"/>
              <a:t> ，淋巴系統可攜帶細菌至淋巴結</a:t>
            </a:r>
            <a:r>
              <a:rPr lang="zh-TW" altLang="en-US" dirty="0"/>
              <a:t>及脾臟，然後將它們</a:t>
            </a:r>
            <a:r>
              <a:rPr lang="zh-TW" altLang="en-US" dirty="0" smtClean="0"/>
              <a:t>瓦解</a:t>
            </a:r>
          </a:p>
          <a:p>
            <a:pPr lvl="2"/>
            <a:r>
              <a:rPr lang="zh-TW" altLang="en-US" dirty="0" smtClean="0"/>
              <a:t>胸</a:t>
            </a:r>
            <a:r>
              <a:rPr lang="zh-TW" altLang="en-US" dirty="0"/>
              <a:t>腺</a:t>
            </a:r>
            <a:r>
              <a:rPr lang="zh-TW" altLang="en-US" dirty="0" smtClean="0"/>
              <a:t>產生</a:t>
            </a:r>
            <a:r>
              <a:rPr lang="zh-TW" altLang="en-US" dirty="0"/>
              <a:t>白血球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8356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23.4</a:t>
            </a:r>
            <a:r>
              <a:rPr lang="zh-TW" altLang="en-US" dirty="0"/>
              <a:t>　血液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血漿</a:t>
            </a:r>
            <a:r>
              <a:rPr lang="zh-TW" altLang="en-US" dirty="0" smtClean="0"/>
              <a:t>是</a:t>
            </a:r>
            <a:r>
              <a:rPr lang="zh-TW" altLang="en-US" dirty="0"/>
              <a:t>複雜的水溶液</a:t>
            </a:r>
            <a:r>
              <a:rPr lang="zh-TW" altLang="en-US" dirty="0" smtClean="0"/>
              <a:t>，有三種物質</a:t>
            </a:r>
            <a:r>
              <a:rPr lang="zh-TW" altLang="en-US" dirty="0"/>
              <a:t>溶於</a:t>
            </a:r>
            <a:r>
              <a:rPr lang="zh-TW" altLang="en-US" dirty="0" smtClean="0"/>
              <a:t>其中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代謝</a:t>
            </a:r>
            <a:r>
              <a:rPr lang="zh-TW" altLang="en-US" b="1" dirty="0"/>
              <a:t>物質及</a:t>
            </a:r>
            <a:r>
              <a:rPr lang="zh-TW" altLang="en-US" b="1" dirty="0" smtClean="0"/>
              <a:t>廢棄物</a:t>
            </a:r>
            <a:endParaRPr lang="en-US" altLang="zh-TW" b="1" dirty="0" smtClean="0"/>
          </a:p>
          <a:p>
            <a:pPr lvl="2"/>
            <a:r>
              <a:rPr lang="zh-TW" altLang="en-US" dirty="0"/>
              <a:t>有葡萄糖、維生素、</a:t>
            </a:r>
            <a:r>
              <a:rPr lang="zh-TW" altLang="en-US" dirty="0" smtClean="0"/>
              <a:t>荷爾蒙以及廢棄物</a:t>
            </a:r>
            <a:endParaRPr lang="en-US" altLang="zh-TW" dirty="0"/>
          </a:p>
          <a:p>
            <a:pPr lvl="1"/>
            <a:r>
              <a:rPr lang="zh-TW" altLang="en-US" b="1" dirty="0"/>
              <a:t>鹽及</a:t>
            </a:r>
            <a:r>
              <a:rPr lang="zh-TW" altLang="en-US" b="1" dirty="0" smtClean="0"/>
              <a:t>離子</a:t>
            </a:r>
            <a:endParaRPr lang="en-US" altLang="zh-TW" b="1" dirty="0" smtClean="0"/>
          </a:p>
          <a:p>
            <a:pPr lvl="2"/>
            <a:r>
              <a:rPr lang="zh-TW" altLang="en-US" dirty="0"/>
              <a:t>主要的血漿離子有鈉</a:t>
            </a:r>
            <a:r>
              <a:rPr lang="zh-TW" altLang="en-US" dirty="0" smtClean="0"/>
              <a:t>離子</a:t>
            </a:r>
            <a:r>
              <a:rPr lang="zh-TW" altLang="en-US" dirty="0"/>
              <a:t>、氯離子以及碳酸氫鹽</a:t>
            </a:r>
            <a:endParaRPr lang="en-US" altLang="zh-TW" dirty="0"/>
          </a:p>
          <a:p>
            <a:pPr lvl="1"/>
            <a:r>
              <a:rPr lang="zh-TW" altLang="en-US" b="1" dirty="0" smtClean="0"/>
              <a:t>蛋白質</a:t>
            </a:r>
            <a:endParaRPr lang="en-US" altLang="zh-TW" b="1" dirty="0" smtClean="0"/>
          </a:p>
          <a:p>
            <a:pPr lvl="2"/>
            <a:r>
              <a:rPr lang="zh-TW" altLang="en-US" dirty="0" smtClean="0"/>
              <a:t>蛋白質有助於保持血漿中的水分</a:t>
            </a:r>
            <a:endParaRPr lang="en-US" altLang="zh-TW" dirty="0" smtClean="0"/>
          </a:p>
          <a:p>
            <a:pPr lvl="3"/>
            <a:r>
              <a:rPr lang="zh-TW" altLang="en-US" sz="2400" b="1" dirty="0" smtClean="0">
                <a:ea typeface="+mn-ea"/>
              </a:rPr>
              <a:t>血清蛋白</a:t>
            </a:r>
            <a:r>
              <a:rPr lang="zh-TW" altLang="en-US" sz="2400" dirty="0" smtClean="0">
                <a:ea typeface="+mn-ea"/>
              </a:rPr>
              <a:t>在</a:t>
            </a:r>
            <a:r>
              <a:rPr lang="zh-TW" altLang="en-US" sz="2400" dirty="0">
                <a:ea typeface="+mn-ea"/>
              </a:rPr>
              <a:t>維持滲透平衡中</a:t>
            </a:r>
            <a:r>
              <a:rPr lang="zh-TW" altLang="en-US" sz="2400" dirty="0" smtClean="0">
                <a:ea typeface="+mn-ea"/>
              </a:rPr>
              <a:t>起作用</a:t>
            </a:r>
            <a:endParaRPr lang="en-US" altLang="zh-TW" sz="2400" dirty="0" smtClean="0">
              <a:ea typeface="+mn-ea"/>
            </a:endParaRPr>
          </a:p>
          <a:p>
            <a:pPr lvl="2"/>
            <a:r>
              <a:rPr lang="zh-TW" altLang="en-US" dirty="0"/>
              <a:t>其他血漿蛋白包括</a:t>
            </a:r>
            <a:r>
              <a:rPr lang="zh-TW" altLang="en-US" dirty="0" smtClean="0"/>
              <a:t>白蛋白、</a:t>
            </a:r>
            <a:r>
              <a:rPr lang="el-GR" altLang="zh-TW" dirty="0" smtClean="0"/>
              <a:t>α</a:t>
            </a:r>
            <a:r>
              <a:rPr lang="zh-TW" altLang="en-US" dirty="0" smtClean="0"/>
              <a:t>及 </a:t>
            </a:r>
            <a:r>
              <a:rPr lang="el-GR" altLang="zh-TW" dirty="0"/>
              <a:t>β </a:t>
            </a:r>
            <a:r>
              <a:rPr lang="zh-TW" altLang="en-US" dirty="0" smtClean="0"/>
              <a:t>球蛋白和</a:t>
            </a:r>
            <a:r>
              <a:rPr lang="zh-TW" altLang="en-US" dirty="0"/>
              <a:t>纖維蛋白</a:t>
            </a:r>
            <a:r>
              <a:rPr lang="zh-TW" altLang="en-US" dirty="0" smtClean="0"/>
              <a:t>原</a:t>
            </a:r>
            <a:endParaRPr lang="en-US" altLang="zh-TW" dirty="0" smtClean="0"/>
          </a:p>
          <a:p>
            <a:pPr lvl="3"/>
            <a:r>
              <a:rPr lang="zh-TW" altLang="en-US" sz="2400" dirty="0">
                <a:ea typeface="+mn-ea"/>
              </a:rPr>
              <a:t>凝血需要纖維蛋白</a:t>
            </a:r>
            <a:r>
              <a:rPr lang="zh-TW" altLang="en-US" sz="2400" dirty="0" smtClean="0">
                <a:ea typeface="+mn-ea"/>
              </a:rPr>
              <a:t>原 </a:t>
            </a:r>
            <a:r>
              <a:rPr lang="en-US" altLang="zh-TW" sz="2400" dirty="0" smtClean="0">
                <a:ea typeface="+mn-ea"/>
              </a:rPr>
              <a:t>(</a:t>
            </a:r>
            <a:r>
              <a:rPr lang="zh-TW" altLang="en-US" sz="2400" dirty="0" smtClean="0">
                <a:ea typeface="+mn-ea"/>
              </a:rPr>
              <a:t>轉化為</a:t>
            </a:r>
            <a:r>
              <a:rPr lang="zh-TW" altLang="en-US" sz="2400" dirty="0">
                <a:ea typeface="+mn-ea"/>
              </a:rPr>
              <a:t>絲狀纖維蛋白</a:t>
            </a:r>
            <a:r>
              <a:rPr lang="en-US" altLang="zh-TW" sz="2400" dirty="0" smtClean="0">
                <a:ea typeface="+mn-ea"/>
              </a:rPr>
              <a:t>)</a:t>
            </a:r>
            <a:endParaRPr lang="zh-TW" altLang="en-US" sz="2400" dirty="0">
              <a:ea typeface="+mn-ea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309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23.9</a:t>
            </a:r>
            <a:r>
              <a:rPr lang="zh-TW" altLang="en-US" sz="2800" dirty="0"/>
              <a:t>　絲狀的纖維蛋白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6825"/>
            <a:ext cx="3240360" cy="493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395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23.4</a:t>
            </a:r>
            <a:r>
              <a:rPr lang="zh-TW" altLang="en-US" dirty="0"/>
              <a:t>　</a:t>
            </a:r>
            <a:r>
              <a:rPr lang="zh-TW" altLang="en-US" dirty="0" smtClean="0"/>
              <a:t>血球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幾乎一半的</a:t>
            </a:r>
            <a:r>
              <a:rPr lang="zh-TW" altLang="en-US" dirty="0"/>
              <a:t>血液</a:t>
            </a:r>
            <a:r>
              <a:rPr lang="zh-TW" altLang="en-US" dirty="0" smtClean="0"/>
              <a:t>被細胞占據</a:t>
            </a:r>
            <a:endParaRPr lang="en-US" altLang="zh-TW" dirty="0" smtClean="0"/>
          </a:p>
          <a:p>
            <a:pPr lvl="1"/>
            <a:r>
              <a:rPr lang="zh-TW" altLang="en-US" dirty="0"/>
              <a:t>血液中有三個主要的細胞</a:t>
            </a:r>
            <a:r>
              <a:rPr lang="zh-TW" altLang="en-US" dirty="0" smtClean="0"/>
              <a:t>組成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紅血球</a:t>
            </a:r>
            <a:endParaRPr lang="en-US" altLang="zh-TW" dirty="0" smtClean="0"/>
          </a:p>
          <a:p>
            <a:pPr lvl="3"/>
            <a:r>
              <a:rPr lang="zh-TW" altLang="en-US" sz="2400" dirty="0">
                <a:ea typeface="+mn-ea"/>
              </a:rPr>
              <a:t>在血液總體積中紅血球所占的比例稱為</a:t>
            </a:r>
            <a:r>
              <a:rPr lang="zh-TW" altLang="en-US" sz="2400" dirty="0" smtClean="0">
                <a:ea typeface="+mn-ea"/>
              </a:rPr>
              <a:t>血液</a:t>
            </a:r>
            <a:r>
              <a:rPr lang="zh-TW" altLang="en-US" sz="2400" dirty="0">
                <a:ea typeface="+mn-ea"/>
              </a:rPr>
              <a:t>的</a:t>
            </a:r>
            <a:r>
              <a:rPr lang="zh-TW" altLang="en-US" sz="2400" b="1" dirty="0">
                <a:ea typeface="+mn-ea"/>
              </a:rPr>
              <a:t>血球</a:t>
            </a:r>
            <a:r>
              <a:rPr lang="zh-TW" altLang="en-US" sz="2400" b="1" dirty="0" smtClean="0">
                <a:ea typeface="+mn-ea"/>
              </a:rPr>
              <a:t>容比</a:t>
            </a:r>
            <a:endParaRPr lang="en-US" altLang="zh-TW" sz="2400" b="1" dirty="0" smtClean="0">
              <a:ea typeface="+mn-ea"/>
            </a:endParaRPr>
          </a:p>
          <a:p>
            <a:pPr lvl="3"/>
            <a:r>
              <a:rPr lang="zh-TW" altLang="en-US" sz="2400" dirty="0" smtClean="0">
                <a:ea typeface="+mn-ea"/>
              </a:rPr>
              <a:t>在</a:t>
            </a:r>
            <a:r>
              <a:rPr lang="zh-TW" altLang="en-US" sz="2400" dirty="0">
                <a:ea typeface="+mn-ea"/>
              </a:rPr>
              <a:t>人類，血球</a:t>
            </a:r>
            <a:r>
              <a:rPr lang="zh-TW" altLang="en-US" sz="2400" dirty="0" smtClean="0">
                <a:ea typeface="+mn-ea"/>
              </a:rPr>
              <a:t>容比</a:t>
            </a:r>
            <a:r>
              <a:rPr lang="zh-TW" altLang="en-US" sz="2400" dirty="0">
                <a:ea typeface="+mn-ea"/>
              </a:rPr>
              <a:t>通常約為 </a:t>
            </a:r>
            <a:r>
              <a:rPr lang="en-US" altLang="zh-TW" sz="2400" dirty="0">
                <a:ea typeface="+mn-ea"/>
              </a:rPr>
              <a:t>45</a:t>
            </a:r>
            <a:r>
              <a:rPr lang="en-US" altLang="zh-TW" sz="2400" dirty="0" smtClean="0">
                <a:ea typeface="+mn-ea"/>
              </a:rPr>
              <a:t>%</a:t>
            </a:r>
          </a:p>
          <a:p>
            <a:pPr lvl="2"/>
            <a:r>
              <a:rPr lang="zh-TW" altLang="en-US" dirty="0" smtClean="0"/>
              <a:t>白血球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血小板 </a:t>
            </a:r>
            <a:r>
              <a:rPr lang="en-US" altLang="zh-TW" dirty="0" smtClean="0"/>
              <a:t>(</a:t>
            </a:r>
            <a:r>
              <a:rPr lang="zh-TW" altLang="en-US" dirty="0" smtClean="0"/>
              <a:t>細胞碎屑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636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23.4</a:t>
            </a:r>
            <a:r>
              <a:rPr lang="zh-TW" altLang="en-US" dirty="0"/>
              <a:t>　紅</a:t>
            </a:r>
            <a:r>
              <a:rPr lang="zh-TW" altLang="en-US" dirty="0" smtClean="0"/>
              <a:t>血球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紅血球呈</a:t>
            </a:r>
            <a:r>
              <a:rPr lang="zh-TW" altLang="en-US" dirty="0"/>
              <a:t>扁</a:t>
            </a:r>
            <a:r>
              <a:rPr lang="zh-TW" altLang="en-US" dirty="0" smtClean="0"/>
              <a:t>盤狀</a:t>
            </a:r>
            <a:r>
              <a:rPr lang="zh-TW" altLang="en-US" dirty="0"/>
              <a:t>，</a:t>
            </a:r>
            <a:r>
              <a:rPr lang="zh-TW" altLang="en-US" dirty="0" smtClean="0"/>
              <a:t>兩側</a:t>
            </a:r>
            <a:r>
              <a:rPr lang="zh-TW" altLang="en-US" dirty="0"/>
              <a:t>的中央</a:t>
            </a:r>
            <a:r>
              <a:rPr lang="zh-TW" altLang="en-US" dirty="0" smtClean="0"/>
              <a:t>凹陷</a:t>
            </a: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紅血球</a:t>
            </a:r>
            <a:r>
              <a:rPr lang="zh-TW" altLang="en-US" dirty="0"/>
              <a:t>的內部幾乎完全</a:t>
            </a:r>
            <a:r>
              <a:rPr lang="zh-TW" altLang="en-US" dirty="0" smtClean="0"/>
              <a:t>充滿</a:t>
            </a:r>
            <a:r>
              <a:rPr lang="zh-TW" altLang="en-US" dirty="0"/>
              <a:t>攜帶</a:t>
            </a:r>
            <a:r>
              <a:rPr lang="zh-TW" altLang="en-US" dirty="0" smtClean="0"/>
              <a:t>氧的血紅素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不含有細胞核也沒有製作蛋白質的</a:t>
            </a:r>
            <a:r>
              <a:rPr lang="zh-TW" altLang="en-US" dirty="0" smtClean="0"/>
              <a:t>相關</a:t>
            </a:r>
            <a:r>
              <a:rPr lang="zh-TW" altLang="en-US" dirty="0"/>
              <a:t>胞</a:t>
            </a:r>
            <a:r>
              <a:rPr lang="zh-TW" altLang="en-US" dirty="0" smtClean="0"/>
              <a:t>器，因此</a:t>
            </a:r>
            <a:r>
              <a:rPr lang="zh-TW" altLang="en-US" dirty="0"/>
              <a:t>壽命</a:t>
            </a:r>
            <a:r>
              <a:rPr lang="zh-TW" altLang="en-US" dirty="0" smtClean="0"/>
              <a:t>短；必須用骨骼</a:t>
            </a:r>
            <a:r>
              <a:rPr lang="zh-TW" altLang="en-US" dirty="0"/>
              <a:t>內部的軟骨髓之</a:t>
            </a:r>
            <a:r>
              <a:rPr lang="zh-TW" altLang="en-US" dirty="0" smtClean="0"/>
              <a:t>細胞所生成</a:t>
            </a:r>
            <a:r>
              <a:rPr lang="zh-TW" altLang="en-US" dirty="0"/>
              <a:t>新的</a:t>
            </a:r>
            <a:r>
              <a:rPr lang="zh-TW" altLang="en-US" dirty="0" smtClean="0"/>
              <a:t>紅血球</a:t>
            </a:r>
            <a:r>
              <a:rPr lang="zh-TW" altLang="en-US" dirty="0"/>
              <a:t>代替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9594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23.4</a:t>
            </a:r>
            <a:r>
              <a:rPr lang="zh-TW" altLang="en-US" dirty="0"/>
              <a:t>　</a:t>
            </a:r>
            <a:r>
              <a:rPr lang="zh-TW" altLang="en-US" dirty="0" smtClean="0"/>
              <a:t>白血球和血小板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白血球</a:t>
            </a:r>
            <a:r>
              <a:rPr lang="zh-TW" altLang="en-US" dirty="0" smtClean="0"/>
              <a:t>不含有</a:t>
            </a:r>
            <a:r>
              <a:rPr lang="zh-TW" altLang="en-US" dirty="0"/>
              <a:t>血紅素，且基本上沒有</a:t>
            </a:r>
            <a:r>
              <a:rPr lang="zh-TW" altLang="en-US" dirty="0" smtClean="0"/>
              <a:t>顏色</a:t>
            </a:r>
            <a:endParaRPr lang="en-US" altLang="zh-TW" dirty="0" smtClean="0"/>
          </a:p>
          <a:p>
            <a:pPr lvl="1"/>
            <a:r>
              <a:rPr lang="zh-TW" altLang="en-US" dirty="0"/>
              <a:t>白血球有</a:t>
            </a:r>
            <a:r>
              <a:rPr lang="zh-TW" altLang="en-US" dirty="0" smtClean="0"/>
              <a:t>多種</a:t>
            </a:r>
            <a:r>
              <a:rPr lang="zh-TW" altLang="en-US" dirty="0"/>
              <a:t>不同類型</a:t>
            </a:r>
            <a:r>
              <a:rPr lang="zh-TW" altLang="en-US" dirty="0" smtClean="0"/>
              <a:t>，都可</a:t>
            </a:r>
            <a:r>
              <a:rPr lang="zh-TW" altLang="en-US" dirty="0"/>
              <a:t>協助</a:t>
            </a:r>
            <a:r>
              <a:rPr lang="zh-TW" altLang="en-US" dirty="0" smtClean="0"/>
              <a:t>防禦身體</a:t>
            </a:r>
            <a:r>
              <a:rPr lang="zh-TW" altLang="en-US" dirty="0"/>
              <a:t>以對抗入侵的微生物及其他外來</a:t>
            </a:r>
            <a:r>
              <a:rPr lang="zh-TW" altLang="en-US" dirty="0" smtClean="0"/>
              <a:t>物質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b="1" dirty="0" smtClean="0"/>
              <a:t>血小板</a:t>
            </a:r>
            <a:r>
              <a:rPr lang="zh-TW" altLang="en-US" dirty="0" smtClean="0"/>
              <a:t>是在骨髓</a:t>
            </a:r>
            <a:r>
              <a:rPr lang="zh-TW" altLang="en-US" dirty="0"/>
              <a:t>中的特定大型</a:t>
            </a:r>
            <a:r>
              <a:rPr lang="zh-TW" altLang="en-US" dirty="0" smtClean="0"/>
              <a:t>細胞</a:t>
            </a:r>
            <a:r>
              <a:rPr lang="en-US" altLang="zh-TW" dirty="0" smtClean="0"/>
              <a:t>(</a:t>
            </a:r>
            <a:r>
              <a:rPr lang="zh-TW" altLang="en-US" dirty="0" smtClean="0"/>
              <a:t>稱為</a:t>
            </a:r>
            <a:r>
              <a:rPr lang="zh-TW" altLang="en-US" dirty="0"/>
              <a:t>巨核</a:t>
            </a:r>
            <a:r>
              <a:rPr lang="zh-TW" altLang="en-US" dirty="0" smtClean="0"/>
              <a:t>細胞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，規律地</a:t>
            </a:r>
            <a:r>
              <a:rPr lang="zh-TW" altLang="en-US" dirty="0"/>
              <a:t>擠出</a:t>
            </a:r>
            <a:r>
              <a:rPr lang="zh-TW" altLang="en-US" dirty="0" smtClean="0"/>
              <a:t>一部分</a:t>
            </a:r>
            <a:r>
              <a:rPr lang="zh-TW" altLang="en-US" dirty="0"/>
              <a:t>細胞碎片，它們在血液凝集上</a:t>
            </a:r>
            <a:r>
              <a:rPr lang="zh-TW" altLang="en-US" dirty="0" smtClean="0"/>
              <a:t>扮演</a:t>
            </a:r>
            <a:r>
              <a:rPr lang="zh-TW" altLang="en-US" dirty="0"/>
              <a:t>關鍵角色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2175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952328" cy="3312368"/>
          </a:xfrm>
        </p:spPr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23.10</a:t>
            </a:r>
            <a:r>
              <a:rPr lang="zh-TW" altLang="en-US" sz="2800" dirty="0"/>
              <a:t>　血球細胞的類型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29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524"/>
            <a:ext cx="3960440" cy="67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06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23.1</a:t>
            </a:r>
            <a:r>
              <a:rPr lang="zh-TW" altLang="en-US" dirty="0"/>
              <a:t>　 開放式及閉鎖式</a:t>
            </a:r>
            <a:r>
              <a:rPr lang="zh-TW" altLang="en-US" dirty="0" smtClean="0"/>
              <a:t>循環系統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較大的動物具有多層細胞厚的組織，</a:t>
            </a:r>
            <a:r>
              <a:rPr lang="zh-TW" altLang="en-US" dirty="0" smtClean="0"/>
              <a:t>所以許多</a:t>
            </a:r>
            <a:r>
              <a:rPr lang="zh-TW" altLang="en-US" dirty="0"/>
              <a:t>細胞離身體表面或消化腔太遠</a:t>
            </a:r>
            <a:r>
              <a:rPr lang="zh-TW" altLang="en-US" dirty="0" smtClean="0"/>
              <a:t>，無法直接</a:t>
            </a:r>
            <a:r>
              <a:rPr lang="zh-TW" altLang="en-US" dirty="0"/>
              <a:t>與環境交換</a:t>
            </a:r>
            <a:r>
              <a:rPr lang="zh-TW" altLang="en-US" dirty="0" smtClean="0"/>
              <a:t>物質</a:t>
            </a:r>
            <a:endParaRPr lang="en-US" altLang="zh-TW" dirty="0" smtClean="0"/>
          </a:p>
          <a:p>
            <a:pPr lvl="1"/>
            <a:r>
              <a:rPr lang="zh-TW" altLang="en-US" dirty="0"/>
              <a:t>氧及養分則藉</a:t>
            </a:r>
            <a:r>
              <a:rPr lang="zh-TW" altLang="en-US" dirty="0" smtClean="0"/>
              <a:t>由一個</a:t>
            </a:r>
            <a:r>
              <a:rPr lang="zh-TW" altLang="en-US" dirty="0"/>
              <a:t>在</a:t>
            </a:r>
            <a:r>
              <a:rPr lang="zh-TW" altLang="en-US" b="1" dirty="0"/>
              <a:t>循環系統</a:t>
            </a:r>
            <a:r>
              <a:rPr lang="zh-TW" altLang="en-US" dirty="0"/>
              <a:t>內部的液體從環境及消化腔</a:t>
            </a:r>
            <a:r>
              <a:rPr lang="zh-TW" altLang="en-US" dirty="0" smtClean="0"/>
              <a:t>運輸</a:t>
            </a:r>
            <a:r>
              <a:rPr lang="zh-TW" altLang="en-US" dirty="0"/>
              <a:t>至體內細胞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循環系統</a:t>
            </a:r>
            <a:r>
              <a:rPr lang="zh-TW" altLang="en-US" dirty="0"/>
              <a:t>有兩種類型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1520825" lvl="3" indent="-317500"/>
            <a:r>
              <a:rPr lang="zh-TW" altLang="en-US" sz="2400" b="1" dirty="0">
                <a:latin typeface="+mn-ea"/>
                <a:ea typeface="+mn-ea"/>
              </a:rPr>
              <a:t>開放式循環系統</a:t>
            </a:r>
            <a:endParaRPr lang="en-US" altLang="zh-TW" sz="2400" b="1" dirty="0" smtClean="0">
              <a:latin typeface="+mn-ea"/>
              <a:ea typeface="+mn-ea"/>
            </a:endParaRPr>
          </a:p>
          <a:p>
            <a:pPr marL="1520825" lvl="3" indent="-317500"/>
            <a:r>
              <a:rPr lang="zh-TW" altLang="en-US" sz="2400" b="1" dirty="0" smtClean="0">
                <a:latin typeface="+mn-ea"/>
                <a:ea typeface="+mn-ea"/>
              </a:rPr>
              <a:t>閉</a:t>
            </a:r>
            <a:r>
              <a:rPr lang="zh-TW" altLang="en-US" sz="2400" b="1" dirty="0">
                <a:latin typeface="+mn-ea"/>
                <a:ea typeface="+mn-ea"/>
              </a:rPr>
              <a:t>鎖式循環系統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4996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23.5</a:t>
            </a:r>
            <a:r>
              <a:rPr lang="zh-TW" altLang="en-US" dirty="0"/>
              <a:t>　魚的循環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zh-TW" altLang="en-US" sz="2600" dirty="0"/>
              <a:t>脊椎動物的祖先脊索動物被認為具有</a:t>
            </a:r>
            <a:r>
              <a:rPr lang="zh-TW" altLang="en-US" sz="2600" dirty="0" smtClean="0"/>
              <a:t>簡單的</a:t>
            </a:r>
            <a:r>
              <a:rPr lang="zh-TW" altLang="en-US" sz="2600" dirty="0"/>
              <a:t>管狀</a:t>
            </a:r>
            <a:r>
              <a:rPr lang="zh-TW" altLang="en-US" sz="2600" dirty="0" smtClean="0"/>
              <a:t>心臟</a:t>
            </a:r>
            <a:endParaRPr lang="en-US" altLang="zh-TW" sz="2600" dirty="0" smtClean="0"/>
          </a:p>
          <a:p>
            <a:pPr>
              <a:spcBef>
                <a:spcPts val="800"/>
              </a:spcBef>
            </a:pPr>
            <a:r>
              <a:rPr lang="zh-TW" altLang="en-US" sz="2600" dirty="0"/>
              <a:t>魚類鰓的發育需要一個更有效率的幫浦</a:t>
            </a:r>
            <a:r>
              <a:rPr lang="zh-TW" altLang="en-US" sz="2600" dirty="0" smtClean="0"/>
              <a:t>，真正</a:t>
            </a:r>
            <a:r>
              <a:rPr lang="zh-TW" altLang="en-US" sz="2600" dirty="0"/>
              <a:t>腔室幫浦的</a:t>
            </a:r>
            <a:r>
              <a:rPr lang="zh-TW" altLang="en-US" sz="2600" dirty="0" smtClean="0"/>
              <a:t>心臟</a:t>
            </a:r>
            <a:endParaRPr lang="en-US" altLang="zh-TW" sz="2600" dirty="0" smtClean="0"/>
          </a:p>
          <a:p>
            <a:pPr lvl="1">
              <a:spcBef>
                <a:spcPts val="800"/>
              </a:spcBef>
            </a:pPr>
            <a:r>
              <a:rPr lang="zh-TW" altLang="en-US" sz="2400" dirty="0" smtClean="0"/>
              <a:t>魚的心臟基本上是具有</a:t>
            </a:r>
            <a:r>
              <a:rPr lang="zh-TW" altLang="en-US" sz="2400" dirty="0"/>
              <a:t>四個</a:t>
            </a:r>
            <a:r>
              <a:rPr lang="zh-TW" altLang="en-US" sz="2400" dirty="0" smtClean="0"/>
              <a:t>腔室</a:t>
            </a:r>
            <a:r>
              <a:rPr lang="zh-TW" altLang="en-US" sz="2400" dirty="0"/>
              <a:t>依序排成一列的管子</a:t>
            </a:r>
            <a:endParaRPr lang="en-US" altLang="zh-TW" sz="2400" dirty="0"/>
          </a:p>
          <a:p>
            <a:pPr lvl="2">
              <a:spcBef>
                <a:spcPts val="800"/>
              </a:spcBef>
            </a:pPr>
            <a:r>
              <a:rPr lang="zh-TW" altLang="en-US" sz="2400" b="1" dirty="0" smtClean="0"/>
              <a:t>靜脈竇</a:t>
            </a:r>
            <a:r>
              <a:rPr lang="en-US" altLang="zh-TW" sz="2400" dirty="0" smtClean="0"/>
              <a:t>(</a:t>
            </a:r>
            <a:r>
              <a:rPr lang="en-US" altLang="zh-TW" sz="2400" b="1" dirty="0" smtClean="0"/>
              <a:t>SV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</a:t>
            </a:r>
            <a:r>
              <a:rPr lang="zh-TW" altLang="en-US" sz="2400" b="1" dirty="0" smtClean="0"/>
              <a:t>心房</a:t>
            </a:r>
            <a:r>
              <a:rPr lang="en-US" altLang="zh-TW" sz="2400" dirty="0" smtClean="0"/>
              <a:t>(</a:t>
            </a:r>
            <a:r>
              <a:rPr lang="en-US" altLang="zh-TW" sz="2400" b="1" dirty="0" smtClean="0"/>
              <a:t>A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是負責收集</a:t>
            </a:r>
            <a:r>
              <a:rPr lang="zh-TW" altLang="en-US" sz="2400" dirty="0"/>
              <a:t>的腔室</a:t>
            </a:r>
            <a:r>
              <a:rPr lang="zh-TW" altLang="en-US" sz="2400" dirty="0" smtClean="0"/>
              <a:t>，</a:t>
            </a:r>
            <a:r>
              <a:rPr lang="zh-TW" altLang="en-US" sz="2400" b="1" dirty="0" smtClean="0"/>
              <a:t>心室</a:t>
            </a:r>
            <a:r>
              <a:rPr lang="en-US" altLang="zh-TW" sz="2400" dirty="0" smtClean="0"/>
              <a:t>(</a:t>
            </a:r>
            <a:r>
              <a:rPr lang="en-US" altLang="zh-TW" sz="2400" b="1" dirty="0" smtClean="0"/>
              <a:t>V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</a:t>
            </a:r>
            <a:r>
              <a:rPr lang="zh-TW" altLang="en-US" sz="2400" b="1" dirty="0" smtClean="0"/>
              <a:t>動脈圓錐</a:t>
            </a:r>
            <a:r>
              <a:rPr lang="en-US" altLang="zh-TW" sz="2400" dirty="0" smtClean="0"/>
              <a:t>(</a:t>
            </a:r>
            <a:r>
              <a:rPr lang="en-US" altLang="zh-TW" sz="2400" b="1" dirty="0" smtClean="0"/>
              <a:t>CA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是</a:t>
            </a:r>
            <a:r>
              <a:rPr lang="zh-TW" altLang="en-US" sz="2400" dirty="0"/>
              <a:t>負責推</a:t>
            </a:r>
            <a:r>
              <a:rPr lang="zh-TW" altLang="en-US" sz="2400" dirty="0" smtClean="0"/>
              <a:t>送的</a:t>
            </a:r>
            <a:r>
              <a:rPr lang="zh-TW" altLang="en-US" sz="2400" dirty="0"/>
              <a:t>腔</a:t>
            </a:r>
            <a:r>
              <a:rPr lang="zh-TW" altLang="en-US" sz="2400" dirty="0" smtClean="0"/>
              <a:t>室</a:t>
            </a:r>
            <a:endParaRPr lang="en-US" altLang="zh-TW" sz="2400" dirty="0" smtClean="0"/>
          </a:p>
          <a:p>
            <a:pPr marL="1471613" lvl="3" indent="-258763">
              <a:spcBef>
                <a:spcPts val="800"/>
              </a:spcBef>
            </a:pPr>
            <a:r>
              <a:rPr lang="zh-TW" altLang="en-US" sz="2400" dirty="0">
                <a:ea typeface="+mn-ea"/>
              </a:rPr>
              <a:t>在較高等的脊椎動物中，</a:t>
            </a:r>
            <a:r>
              <a:rPr lang="en-US" altLang="zh-TW" sz="2400" dirty="0">
                <a:ea typeface="+mn-ea"/>
              </a:rPr>
              <a:t>SV </a:t>
            </a:r>
            <a:r>
              <a:rPr lang="zh-TW" altLang="en-US" sz="2400" dirty="0">
                <a:ea typeface="+mn-ea"/>
              </a:rPr>
              <a:t>與 </a:t>
            </a:r>
            <a:r>
              <a:rPr lang="en-US" altLang="zh-TW" sz="2400" dirty="0" smtClean="0">
                <a:ea typeface="+mn-ea"/>
              </a:rPr>
              <a:t>CA</a:t>
            </a:r>
            <a:r>
              <a:rPr lang="zh-TW" altLang="en-US" sz="2400" dirty="0" smtClean="0">
                <a:ea typeface="+mn-ea"/>
              </a:rPr>
              <a:t>腔</a:t>
            </a:r>
            <a:r>
              <a:rPr lang="zh-TW" altLang="en-US" sz="2400" dirty="0">
                <a:ea typeface="+mn-ea"/>
              </a:rPr>
              <a:t>室極為</a:t>
            </a:r>
            <a:r>
              <a:rPr lang="zh-TW" altLang="en-US" sz="2400" dirty="0" smtClean="0">
                <a:ea typeface="+mn-ea"/>
              </a:rPr>
              <a:t>退化</a:t>
            </a:r>
            <a:endParaRPr lang="en-US" altLang="zh-TW" sz="2400" dirty="0" smtClean="0">
              <a:ea typeface="+mn-ea"/>
            </a:endParaRPr>
          </a:p>
          <a:p>
            <a:pPr lvl="2">
              <a:spcBef>
                <a:spcPts val="800"/>
              </a:spcBef>
            </a:pPr>
            <a:r>
              <a:rPr lang="zh-TW" altLang="en-US" sz="2400" dirty="0"/>
              <a:t>魚類心跳次序呈蠕狀</a:t>
            </a:r>
            <a:r>
              <a:rPr lang="zh-TW" altLang="en-US" sz="2400" dirty="0" smtClean="0"/>
              <a:t>波動</a:t>
            </a:r>
            <a:endParaRPr lang="en-US" altLang="zh-TW" sz="2400" dirty="0" smtClean="0"/>
          </a:p>
          <a:p>
            <a:pPr lvl="2">
              <a:spcBef>
                <a:spcPts val="800"/>
              </a:spcBef>
            </a:pPr>
            <a:r>
              <a:rPr lang="zh-TW" altLang="en-US" sz="2400" dirty="0"/>
              <a:t>送至身體組織的血液是完全</a:t>
            </a:r>
            <a:r>
              <a:rPr lang="zh-TW" altLang="en-US" sz="2400" dirty="0" smtClean="0"/>
              <a:t>充氧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，因為最先</a:t>
            </a:r>
            <a:r>
              <a:rPr lang="zh-TW" altLang="en-US" sz="2400" dirty="0"/>
              <a:t>被推送至鰓</a:t>
            </a:r>
            <a:r>
              <a:rPr lang="zh-TW" altLang="en-US" sz="2400" dirty="0" smtClean="0"/>
              <a:t>，壓力</a:t>
            </a:r>
            <a:r>
              <a:rPr lang="zh-TW" altLang="en-US" sz="2400" dirty="0"/>
              <a:t>較小</a:t>
            </a:r>
            <a:endParaRPr lang="en-US" altLang="zh-TW" sz="2400" dirty="0" smtClean="0"/>
          </a:p>
          <a:p>
            <a:pPr lvl="2">
              <a:spcBef>
                <a:spcPts val="800"/>
              </a:spcBef>
            </a:pP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396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23.11</a:t>
            </a:r>
            <a:r>
              <a:rPr lang="zh-TW" altLang="en-US" sz="2800" dirty="0"/>
              <a:t>　魚的心臟及循環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31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070162" cy="311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52" y="1556792"/>
            <a:ext cx="3885853" cy="42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934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23.6</a:t>
            </a:r>
            <a:r>
              <a:rPr lang="zh-TW" altLang="en-US" dirty="0" smtClean="0"/>
              <a:t>　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肺臟的興起涉及在循環模式上的主要</a:t>
            </a:r>
            <a:r>
              <a:rPr lang="zh-TW" altLang="en-US" dirty="0" smtClean="0"/>
              <a:t>變異</a:t>
            </a:r>
            <a:endParaRPr lang="en-US" altLang="zh-TW" dirty="0" smtClean="0"/>
          </a:p>
          <a:p>
            <a:pPr lvl="1"/>
            <a:r>
              <a:rPr lang="zh-TW" altLang="en-US" dirty="0"/>
              <a:t>在血液被心臟推送至肺臟之後</a:t>
            </a:r>
            <a:r>
              <a:rPr lang="zh-TW" altLang="en-US" dirty="0" smtClean="0"/>
              <a:t>，不直接</a:t>
            </a:r>
            <a:r>
              <a:rPr lang="zh-TW" altLang="en-US" dirty="0"/>
              <a:t>進入全身組織，反而回到</a:t>
            </a:r>
            <a:r>
              <a:rPr lang="zh-TW" altLang="en-US" dirty="0" smtClean="0"/>
              <a:t>心臟</a:t>
            </a:r>
            <a:endParaRPr lang="en-US" altLang="zh-TW" dirty="0" smtClean="0"/>
          </a:p>
          <a:p>
            <a:pPr lvl="2"/>
            <a:r>
              <a:rPr lang="zh-TW" altLang="en-US" dirty="0"/>
              <a:t>在心臟及肺臟之間循環，</a:t>
            </a:r>
            <a:r>
              <a:rPr lang="zh-TW" altLang="en-US" dirty="0" smtClean="0"/>
              <a:t>稱為</a:t>
            </a:r>
            <a:r>
              <a:rPr lang="zh-TW" altLang="en-US" b="1" dirty="0" smtClean="0"/>
              <a:t>肺循環</a:t>
            </a:r>
            <a:endParaRPr lang="en-US" altLang="zh-TW" b="1" dirty="0" smtClean="0"/>
          </a:p>
          <a:p>
            <a:pPr lvl="2"/>
            <a:r>
              <a:rPr lang="zh-TW" altLang="en-US" dirty="0"/>
              <a:t>在</a:t>
            </a:r>
            <a:r>
              <a:rPr lang="zh-TW" altLang="en-US" dirty="0" smtClean="0"/>
              <a:t>心臟</a:t>
            </a:r>
            <a:r>
              <a:rPr lang="zh-TW" altLang="en-US" dirty="0"/>
              <a:t>和身體其他部位之間的循環，稱為</a:t>
            </a:r>
            <a:r>
              <a:rPr lang="zh-TW" altLang="en-US" b="1" dirty="0"/>
              <a:t>體循環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2657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23.6</a:t>
            </a:r>
            <a:r>
              <a:rPr lang="zh-TW" altLang="en-US" dirty="0"/>
              <a:t>　 兩棲類及爬蟲類的</a:t>
            </a:r>
            <a:r>
              <a:rPr lang="zh-TW" altLang="en-US" dirty="0" smtClean="0"/>
              <a:t>循環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兩棲類的心臟有許多構造特性可協助</a:t>
            </a:r>
            <a:r>
              <a:rPr lang="zh-TW" altLang="en-US" dirty="0" smtClean="0"/>
              <a:t>減低</a:t>
            </a:r>
            <a:r>
              <a:rPr lang="zh-TW" altLang="en-US" dirty="0"/>
              <a:t>充氧及缺氧血混合</a:t>
            </a:r>
            <a:r>
              <a:rPr lang="zh-TW" altLang="en-US" dirty="0" smtClean="0"/>
              <a:t>液</a:t>
            </a:r>
            <a:endParaRPr lang="en-US" altLang="zh-TW" dirty="0" smtClean="0"/>
          </a:p>
          <a:p>
            <a:pPr lvl="1"/>
            <a:r>
              <a:rPr lang="zh-TW" altLang="en-US" dirty="0"/>
              <a:t>心房被</a:t>
            </a:r>
            <a:r>
              <a:rPr lang="zh-TW" altLang="en-US" b="1" dirty="0"/>
              <a:t>隔膜</a:t>
            </a:r>
            <a:r>
              <a:rPr lang="zh-TW" altLang="en-US" dirty="0"/>
              <a:t>分成兩個腔室：此隔膜</a:t>
            </a:r>
            <a:r>
              <a:rPr lang="zh-TW" altLang="en-US" dirty="0" smtClean="0"/>
              <a:t>避免自體和肺的血液</a:t>
            </a:r>
            <a:r>
              <a:rPr lang="zh-TW" altLang="en-US" dirty="0"/>
              <a:t>在心房中</a:t>
            </a:r>
            <a:r>
              <a:rPr lang="zh-TW" altLang="en-US" dirty="0" smtClean="0"/>
              <a:t>混合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有些單一共通的心室</a:t>
            </a:r>
            <a:r>
              <a:rPr lang="zh-TW" altLang="en-US" dirty="0" smtClean="0"/>
              <a:t>，很少有</a:t>
            </a:r>
            <a:r>
              <a:rPr lang="zh-TW" altLang="en-US" dirty="0"/>
              <a:t>混合</a:t>
            </a:r>
            <a:r>
              <a:rPr lang="zh-TW" altLang="en-US" dirty="0" smtClean="0"/>
              <a:t>發生</a:t>
            </a:r>
            <a:r>
              <a:rPr lang="zh-TW" altLang="en-US" dirty="0"/>
              <a:t>，</a:t>
            </a:r>
            <a:r>
              <a:rPr lang="zh-TW" altLang="en-US" dirty="0" smtClean="0"/>
              <a:t>使得</a:t>
            </a:r>
            <a:r>
              <a:rPr lang="zh-TW" altLang="en-US" dirty="0"/>
              <a:t>兩種血液供應分開的關鍵因子是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動脈</a:t>
            </a:r>
            <a:r>
              <a:rPr lang="zh-TW" altLang="en-US" dirty="0"/>
              <a:t>圓錐 </a:t>
            </a:r>
            <a:r>
              <a:rPr lang="en-US" altLang="zh-TW" dirty="0"/>
              <a:t>(</a:t>
            </a:r>
            <a:r>
              <a:rPr lang="zh-TW" altLang="en-US" dirty="0"/>
              <a:t>在前端基部的分叉構造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有</a:t>
            </a:r>
            <a:r>
              <a:rPr lang="zh-TW" altLang="en-US" dirty="0" smtClean="0"/>
              <a:t>一部分</a:t>
            </a:r>
            <a:r>
              <a:rPr lang="zh-TW" altLang="en-US" dirty="0"/>
              <a:t>被另一個隔膜分開，此隔膜導引缺氧血</a:t>
            </a:r>
            <a:r>
              <a:rPr lang="zh-TW" altLang="en-US" dirty="0" smtClean="0"/>
              <a:t>進入肺動脈</a:t>
            </a:r>
            <a:r>
              <a:rPr lang="zh-TW" altLang="en-US" dirty="0"/>
              <a:t>而流向肺臟，而充氧血則進入大動脈</a:t>
            </a:r>
            <a:r>
              <a:rPr lang="zh-TW" altLang="en-US" dirty="0" smtClean="0"/>
              <a:t>而送</a:t>
            </a:r>
            <a:r>
              <a:rPr lang="zh-TW" altLang="en-US" dirty="0"/>
              <a:t>至全身的</a:t>
            </a:r>
            <a:r>
              <a:rPr lang="zh-TW" altLang="en-US" dirty="0" smtClean="0"/>
              <a:t>體循環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9486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23.12</a:t>
            </a:r>
            <a:r>
              <a:rPr lang="zh-TW" altLang="en-US" sz="2800" dirty="0"/>
              <a:t>　兩棲類的心臟以及爬蟲類的循環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0196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9527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458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23.6</a:t>
            </a:r>
            <a:r>
              <a:rPr lang="zh-TW" altLang="en-US" dirty="0" smtClean="0"/>
              <a:t>　皮膚</a:t>
            </a:r>
            <a:r>
              <a:rPr lang="zh-TW" altLang="en-US" dirty="0"/>
              <a:t>呼吸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水中的兩棲類，為補充血液中的氧之</a:t>
            </a:r>
            <a:r>
              <a:rPr lang="zh-TW" altLang="en-US" dirty="0" smtClean="0"/>
              <a:t>不足</a:t>
            </a:r>
            <a:r>
              <a:rPr lang="zh-TW" altLang="en-US" dirty="0"/>
              <a:t>，可藉由從其皮膚擴散而獲得額外的</a:t>
            </a:r>
            <a:r>
              <a:rPr lang="zh-TW" altLang="en-US" dirty="0" smtClean="0"/>
              <a:t>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</a:t>
            </a:r>
            <a:r>
              <a:rPr lang="zh-TW" altLang="en-US" dirty="0"/>
              <a:t>過程稱為</a:t>
            </a:r>
            <a:r>
              <a:rPr lang="zh-TW" altLang="en-US" b="1" dirty="0"/>
              <a:t>體</a:t>
            </a:r>
            <a:r>
              <a:rPr lang="zh-TW" altLang="en-US" b="1" dirty="0" smtClean="0"/>
              <a:t>呼吸</a:t>
            </a:r>
            <a:endParaRPr lang="en-US" altLang="zh-TW" b="1" dirty="0" smtClean="0"/>
          </a:p>
          <a:p>
            <a:pPr lvl="1"/>
            <a:endParaRPr lang="en-US" altLang="zh-TW" dirty="0"/>
          </a:p>
          <a:p>
            <a:r>
              <a:rPr lang="zh-TW" altLang="en-US" dirty="0"/>
              <a:t>爬蟲類中，額外的特化已經大幅減低</a:t>
            </a:r>
            <a:r>
              <a:rPr lang="zh-TW" altLang="en-US" dirty="0" smtClean="0"/>
              <a:t>心臟內</a:t>
            </a:r>
            <a:r>
              <a:rPr lang="zh-TW" altLang="en-US" dirty="0"/>
              <a:t>的血液混合</a:t>
            </a:r>
            <a:r>
              <a:rPr lang="zh-TW" altLang="en-US" dirty="0" smtClean="0"/>
              <a:t>情況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</a:t>
            </a:r>
            <a:r>
              <a:rPr lang="zh-TW" altLang="en-US" dirty="0"/>
              <a:t>一個隔膜局部地將心室</a:t>
            </a:r>
            <a:r>
              <a:rPr lang="zh-TW" altLang="en-US" dirty="0" smtClean="0"/>
              <a:t>分開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動脈圓錐</a:t>
            </a:r>
            <a:r>
              <a:rPr lang="zh-TW" altLang="en-US" dirty="0"/>
              <a:t>已經融入離開心臟的大型動脈管壁</a:t>
            </a:r>
            <a:r>
              <a:rPr lang="zh-TW" altLang="en-US" dirty="0" smtClean="0"/>
              <a:t>之中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3556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23.7</a:t>
            </a:r>
            <a:r>
              <a:rPr lang="zh-TW" altLang="en-US" dirty="0"/>
              <a:t>　哺乳類及鳥類的循環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哺乳類、鳥類及鱷魚有四腔室的心臟，</a:t>
            </a:r>
            <a:r>
              <a:rPr lang="zh-TW" altLang="en-US" dirty="0" smtClean="0"/>
              <a:t>是兩</a:t>
            </a:r>
            <a:r>
              <a:rPr lang="zh-TW" altLang="en-US" dirty="0"/>
              <a:t>個真正分開的幫浦系統在一個單位之中</a:t>
            </a:r>
            <a:r>
              <a:rPr lang="zh-TW" altLang="en-US" dirty="0" smtClean="0"/>
              <a:t>共同運行</a:t>
            </a:r>
            <a:endParaRPr lang="en-US" altLang="zh-TW" b="1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在哺乳類及鳥類的雙循環系統所增加的效率</a:t>
            </a:r>
            <a:r>
              <a:rPr lang="zh-TW" altLang="en-US" dirty="0" smtClean="0"/>
              <a:t>被認為</a:t>
            </a:r>
            <a:r>
              <a:rPr lang="zh-TW" altLang="en-US" dirty="0"/>
              <a:t>對內溫性 </a:t>
            </a:r>
            <a:r>
              <a:rPr lang="en-US" altLang="zh-TW" dirty="0"/>
              <a:t>(</a:t>
            </a:r>
            <a:r>
              <a:rPr lang="zh-TW" altLang="en-US" dirty="0"/>
              <a:t>溫血性</a:t>
            </a:r>
            <a:r>
              <a:rPr lang="en-US" altLang="zh-TW" dirty="0"/>
              <a:t>) </a:t>
            </a:r>
            <a:r>
              <a:rPr lang="zh-TW" altLang="en-US" dirty="0"/>
              <a:t>的演化很</a:t>
            </a:r>
            <a:r>
              <a:rPr lang="zh-TW" altLang="en-US" dirty="0" smtClean="0"/>
              <a:t>重要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 smtClean="0"/>
              <a:t>一個</a:t>
            </a:r>
            <a:r>
              <a:rPr lang="zh-TW" altLang="en-US" dirty="0"/>
              <a:t>更有效率的循環是支持高代謝率所</a:t>
            </a:r>
            <a:r>
              <a:rPr lang="zh-TW" altLang="en-US" dirty="0" smtClean="0"/>
              <a:t>必需的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1180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23.7</a:t>
            </a:r>
            <a:r>
              <a:rPr lang="zh-TW" altLang="en-US" dirty="0"/>
              <a:t>　</a:t>
            </a:r>
            <a:r>
              <a:rPr lang="zh-TW" altLang="en-US" dirty="0" smtClean="0"/>
              <a:t>哺乳類</a:t>
            </a:r>
            <a:r>
              <a:rPr lang="zh-TW" altLang="en-US" dirty="0"/>
              <a:t>的心臟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zh-TW" altLang="en-US" dirty="0" smtClean="0"/>
              <a:t>哺乳類動物的心臟中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來自</a:t>
            </a:r>
            <a:r>
              <a:rPr lang="zh-TW" altLang="en-US" dirty="0"/>
              <a:t>肺臟富含氧的血液進入心臟</a:t>
            </a:r>
            <a:r>
              <a:rPr lang="zh-TW" altLang="en-US" dirty="0" smtClean="0"/>
              <a:t>開始</a:t>
            </a:r>
            <a:r>
              <a:rPr lang="zh-TW" altLang="en-US" dirty="0"/>
              <a:t>，充氧血 </a:t>
            </a:r>
            <a:r>
              <a:rPr lang="zh-TW" altLang="en-US" dirty="0" smtClean="0"/>
              <a:t>從</a:t>
            </a:r>
            <a:r>
              <a:rPr lang="zh-TW" altLang="en-US" dirty="0"/>
              <a:t>肺臟進入左側</a:t>
            </a:r>
            <a:r>
              <a:rPr lang="zh-TW" altLang="en-US" dirty="0" smtClean="0"/>
              <a:t>心臟，</a:t>
            </a:r>
            <a:r>
              <a:rPr lang="zh-TW" altLang="en-US" dirty="0"/>
              <a:t>從大型</a:t>
            </a:r>
            <a:r>
              <a:rPr lang="zh-TW" altLang="en-US" dirty="0" smtClean="0"/>
              <a:t>血管</a:t>
            </a:r>
            <a:r>
              <a:rPr lang="en-US" altLang="zh-TW" dirty="0" smtClean="0"/>
              <a:t>(</a:t>
            </a:r>
            <a:r>
              <a:rPr lang="zh-TW" altLang="en-US" dirty="0" smtClean="0"/>
              <a:t>稱為</a:t>
            </a:r>
            <a:r>
              <a:rPr lang="zh-TW" altLang="en-US" b="1" dirty="0" smtClean="0"/>
              <a:t>肺靜脈</a:t>
            </a:r>
            <a:r>
              <a:rPr lang="en-US" altLang="zh-TW" dirty="0" smtClean="0"/>
              <a:t>)</a:t>
            </a:r>
            <a:r>
              <a:rPr lang="zh-TW" altLang="en-US" dirty="0" smtClean="0"/>
              <a:t>直接</a:t>
            </a:r>
            <a:r>
              <a:rPr lang="zh-TW" altLang="en-US" dirty="0"/>
              <a:t>清空進入</a:t>
            </a:r>
            <a:r>
              <a:rPr lang="zh-TW" altLang="en-US" b="1" dirty="0" smtClean="0"/>
              <a:t>左心房</a:t>
            </a:r>
            <a:r>
              <a:rPr lang="zh-TW" altLang="en-US" dirty="0"/>
              <a:t>，並主要通過二尖瓣被動流入</a:t>
            </a:r>
            <a:r>
              <a:rPr lang="zh-TW" altLang="en-US" b="1" dirty="0" smtClean="0"/>
              <a:t>左心室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血液</a:t>
            </a:r>
            <a:r>
              <a:rPr lang="zh-TW" altLang="en-US" dirty="0"/>
              <a:t>在收縮中的左心室只能從</a:t>
            </a:r>
            <a:r>
              <a:rPr lang="zh-TW" altLang="en-US" b="1" dirty="0"/>
              <a:t>大動脈</a:t>
            </a:r>
            <a:r>
              <a:rPr lang="zh-TW" altLang="en-US" dirty="0"/>
              <a:t>及其許多分支皆屬體循環的</a:t>
            </a:r>
            <a:r>
              <a:rPr lang="zh-TW" altLang="en-US" dirty="0" smtClean="0"/>
              <a:t>動脈</a:t>
            </a:r>
            <a:r>
              <a:rPr lang="zh-TW" altLang="en-US" dirty="0"/>
              <a:t>，可攜帶富含氧的血液至全身各處</a:t>
            </a:r>
            <a:endParaRPr lang="en-US" altLang="zh-TW" dirty="0" smtClean="0"/>
          </a:p>
          <a:p>
            <a:pPr lvl="2"/>
            <a:r>
              <a:rPr lang="zh-TW" altLang="en-US" b="1" dirty="0"/>
              <a:t>大動脈半月瓣</a:t>
            </a:r>
            <a:r>
              <a:rPr lang="zh-TW" altLang="en-US" dirty="0"/>
              <a:t>避免血液從大動脈再流</a:t>
            </a:r>
            <a:r>
              <a:rPr lang="zh-TW" altLang="en-US" dirty="0" smtClean="0"/>
              <a:t>回心臟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682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23.7</a:t>
            </a:r>
            <a:r>
              <a:rPr lang="zh-TW" altLang="en-US" dirty="0"/>
              <a:t>　</a:t>
            </a:r>
            <a:r>
              <a:rPr lang="zh-TW" altLang="en-US" dirty="0" smtClean="0"/>
              <a:t>哺乳類</a:t>
            </a:r>
            <a:r>
              <a:rPr lang="zh-TW" altLang="en-US" dirty="0"/>
              <a:t>的</a:t>
            </a:r>
            <a:r>
              <a:rPr lang="zh-TW" altLang="en-US" dirty="0" smtClean="0"/>
              <a:t>心臟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zh-TW" altLang="en-US" dirty="0" smtClean="0"/>
              <a:t>哺乳類動物的心臟中</a:t>
            </a:r>
            <a:endParaRPr lang="en-US" altLang="zh-TW" dirty="0" smtClean="0"/>
          </a:p>
          <a:p>
            <a:pPr lvl="1"/>
            <a:r>
              <a:rPr lang="zh-TW" altLang="en-US" dirty="0"/>
              <a:t>血液全部進入右心房。</a:t>
            </a:r>
            <a:r>
              <a:rPr lang="zh-TW" altLang="en-US" b="1" dirty="0"/>
              <a:t>上腔</a:t>
            </a:r>
            <a:r>
              <a:rPr lang="zh-TW" altLang="en-US" b="1" dirty="0" smtClean="0"/>
              <a:t>靜脈</a:t>
            </a:r>
            <a:r>
              <a:rPr lang="zh-TW" altLang="en-US" dirty="0" smtClean="0"/>
              <a:t>匯流上半身以及</a:t>
            </a:r>
            <a:r>
              <a:rPr lang="zh-TW" altLang="en-US" b="1" dirty="0"/>
              <a:t>下腔</a:t>
            </a:r>
            <a:r>
              <a:rPr lang="zh-TW" altLang="en-US" b="1" dirty="0" smtClean="0"/>
              <a:t>靜脈</a:t>
            </a:r>
            <a:r>
              <a:rPr lang="zh-TW" altLang="en-US" dirty="0" smtClean="0"/>
              <a:t>匯流下半身</a:t>
            </a:r>
            <a:endParaRPr lang="en-US" altLang="zh-TW" dirty="0"/>
          </a:p>
          <a:p>
            <a:pPr lvl="1"/>
            <a:r>
              <a:rPr lang="zh-TW" altLang="en-US" dirty="0" smtClean="0"/>
              <a:t>血液從</a:t>
            </a:r>
            <a:r>
              <a:rPr lang="zh-TW" altLang="en-US" b="1" dirty="0"/>
              <a:t>右</a:t>
            </a:r>
            <a:r>
              <a:rPr lang="zh-TW" altLang="en-US" b="1" dirty="0" smtClean="0"/>
              <a:t>心房</a:t>
            </a:r>
            <a:r>
              <a:rPr lang="zh-TW" altLang="en-US" dirty="0" smtClean="0"/>
              <a:t>經由</a:t>
            </a:r>
            <a:r>
              <a:rPr lang="zh-TW" altLang="en-US" b="1" dirty="0" smtClean="0"/>
              <a:t>三</a:t>
            </a:r>
            <a:r>
              <a:rPr lang="zh-TW" altLang="en-US" b="1" dirty="0"/>
              <a:t>尖</a:t>
            </a:r>
            <a:r>
              <a:rPr lang="zh-TW" altLang="en-US" b="1" dirty="0" smtClean="0"/>
              <a:t>瓣</a:t>
            </a:r>
            <a:r>
              <a:rPr lang="zh-TW" altLang="en-US" dirty="0" smtClean="0"/>
              <a:t>進入右心室，</a:t>
            </a:r>
            <a:r>
              <a:rPr lang="zh-TW" altLang="en-US" dirty="0"/>
              <a:t>然後在右心室收縮</a:t>
            </a:r>
            <a:r>
              <a:rPr lang="zh-TW" altLang="en-US" dirty="0" smtClean="0"/>
              <a:t>時經過</a:t>
            </a:r>
            <a:r>
              <a:rPr lang="zh-TW" altLang="en-US" b="1" dirty="0"/>
              <a:t>肺動脈半月</a:t>
            </a:r>
            <a:r>
              <a:rPr lang="zh-TW" altLang="en-US" b="1" dirty="0" smtClean="0"/>
              <a:t>瓣</a:t>
            </a:r>
            <a:r>
              <a:rPr lang="zh-TW" altLang="en-US" dirty="0" smtClean="0"/>
              <a:t>進入</a:t>
            </a:r>
            <a:r>
              <a:rPr lang="zh-TW" altLang="en-US" b="1" dirty="0"/>
              <a:t>肺動脈</a:t>
            </a:r>
            <a:r>
              <a:rPr lang="zh-TW" altLang="en-US" dirty="0" smtClean="0"/>
              <a:t>，</a:t>
            </a:r>
            <a:r>
              <a:rPr lang="zh-TW" altLang="en-US" dirty="0"/>
              <a:t>其攜帶</a:t>
            </a:r>
            <a:r>
              <a:rPr lang="zh-TW" altLang="en-US" dirty="0" smtClean="0"/>
              <a:t>缺氧血</a:t>
            </a:r>
            <a:r>
              <a:rPr lang="zh-TW" altLang="en-US" dirty="0"/>
              <a:t>至</a:t>
            </a:r>
            <a:r>
              <a:rPr lang="zh-TW" altLang="en-US" dirty="0" smtClean="0"/>
              <a:t>肺臟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然後</a:t>
            </a:r>
            <a:r>
              <a:rPr lang="zh-TW" altLang="en-US" dirty="0"/>
              <a:t>血液從肺臟帶著新鮮的氧</a:t>
            </a:r>
            <a:r>
              <a:rPr lang="zh-TW" altLang="en-US" dirty="0" smtClean="0"/>
              <a:t>返回進入</a:t>
            </a:r>
            <a:r>
              <a:rPr lang="zh-TW" altLang="en-US" dirty="0"/>
              <a:t>心臟左側，再被推送至全身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4334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23.13</a:t>
            </a:r>
            <a:r>
              <a:rPr lang="zh-TW" altLang="en-US" sz="2800" dirty="0"/>
              <a:t>　哺乳類及鳥類的心臟及</a:t>
            </a:r>
            <a:r>
              <a:rPr lang="zh-TW" altLang="en-US" sz="2800" dirty="0" smtClean="0"/>
              <a:t>循環</a:t>
            </a:r>
            <a:r>
              <a:rPr lang="en-US" altLang="zh-TW" sz="2800" dirty="0"/>
              <a:t>(a)</a:t>
            </a:r>
            <a:endParaRPr lang="zh-TW" altLang="en-US" sz="280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39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9626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6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23.1</a:t>
            </a:r>
            <a:r>
              <a:rPr lang="zh-TW" altLang="en-US" dirty="0" smtClean="0"/>
              <a:t>　開放式</a:t>
            </a:r>
            <a:r>
              <a:rPr lang="zh-TW" altLang="en-US" dirty="0"/>
              <a:t>循環系統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在</a:t>
            </a:r>
            <a:r>
              <a:rPr lang="zh-TW" altLang="en-US" b="1" dirty="0"/>
              <a:t>開放式</a:t>
            </a:r>
            <a:r>
              <a:rPr lang="zh-TW" altLang="en-US" b="1" dirty="0" smtClean="0"/>
              <a:t>循環系統</a:t>
            </a:r>
            <a:r>
              <a:rPr lang="zh-TW" altLang="en-US" dirty="0" smtClean="0"/>
              <a:t>，</a:t>
            </a:r>
            <a:r>
              <a:rPr lang="zh-TW" altLang="en-US" dirty="0"/>
              <a:t>循環</a:t>
            </a:r>
            <a:r>
              <a:rPr lang="zh-TW" altLang="en-US" dirty="0" smtClean="0"/>
              <a:t>液體 </a:t>
            </a:r>
            <a:r>
              <a:rPr lang="en-US" altLang="zh-TW" dirty="0"/>
              <a:t>(</a:t>
            </a:r>
            <a:r>
              <a:rPr lang="zh-TW" altLang="en-US" dirty="0"/>
              <a:t>血液</a:t>
            </a:r>
            <a:r>
              <a:rPr lang="en-US" altLang="zh-TW" dirty="0"/>
              <a:t>) </a:t>
            </a:r>
            <a:r>
              <a:rPr lang="zh-TW" altLang="en-US" dirty="0"/>
              <a:t>與個體組織細胞外液體之間沒有</a:t>
            </a:r>
            <a:r>
              <a:rPr lang="zh-TW" altLang="en-US" dirty="0" smtClean="0"/>
              <a:t>區別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此</a:t>
            </a:r>
            <a:r>
              <a:rPr lang="zh-TW" altLang="en-US" dirty="0"/>
              <a:t>液體被稱為</a:t>
            </a:r>
            <a:r>
              <a:rPr lang="zh-TW" altLang="en-US" b="1" dirty="0"/>
              <a:t>血淋巴 </a:t>
            </a: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昆蟲有</a:t>
            </a:r>
            <a:r>
              <a:rPr lang="zh-TW" altLang="en-US" dirty="0"/>
              <a:t>具肌肉的管道當作</a:t>
            </a:r>
            <a:r>
              <a:rPr lang="zh-TW" altLang="en-US" dirty="0" smtClean="0"/>
              <a:t>心臟</a:t>
            </a:r>
            <a:r>
              <a:rPr lang="zh-TW" altLang="en-US" dirty="0"/>
              <a:t>，推送血淋巴通過一端開放的管道網絡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769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376264" cy="2376264"/>
          </a:xfrm>
        </p:spPr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23.13</a:t>
            </a:r>
            <a:r>
              <a:rPr lang="zh-TW" altLang="en-US" sz="2800" dirty="0"/>
              <a:t>　哺乳類及鳥類的心臟及</a:t>
            </a:r>
            <a:r>
              <a:rPr lang="zh-TW" altLang="en-US" sz="2800" dirty="0" smtClean="0"/>
              <a:t>循環</a:t>
            </a:r>
            <a:r>
              <a:rPr lang="en-US" altLang="zh-TW" sz="2800" dirty="0"/>
              <a:t>(b)</a:t>
            </a:r>
            <a:endParaRPr lang="zh-TW" altLang="en-US" sz="280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40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672"/>
            <a:ext cx="3959226" cy="665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84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23.7</a:t>
            </a:r>
            <a:r>
              <a:rPr lang="zh-TW" altLang="en-US" dirty="0" smtClean="0"/>
              <a:t>　心跳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監控心跳的最簡單方式是利用</a:t>
            </a:r>
            <a:r>
              <a:rPr lang="zh-TW" altLang="en-US" dirty="0" smtClean="0"/>
              <a:t>聽診器</a:t>
            </a:r>
            <a:endParaRPr lang="en-US" altLang="zh-TW" dirty="0" smtClean="0"/>
          </a:p>
          <a:p>
            <a:pPr lvl="1"/>
            <a:r>
              <a:rPr lang="zh-TW" altLang="en-US" dirty="0"/>
              <a:t>低音的「嚕</a:t>
            </a:r>
            <a:r>
              <a:rPr lang="zh-TW" altLang="en-US" dirty="0" smtClean="0"/>
              <a:t>」是在</a:t>
            </a:r>
            <a:r>
              <a:rPr lang="zh-TW" altLang="en-US" dirty="0"/>
              <a:t>心室收縮開始時，二尖瓣及三尖瓣關閉的</a:t>
            </a:r>
            <a:r>
              <a:rPr lang="zh-TW" altLang="en-US" dirty="0" smtClean="0"/>
              <a:t>聲音</a:t>
            </a:r>
            <a:endParaRPr lang="en-US" altLang="zh-TW" dirty="0" smtClean="0"/>
          </a:p>
          <a:p>
            <a:pPr lvl="1"/>
            <a:r>
              <a:rPr lang="zh-TW" altLang="en-US" dirty="0"/>
              <a:t>高音的「搭」，在心室收縮</a:t>
            </a:r>
            <a:r>
              <a:rPr lang="zh-TW" altLang="en-US" dirty="0" smtClean="0"/>
              <a:t>結束時</a:t>
            </a:r>
            <a:r>
              <a:rPr lang="zh-TW" altLang="en-US" dirty="0"/>
              <a:t>，肺動脈瓣及大動脈瓣關閉的</a:t>
            </a:r>
            <a:r>
              <a:rPr lang="zh-TW" altLang="en-US" dirty="0" smtClean="0"/>
              <a:t>聲音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倘若</a:t>
            </a:r>
            <a:r>
              <a:rPr lang="zh-TW" altLang="en-US" dirty="0" smtClean="0"/>
              <a:t>瓣膜</a:t>
            </a:r>
            <a:r>
              <a:rPr lang="zh-TW" altLang="en-US" dirty="0"/>
              <a:t>不完全</a:t>
            </a:r>
            <a:r>
              <a:rPr lang="zh-TW" altLang="en-US" dirty="0" smtClean="0"/>
              <a:t>關閉，心臟</a:t>
            </a:r>
            <a:r>
              <a:rPr lang="zh-TW" altLang="en-US" dirty="0"/>
              <a:t>內會有亂流。此亂流聽起來如同</a:t>
            </a:r>
            <a:r>
              <a:rPr lang="zh-TW" altLang="en-US" b="1" dirty="0"/>
              <a:t>心臟在</a:t>
            </a:r>
            <a:r>
              <a:rPr lang="zh-TW" altLang="en-US" b="1" dirty="0" smtClean="0"/>
              <a:t>呢喃</a:t>
            </a:r>
            <a:r>
              <a:rPr lang="zh-TW" altLang="en-US" dirty="0" smtClean="0"/>
              <a:t>，</a:t>
            </a:r>
            <a:r>
              <a:rPr lang="zh-TW" altLang="en-US" dirty="0"/>
              <a:t>是液體晃動的聲音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7923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23.7</a:t>
            </a:r>
            <a:r>
              <a:rPr lang="zh-TW" altLang="en-US" dirty="0" smtClean="0"/>
              <a:t>　血壓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檢視心跳狀況的另一種</a:t>
            </a:r>
            <a:r>
              <a:rPr lang="zh-TW" altLang="en-US" dirty="0"/>
              <a:t>方式</a:t>
            </a:r>
            <a:r>
              <a:rPr lang="zh-TW" altLang="en-US" dirty="0" smtClean="0"/>
              <a:t>是</a:t>
            </a:r>
            <a:r>
              <a:rPr lang="zh-TW" altLang="en-US" dirty="0"/>
              <a:t>監測</a:t>
            </a:r>
            <a:r>
              <a:rPr lang="zh-TW" altLang="en-US" dirty="0" smtClean="0"/>
              <a:t>血壓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利用一個稱為血壓計的儀器來測量近</a:t>
            </a:r>
            <a:r>
              <a:rPr lang="zh-TW" altLang="en-US" dirty="0" smtClean="0"/>
              <a:t>手臂內側 </a:t>
            </a:r>
            <a:r>
              <a:rPr lang="en-US" altLang="zh-TW" dirty="0"/>
              <a:t>(</a:t>
            </a:r>
            <a:r>
              <a:rPr lang="zh-TW" altLang="en-US" dirty="0"/>
              <a:t>手肘</a:t>
            </a:r>
            <a:r>
              <a:rPr lang="en-US" altLang="zh-TW" dirty="0"/>
              <a:t>) </a:t>
            </a:r>
            <a:r>
              <a:rPr lang="zh-TW" altLang="en-US" dirty="0"/>
              <a:t>上臂肱動脈內的</a:t>
            </a:r>
            <a:r>
              <a:rPr lang="zh-TW" altLang="en-US" dirty="0" smtClean="0"/>
              <a:t>血壓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b="1" dirty="0" smtClean="0"/>
              <a:t>舒張</a:t>
            </a:r>
            <a:r>
              <a:rPr lang="zh-TW" altLang="en-US" b="1" dirty="0"/>
              <a:t>壓</a:t>
            </a:r>
            <a:r>
              <a:rPr lang="zh-TW" altLang="en-US" dirty="0"/>
              <a:t>是</a:t>
            </a:r>
            <a:r>
              <a:rPr lang="zh-TW" altLang="en-US" dirty="0" smtClean="0"/>
              <a:t>心房</a:t>
            </a:r>
            <a:r>
              <a:rPr lang="zh-TW" altLang="en-US" dirty="0"/>
              <a:t>正被填滿當中</a:t>
            </a:r>
            <a:r>
              <a:rPr lang="zh-TW" altLang="en-US" dirty="0" smtClean="0"/>
              <a:t>的低壓</a:t>
            </a:r>
            <a:endParaRPr lang="zh-TW" altLang="en-US" dirty="0"/>
          </a:p>
          <a:p>
            <a:pPr lvl="1">
              <a:spcBef>
                <a:spcPts val="1200"/>
              </a:spcBef>
            </a:pPr>
            <a:r>
              <a:rPr lang="zh-TW" altLang="en-US" b="1" dirty="0"/>
              <a:t>收縮壓</a:t>
            </a:r>
            <a:r>
              <a:rPr lang="zh-TW" altLang="en-US" dirty="0"/>
              <a:t>是在左心室</a:t>
            </a:r>
            <a:r>
              <a:rPr lang="zh-TW" altLang="en-US" dirty="0" smtClean="0"/>
              <a:t>收縮</a:t>
            </a:r>
            <a:r>
              <a:rPr lang="zh-TW" altLang="en-US" dirty="0"/>
              <a:t>時的高壓</a:t>
            </a:r>
          </a:p>
          <a:p>
            <a:pPr lvl="1">
              <a:spcBef>
                <a:spcPts val="1200"/>
              </a:spcBef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8630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23.14</a:t>
            </a:r>
            <a:r>
              <a:rPr lang="zh-TW" altLang="en-US" sz="2800" dirty="0"/>
              <a:t>　測量血壓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43</a:t>
            </a:fld>
            <a:endParaRPr lang="en-US" altLang="zh-TW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386086"/>
            <a:ext cx="7602041" cy="430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86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23.7</a:t>
            </a:r>
            <a:r>
              <a:rPr lang="zh-TW" altLang="en-US" dirty="0"/>
              <a:t>　</a:t>
            </a:r>
            <a:r>
              <a:rPr lang="zh-TW" altLang="en-US" dirty="0" smtClean="0"/>
              <a:t>竇</a:t>
            </a:r>
            <a:r>
              <a:rPr lang="zh-TW" altLang="en-US" dirty="0"/>
              <a:t>房結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心臟的收縮是一系列縝密協調的肌肉</a:t>
            </a:r>
            <a:r>
              <a:rPr lang="zh-TW" altLang="en-US" dirty="0" smtClean="0"/>
              <a:t>收縮</a:t>
            </a:r>
            <a:endParaRPr lang="en-US" altLang="zh-TW" dirty="0" smtClean="0"/>
          </a:p>
          <a:p>
            <a:pPr lvl="1"/>
            <a:r>
              <a:rPr lang="zh-TW" altLang="en-US" dirty="0"/>
              <a:t>首先，心房一起收縮，接著心室</a:t>
            </a:r>
            <a:r>
              <a:rPr lang="zh-TW" altLang="en-US" dirty="0" smtClean="0"/>
              <a:t>收縮</a:t>
            </a:r>
            <a:endParaRPr lang="en-US" altLang="zh-TW" dirty="0" smtClean="0"/>
          </a:p>
          <a:p>
            <a:r>
              <a:rPr lang="zh-TW" altLang="en-US" dirty="0"/>
              <a:t>在整個脊椎動物心臟的演化史中，靜脈</a:t>
            </a:r>
            <a:r>
              <a:rPr lang="zh-TW" altLang="en-US" dirty="0" smtClean="0"/>
              <a:t>竇已</a:t>
            </a:r>
            <a:r>
              <a:rPr lang="zh-TW" altLang="en-US" dirty="0"/>
              <a:t>扮演著節律點的角色，該處產生的搏動是</a:t>
            </a:r>
            <a:r>
              <a:rPr lang="zh-TW" altLang="en-US" dirty="0" smtClean="0"/>
              <a:t>心跳</a:t>
            </a:r>
            <a:r>
              <a:rPr lang="zh-TW" altLang="en-US" dirty="0"/>
              <a:t>的</a:t>
            </a:r>
            <a:r>
              <a:rPr lang="zh-TW" altLang="en-US" dirty="0" smtClean="0"/>
              <a:t>起源</a:t>
            </a:r>
            <a:endParaRPr lang="en-US" altLang="zh-TW" dirty="0" smtClean="0"/>
          </a:p>
          <a:p>
            <a:pPr lvl="1"/>
            <a:r>
              <a:rPr lang="zh-TW" altLang="en-US" dirty="0"/>
              <a:t>在哺乳類及鳥類中，靜脈竇不再</a:t>
            </a:r>
            <a:r>
              <a:rPr lang="zh-TW" altLang="en-US" dirty="0" smtClean="0"/>
              <a:t>是一個</a:t>
            </a:r>
            <a:r>
              <a:rPr lang="zh-TW" altLang="en-US" dirty="0"/>
              <a:t>獨立的腔室，而是一些殘留在右心房壁</a:t>
            </a:r>
            <a:r>
              <a:rPr lang="zh-TW" altLang="en-US" dirty="0" smtClean="0"/>
              <a:t>上</a:t>
            </a:r>
            <a:r>
              <a:rPr lang="en-US" altLang="zh-TW" dirty="0" smtClean="0"/>
              <a:t>(</a:t>
            </a:r>
            <a:r>
              <a:rPr lang="zh-TW" altLang="en-US" dirty="0"/>
              <a:t>稱為</a:t>
            </a:r>
            <a:r>
              <a:rPr lang="zh-TW" altLang="en-US" b="1" dirty="0"/>
              <a:t>竇房結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</a:t>
            </a:r>
            <a:r>
              <a:rPr lang="zh-TW" altLang="en-US" dirty="0"/>
              <a:t>組織</a:t>
            </a:r>
            <a:endParaRPr lang="en-US" altLang="zh-TW" dirty="0" smtClean="0"/>
          </a:p>
          <a:p>
            <a:pPr lvl="2"/>
            <a:r>
              <a:rPr lang="zh-TW" altLang="en-US" dirty="0"/>
              <a:t>它是</a:t>
            </a:r>
            <a:r>
              <a:rPr lang="zh-TW" altLang="en-US" dirty="0" smtClean="0"/>
              <a:t>心臟</a:t>
            </a:r>
            <a:r>
              <a:rPr lang="zh-TW" altLang="en-US" dirty="0"/>
              <a:t>的節律點</a:t>
            </a:r>
            <a:r>
              <a:rPr lang="zh-TW" altLang="en-US" dirty="0"/>
              <a:t>，決定心跳的</a:t>
            </a:r>
            <a:r>
              <a:rPr lang="zh-TW" altLang="en-US" dirty="0" smtClean="0"/>
              <a:t>節奏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9400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23.7</a:t>
            </a:r>
            <a:r>
              <a:rPr lang="zh-TW" altLang="en-US" dirty="0"/>
              <a:t>　</a:t>
            </a:r>
            <a:r>
              <a:rPr lang="zh-TW" altLang="en-US" dirty="0" smtClean="0"/>
              <a:t>房室</a:t>
            </a:r>
            <a:r>
              <a:rPr lang="zh-TW" altLang="en-US" dirty="0"/>
              <a:t>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竇房結成為心臟的節律</a:t>
            </a:r>
            <a:r>
              <a:rPr lang="zh-TW" altLang="en-US" dirty="0" smtClean="0"/>
              <a:t>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每</a:t>
            </a:r>
            <a:r>
              <a:rPr lang="zh-TW" altLang="en-US" dirty="0"/>
              <a:t>個電子訊息在此節律點的區域內啟動，</a:t>
            </a:r>
            <a:r>
              <a:rPr lang="zh-TW" altLang="en-US" dirty="0" smtClean="0"/>
              <a:t>然後快速</a:t>
            </a:r>
            <a:r>
              <a:rPr lang="zh-TW" altLang="en-US" dirty="0"/>
              <a:t>地從一個心肌細胞傳遞至</a:t>
            </a:r>
            <a:r>
              <a:rPr lang="zh-TW" altLang="en-US" dirty="0" smtClean="0"/>
              <a:t>另一個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dirty="0"/>
              <a:t>這些電子訊息不會立即擴散至</a:t>
            </a:r>
            <a:r>
              <a:rPr lang="zh-TW" altLang="en-US" dirty="0" smtClean="0"/>
              <a:t>心室，</a:t>
            </a:r>
            <a:r>
              <a:rPr lang="zh-TW" altLang="en-US" dirty="0"/>
              <a:t>除了一條在心肌細胞間的</a:t>
            </a:r>
            <a:r>
              <a:rPr lang="zh-TW" altLang="en-US" dirty="0" smtClean="0"/>
              <a:t>狹</a:t>
            </a:r>
            <a:r>
              <a:rPr lang="zh-TW" altLang="en-US" dirty="0"/>
              <a:t>窄連結，被稱為</a:t>
            </a:r>
            <a:r>
              <a:rPr lang="zh-TW" altLang="en-US" b="1" dirty="0"/>
              <a:t>房室</a:t>
            </a:r>
            <a:r>
              <a:rPr lang="zh-TW" altLang="en-US" b="1" dirty="0" smtClean="0"/>
              <a:t>結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大約</a:t>
            </a:r>
            <a:r>
              <a:rPr lang="zh-TW" altLang="en-US" dirty="0"/>
              <a:t>在心房收縮</a:t>
            </a:r>
            <a:r>
              <a:rPr lang="zh-TW" altLang="en-US" dirty="0" smtClean="0"/>
              <a:t>之後的 </a:t>
            </a:r>
            <a:r>
              <a:rPr lang="en-US" altLang="zh-TW" dirty="0"/>
              <a:t>0.1 </a:t>
            </a:r>
            <a:r>
              <a:rPr lang="zh-TW" altLang="en-US" dirty="0"/>
              <a:t>秒時。此延遲使得心房能在心室開始</a:t>
            </a:r>
            <a:r>
              <a:rPr lang="zh-TW" altLang="en-US" dirty="0" smtClean="0"/>
              <a:t>收縮</a:t>
            </a:r>
            <a:r>
              <a:rPr lang="zh-TW" altLang="en-US" dirty="0"/>
              <a:t>之前，結束清空心房內含物而進入對應的</a:t>
            </a:r>
            <a:r>
              <a:rPr lang="zh-TW" altLang="en-US" dirty="0" smtClean="0"/>
              <a:t>心室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483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23.7</a:t>
            </a:r>
            <a:r>
              <a:rPr lang="zh-TW" altLang="en-US" dirty="0"/>
              <a:t>　心臟的電位活動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訊號抵達房室結，並藉</a:t>
            </a:r>
            <a:r>
              <a:rPr lang="zh-TW" altLang="en-US" dirty="0" smtClean="0"/>
              <a:t>由</a:t>
            </a:r>
            <a:r>
              <a:rPr lang="zh-TW" altLang="en-US" b="1" dirty="0" smtClean="0"/>
              <a:t>房室束</a:t>
            </a:r>
            <a:r>
              <a:rPr lang="en-US" altLang="zh-TW" dirty="0" smtClean="0"/>
              <a:t>(His)</a:t>
            </a:r>
            <a:r>
              <a:rPr lang="zh-TW" altLang="en-US" dirty="0" smtClean="0"/>
              <a:t>繼續通過心房，</a:t>
            </a:r>
            <a:r>
              <a:rPr lang="zh-TW" altLang="en-US" dirty="0"/>
              <a:t>造成</a:t>
            </a:r>
            <a:r>
              <a:rPr lang="zh-TW" altLang="en-US" dirty="0" smtClean="0"/>
              <a:t>心室</a:t>
            </a:r>
            <a:r>
              <a:rPr lang="zh-TW" altLang="en-US" dirty="0"/>
              <a:t>收縮 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/>
              <a:t>房室束分支形成能快速傳遞的</a:t>
            </a:r>
            <a:r>
              <a:rPr lang="zh-TW" altLang="en-US" b="1" dirty="0"/>
              <a:t>柏金</a:t>
            </a:r>
            <a:r>
              <a:rPr lang="zh-TW" altLang="en-US" b="1" dirty="0" smtClean="0"/>
              <a:t>氏纖維</a:t>
            </a:r>
            <a:r>
              <a:rPr lang="zh-TW" altLang="en-US" dirty="0" smtClean="0"/>
              <a:t>，</a:t>
            </a:r>
            <a:r>
              <a:rPr lang="zh-TW" altLang="en-US" dirty="0"/>
              <a:t>其幾乎同時啟動左、</a:t>
            </a:r>
            <a:r>
              <a:rPr lang="zh-TW" altLang="en-US" dirty="0" smtClean="0"/>
              <a:t>右心室</a:t>
            </a:r>
            <a:r>
              <a:rPr lang="zh-TW" altLang="en-US" dirty="0"/>
              <a:t>的所有細胞之</a:t>
            </a:r>
            <a:r>
              <a:rPr lang="zh-TW" altLang="en-US" dirty="0" smtClean="0"/>
              <a:t>收縮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b="1" dirty="0"/>
              <a:t>心電圖</a:t>
            </a:r>
            <a:r>
              <a:rPr lang="zh-TW" altLang="en-US" dirty="0"/>
              <a:t> </a:t>
            </a:r>
            <a:r>
              <a:rPr lang="en-US" altLang="zh-TW" dirty="0"/>
              <a:t>(ECG </a:t>
            </a:r>
            <a:r>
              <a:rPr lang="zh-TW" altLang="en-US" dirty="0"/>
              <a:t>或 </a:t>
            </a:r>
            <a:r>
              <a:rPr lang="en-US" altLang="zh-TW" dirty="0"/>
              <a:t>EKG</a:t>
            </a:r>
            <a:r>
              <a:rPr lang="en-US" altLang="zh-TW" dirty="0" smtClean="0"/>
              <a:t>)</a:t>
            </a:r>
            <a:r>
              <a:rPr lang="zh-TW" altLang="en-US" dirty="0" smtClean="0"/>
              <a:t> 可顯示</a:t>
            </a:r>
            <a:r>
              <a:rPr lang="zh-TW" altLang="en-US" dirty="0"/>
              <a:t>心臟細胞在心臟週期中所呈現的電子式</a:t>
            </a:r>
            <a:r>
              <a:rPr lang="zh-TW" altLang="en-US" dirty="0" smtClean="0"/>
              <a:t>反應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5203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23.15</a:t>
            </a:r>
            <a:r>
              <a:rPr lang="zh-TW" altLang="en-US" sz="2800" dirty="0"/>
              <a:t>　哺乳類的心臟如何收縮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47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2022"/>
            <a:ext cx="8424936" cy="28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95514"/>
            <a:ext cx="50006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98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en-US" b="1" dirty="0"/>
              <a:t>心臟較大跳得較快嗎</a:t>
            </a:r>
            <a:r>
              <a:rPr lang="zh-TW" altLang="zh-TW" b="1" dirty="0" smtClean="0"/>
              <a:t>？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sz="2000" dirty="0"/>
              <a:t>小型動物生活步調比大型動物較快速，它們生殖得較快且壽命較短。原則上，它們傾向更快速地四處移動，故而其個體的每單位體重所消耗更多的氧量。有趣的是，相對於其體型，小型與大型的哺乳動物有大約相同大小的心臟</a:t>
            </a:r>
            <a:r>
              <a:rPr lang="en-US" altLang="zh-TW" sz="2000" dirty="0"/>
              <a:t>(</a:t>
            </a:r>
            <a:r>
              <a:rPr lang="zh-TW" altLang="zh-TW" sz="2000" dirty="0"/>
              <a:t>約佔體重的</a:t>
            </a:r>
            <a:r>
              <a:rPr lang="en-US" altLang="zh-TW" sz="2000" dirty="0"/>
              <a:t>0.6%)</a:t>
            </a:r>
            <a:r>
              <a:rPr lang="zh-TW" altLang="zh-TW" sz="2000" dirty="0"/>
              <a:t>。但是所有哺乳動物的心臟會以相同速率跳動嗎？</a:t>
            </a:r>
          </a:p>
          <a:p>
            <a:pPr marL="0" indent="0">
              <a:buNone/>
            </a:pPr>
            <a:r>
              <a:rPr lang="zh-TW" altLang="zh-TW" sz="2000" dirty="0" smtClean="0"/>
              <a:t>相</a:t>
            </a:r>
            <a:r>
              <a:rPr lang="zh-TW" altLang="zh-TW" sz="2000" dirty="0"/>
              <a:t>較於一隻</a:t>
            </a:r>
            <a:r>
              <a:rPr lang="en-US" altLang="zh-TW" sz="2000" dirty="0"/>
              <a:t>20</a:t>
            </a:r>
            <a:r>
              <a:rPr lang="zh-TW" altLang="zh-TW" sz="2000" dirty="0"/>
              <a:t>克的老鼠，一隻重達</a:t>
            </a:r>
            <a:r>
              <a:rPr lang="en-US" altLang="zh-TW" sz="2000" dirty="0"/>
              <a:t>7,000</a:t>
            </a:r>
            <a:r>
              <a:rPr lang="zh-TW" altLang="zh-TW" sz="2000" dirty="0"/>
              <a:t>公斤的</a:t>
            </a:r>
            <a:r>
              <a:rPr lang="zh-TW" altLang="zh-TW" sz="2000" dirty="0" smtClean="0"/>
              <a:t>非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洲</a:t>
            </a:r>
            <a:r>
              <a:rPr lang="zh-TW" altLang="zh-TW" sz="2000" dirty="0"/>
              <a:t>象，其心臟必須推送更大量的血液至全身，</a:t>
            </a:r>
            <a:r>
              <a:rPr lang="zh-TW" altLang="zh-TW" sz="2000" dirty="0" smtClean="0"/>
              <a:t>但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是</a:t>
            </a:r>
            <a:r>
              <a:rPr lang="zh-TW" altLang="zh-TW" sz="2000" dirty="0"/>
              <a:t>此大象能經由直徑更大、對血流較無阻力的</a:t>
            </a:r>
            <a:r>
              <a:rPr lang="zh-TW" altLang="zh-TW" sz="2000" dirty="0" smtClean="0"/>
              <a:t>動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脈</a:t>
            </a:r>
            <a:r>
              <a:rPr lang="zh-TW" altLang="zh-TW" sz="2000" dirty="0"/>
              <a:t>來完成此工作。此大象的心臟跳動得較快嗎</a:t>
            </a:r>
            <a:r>
              <a:rPr lang="zh-TW" altLang="zh-TW" sz="2000" dirty="0" smtClean="0"/>
              <a:t>？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還是</a:t>
            </a:r>
            <a:r>
              <a:rPr lang="zh-TW" altLang="zh-TW" sz="2000" dirty="0"/>
              <a:t>老鼠？以便運送更多氧致其肌肉？或者</a:t>
            </a:r>
            <a:r>
              <a:rPr lang="zh-TW" altLang="zh-TW" sz="2000" dirty="0" smtClean="0"/>
              <a:t>也許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老鼠</a:t>
            </a:r>
            <a:r>
              <a:rPr lang="zh-TW" altLang="zh-TW" sz="2000" dirty="0"/>
              <a:t>的心臟跳動較慢是因為血液流將較狹窄</a:t>
            </a:r>
            <a:r>
              <a:rPr lang="zh-TW" altLang="zh-TW" sz="2000" dirty="0" smtClean="0"/>
              <a:t>血管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而</a:t>
            </a:r>
            <a:r>
              <a:rPr lang="zh-TW" altLang="zh-TW" sz="2000" dirty="0"/>
              <a:t>使阻力增加</a:t>
            </a:r>
            <a:r>
              <a:rPr lang="zh-TW" altLang="zh-TW" sz="2000" dirty="0" smtClean="0"/>
              <a:t>。</a:t>
            </a:r>
            <a:endParaRPr lang="zh-TW" altLang="zh-TW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48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45585"/>
            <a:ext cx="1847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160240" cy="31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36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sz="2000" dirty="0" smtClean="0"/>
              <a:t>曲線</a:t>
            </a:r>
            <a:r>
              <a:rPr lang="zh-TW" altLang="zh-TW" sz="2000" dirty="0"/>
              <a:t>圖顯示一些不同體型的哺乳動物的心搏</a:t>
            </a:r>
            <a:r>
              <a:rPr lang="zh-TW" altLang="zh-TW" sz="2000" dirty="0" smtClean="0"/>
              <a:t>速率 </a:t>
            </a:r>
            <a:r>
              <a:rPr lang="en-US" altLang="zh-TW" sz="2000" dirty="0" smtClean="0"/>
              <a:t>(</a:t>
            </a:r>
            <a:r>
              <a:rPr lang="zh-TW" altLang="zh-TW" sz="2000" dirty="0"/>
              <a:t>心搏速率是每分鐘的心跳數，即量測心臟跳動有多快的方式</a:t>
            </a:r>
            <a:r>
              <a:rPr lang="en-US" altLang="zh-TW" sz="2000" dirty="0"/>
              <a:t>)</a:t>
            </a:r>
            <a:r>
              <a:rPr lang="zh-TW" altLang="zh-TW" sz="2000" dirty="0"/>
              <a:t>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49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3910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7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23.1</a:t>
            </a:r>
            <a:r>
              <a:rPr lang="zh-TW" altLang="en-US" dirty="0"/>
              <a:t>　</a:t>
            </a:r>
            <a:r>
              <a:rPr lang="zh-TW" altLang="en-US" dirty="0" smtClean="0"/>
              <a:t>閉</a:t>
            </a:r>
            <a:r>
              <a:rPr lang="zh-TW" altLang="en-US" dirty="0"/>
              <a:t>鎖式循環系統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zh-TW" altLang="en-US" sz="2800" dirty="0"/>
              <a:t>在</a:t>
            </a:r>
            <a:r>
              <a:rPr lang="zh-TW" altLang="en-US" sz="2800" b="1" dirty="0"/>
              <a:t>閉鎖式</a:t>
            </a:r>
            <a:r>
              <a:rPr lang="zh-TW" altLang="en-US" sz="2800" b="1" dirty="0" smtClean="0"/>
              <a:t>循環系統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循環的液體 </a:t>
            </a:r>
            <a:r>
              <a:rPr lang="en-US" altLang="zh-TW" sz="2800" dirty="0"/>
              <a:t>(</a:t>
            </a:r>
            <a:r>
              <a:rPr lang="zh-TW" altLang="en-US" sz="2800" dirty="0"/>
              <a:t>或血液</a:t>
            </a:r>
            <a:r>
              <a:rPr lang="en-US" altLang="zh-TW" sz="2800" dirty="0"/>
              <a:t>) </a:t>
            </a:r>
            <a:r>
              <a:rPr lang="zh-TW" altLang="en-US" sz="2800" dirty="0"/>
              <a:t>一直被封鎖</a:t>
            </a:r>
            <a:r>
              <a:rPr lang="zh-TW" altLang="en-US" sz="2800" dirty="0" smtClean="0"/>
              <a:t>在血管</a:t>
            </a:r>
            <a:r>
              <a:rPr lang="zh-TW" altLang="en-US" sz="2800" dirty="0"/>
              <a:t>中，其將血液運送</a:t>
            </a:r>
            <a:r>
              <a:rPr lang="zh-TW" altLang="en-US" sz="2800" dirty="0" smtClean="0"/>
              <a:t>離開</a:t>
            </a:r>
            <a:r>
              <a:rPr lang="zh-TW" altLang="en-US" sz="2800" dirty="0"/>
              <a:t>並</a:t>
            </a:r>
            <a:r>
              <a:rPr lang="zh-TW" altLang="en-US" sz="2800" dirty="0" smtClean="0"/>
              <a:t>回到心臟</a:t>
            </a:r>
            <a:endParaRPr lang="en-US" altLang="zh-TW" sz="2800" dirty="0" smtClean="0"/>
          </a:p>
          <a:p>
            <a:pPr lvl="1">
              <a:spcBef>
                <a:spcPts val="800"/>
              </a:spcBef>
            </a:pPr>
            <a:r>
              <a:rPr lang="zh-TW" altLang="en-US" sz="2400" dirty="0"/>
              <a:t>環節動物及所有</a:t>
            </a:r>
            <a:r>
              <a:rPr lang="zh-TW" altLang="en-US" sz="2400" dirty="0" smtClean="0"/>
              <a:t>脊椎動物</a:t>
            </a:r>
            <a:r>
              <a:rPr lang="zh-TW" altLang="en-US" sz="2400" dirty="0"/>
              <a:t>具有閉鎖式</a:t>
            </a:r>
            <a:r>
              <a:rPr lang="zh-TW" altLang="en-US" sz="2400" dirty="0" smtClean="0"/>
              <a:t>循環系統</a:t>
            </a:r>
            <a:endParaRPr lang="en-US" altLang="zh-TW" sz="2400" dirty="0" smtClean="0"/>
          </a:p>
          <a:p>
            <a:pPr lvl="1">
              <a:spcBef>
                <a:spcPts val="800"/>
              </a:spcBef>
            </a:pPr>
            <a:r>
              <a:rPr lang="zh-TW" altLang="en-US" sz="2400" dirty="0"/>
              <a:t>動脈將血液攜離心臟，而靜脈則將血液</a:t>
            </a:r>
            <a:r>
              <a:rPr lang="zh-TW" altLang="en-US" sz="2400" dirty="0" smtClean="0"/>
              <a:t>帶回</a:t>
            </a:r>
            <a:r>
              <a:rPr lang="zh-TW" altLang="en-US" sz="2400" dirty="0"/>
              <a:t>心臟。</a:t>
            </a:r>
            <a:r>
              <a:rPr lang="zh-TW" altLang="en-US" sz="2400" dirty="0" smtClean="0"/>
              <a:t>血液從微血管經過</a:t>
            </a:r>
            <a:r>
              <a:rPr lang="zh-TW" altLang="en-US" sz="2400" dirty="0"/>
              <a:t>動脈而至靜脈</a:t>
            </a:r>
            <a:r>
              <a:rPr lang="zh-TW" altLang="en-US" sz="2400" dirty="0" smtClean="0"/>
              <a:t>系統</a:t>
            </a:r>
            <a:endParaRPr lang="en-US" altLang="zh-TW" sz="2400" dirty="0" smtClean="0"/>
          </a:p>
          <a:p>
            <a:pPr>
              <a:spcBef>
                <a:spcPts val="1800"/>
              </a:spcBef>
            </a:pPr>
            <a:r>
              <a:rPr lang="zh-TW" altLang="en-US" sz="2800" dirty="0"/>
              <a:t>在閉鎖式循環系統</a:t>
            </a:r>
            <a:r>
              <a:rPr lang="zh-TW" altLang="en-US" sz="2800" dirty="0" smtClean="0"/>
              <a:t>，血漿</a:t>
            </a:r>
            <a:r>
              <a:rPr lang="zh-TW" altLang="en-US" sz="2800" dirty="0"/>
              <a:t>流經微血管時，血液的壓力迫使</a:t>
            </a:r>
            <a:r>
              <a:rPr lang="zh-TW" altLang="en-US" sz="2800" dirty="0" smtClean="0"/>
              <a:t>部分</a:t>
            </a:r>
            <a:r>
              <a:rPr lang="zh-TW" altLang="en-US" sz="2800" dirty="0"/>
              <a:t>液體流出微血管</a:t>
            </a:r>
            <a:r>
              <a:rPr lang="zh-TW" altLang="en-US" sz="2800" dirty="0" smtClean="0"/>
              <a:t>壁</a:t>
            </a:r>
            <a:endParaRPr lang="en-US" altLang="zh-TW" sz="2800" dirty="0" smtClean="0"/>
          </a:p>
          <a:p>
            <a:pPr lvl="1">
              <a:spcBef>
                <a:spcPts val="800"/>
              </a:spcBef>
            </a:pPr>
            <a:r>
              <a:rPr lang="zh-TW" altLang="en-US" sz="2400" dirty="0" smtClean="0"/>
              <a:t>此</a:t>
            </a:r>
            <a:r>
              <a:rPr lang="zh-TW" altLang="en-US" sz="2400" dirty="0"/>
              <a:t>衍生出的液體稱為</a:t>
            </a:r>
            <a:r>
              <a:rPr lang="zh-TW" altLang="en-US" sz="2400" dirty="0" smtClean="0"/>
              <a:t>組織間隙</a:t>
            </a:r>
            <a:endParaRPr lang="en-US" altLang="zh-TW" sz="2400" dirty="0" smtClean="0"/>
          </a:p>
          <a:p>
            <a:pPr lvl="2">
              <a:spcBef>
                <a:spcPts val="800"/>
              </a:spcBef>
            </a:pPr>
            <a:r>
              <a:rPr lang="zh-TW" altLang="en-US" sz="2400" dirty="0" smtClean="0"/>
              <a:t>其中</a:t>
            </a:r>
            <a:r>
              <a:rPr lang="zh-TW" altLang="en-US" sz="2400" dirty="0"/>
              <a:t>有些會</a:t>
            </a:r>
            <a:r>
              <a:rPr lang="zh-TW" altLang="en-US" sz="2400" dirty="0" smtClean="0"/>
              <a:t>直接回到</a:t>
            </a:r>
            <a:r>
              <a:rPr lang="zh-TW" altLang="en-US" sz="2400" dirty="0"/>
              <a:t>微血管內，而</a:t>
            </a:r>
            <a:r>
              <a:rPr lang="zh-TW" altLang="en-US" sz="2400" dirty="0" smtClean="0"/>
              <a:t>有些</a:t>
            </a:r>
            <a:r>
              <a:rPr lang="zh-TW" altLang="en-US" sz="2400" dirty="0"/>
              <a:t>會變成淋巴並穿過淋巴管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330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23.1</a:t>
            </a:r>
            <a:r>
              <a:rPr lang="zh-TW" altLang="en-US" dirty="0" smtClean="0"/>
              <a:t>　在動物界的</a:t>
            </a:r>
            <a:r>
              <a:rPr lang="zh-TW" altLang="en-US" dirty="0"/>
              <a:t>三種循環系統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25"/>
            <a:ext cx="28860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51" y="3786336"/>
            <a:ext cx="2638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2198"/>
            <a:ext cx="2781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66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23.1</a:t>
            </a:r>
            <a:r>
              <a:rPr lang="zh-TW" altLang="en-US" dirty="0" smtClean="0"/>
              <a:t>　循環系統</a:t>
            </a:r>
            <a:r>
              <a:rPr lang="zh-TW" altLang="en-US" dirty="0"/>
              <a:t>的功能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循環系統的功能可分成三個部分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運輸</a:t>
            </a:r>
            <a:endParaRPr lang="en-US" altLang="zh-TW" b="1" dirty="0" smtClean="0"/>
          </a:p>
          <a:p>
            <a:pPr lvl="2"/>
            <a:r>
              <a:rPr lang="zh-TW" altLang="en-US" dirty="0"/>
              <a:t>細胞功能所必需的物質是由</a:t>
            </a:r>
            <a:r>
              <a:rPr lang="zh-TW" altLang="en-US" dirty="0" smtClean="0"/>
              <a:t>循環系統來</a:t>
            </a:r>
            <a:r>
              <a:rPr lang="zh-TW" altLang="en-US" dirty="0"/>
              <a:t>運輸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調節</a:t>
            </a:r>
            <a:endParaRPr lang="en-US" altLang="zh-TW" b="1" dirty="0" smtClean="0"/>
          </a:p>
          <a:p>
            <a:pPr lvl="2"/>
            <a:r>
              <a:rPr lang="zh-TW" altLang="en-US" dirty="0"/>
              <a:t>心血管</a:t>
            </a:r>
            <a:r>
              <a:rPr lang="zh-TW" altLang="en-US" dirty="0" smtClean="0"/>
              <a:t>系統參與</a:t>
            </a:r>
            <a:r>
              <a:rPr lang="zh-TW" altLang="en-US" dirty="0"/>
              <a:t>溫度的</a:t>
            </a:r>
            <a:r>
              <a:rPr lang="zh-TW" altLang="en-US" dirty="0" smtClean="0"/>
              <a:t>調節</a:t>
            </a:r>
            <a:r>
              <a:rPr lang="zh-TW" altLang="en-US" dirty="0"/>
              <a:t>：例如對流式熱交換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保護</a:t>
            </a:r>
            <a:endParaRPr lang="en-US" altLang="zh-TW" b="1" dirty="0" smtClean="0"/>
          </a:p>
          <a:p>
            <a:pPr lvl="2"/>
            <a:r>
              <a:rPr lang="zh-TW" altLang="en-US" dirty="0"/>
              <a:t>循環系統保護以避免外來微生物或</a:t>
            </a:r>
            <a:r>
              <a:rPr lang="zh-TW" altLang="en-US" dirty="0" smtClean="0"/>
              <a:t>毒素</a:t>
            </a:r>
            <a:r>
              <a:rPr lang="zh-TW" altLang="en-US" dirty="0"/>
              <a:t>進入體內而造成傷害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532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23.1</a:t>
            </a:r>
            <a:r>
              <a:rPr lang="zh-TW" altLang="en-US" sz="2800" dirty="0"/>
              <a:t>　對流式熱交換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90" y="764704"/>
            <a:ext cx="54959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8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23.2</a:t>
            </a:r>
            <a:r>
              <a:rPr lang="zh-TW" altLang="en-US" dirty="0"/>
              <a:t>　 脊椎動物循環系統</a:t>
            </a:r>
            <a:r>
              <a:rPr lang="zh-TW" altLang="en-US" dirty="0" smtClean="0"/>
              <a:t>的結構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脊</a:t>
            </a:r>
            <a:r>
              <a:rPr lang="zh-TW" altLang="en-US" dirty="0" smtClean="0"/>
              <a:t>椎動物</a:t>
            </a:r>
            <a:r>
              <a:rPr lang="zh-TW" altLang="en-US" dirty="0"/>
              <a:t>的</a:t>
            </a:r>
            <a:r>
              <a:rPr lang="zh-TW" altLang="en-US" dirty="0" smtClean="0"/>
              <a:t>循環系統 </a:t>
            </a:r>
            <a:r>
              <a:rPr lang="en-US" altLang="zh-TW" dirty="0" smtClean="0"/>
              <a:t>(</a:t>
            </a:r>
            <a:r>
              <a:rPr lang="zh-TW" altLang="en-US" dirty="0" smtClean="0"/>
              <a:t>也</a:t>
            </a:r>
            <a:r>
              <a:rPr lang="zh-TW" altLang="en-US" dirty="0"/>
              <a:t>稱為</a:t>
            </a:r>
            <a:r>
              <a:rPr lang="zh-TW" altLang="en-US" b="1" dirty="0"/>
              <a:t>心血管</a:t>
            </a:r>
            <a:r>
              <a:rPr lang="zh-TW" altLang="en-US" b="1" dirty="0" smtClean="0"/>
              <a:t>系統</a:t>
            </a:r>
            <a:r>
              <a:rPr lang="en-US" altLang="zh-TW" dirty="0" smtClean="0"/>
              <a:t>) </a:t>
            </a:r>
            <a:r>
              <a:rPr lang="zh-TW" altLang="en-US" dirty="0" smtClean="0"/>
              <a:t>由</a:t>
            </a:r>
            <a:r>
              <a:rPr lang="zh-TW" altLang="en-US" dirty="0"/>
              <a:t>三部分所構成：</a:t>
            </a:r>
          </a:p>
          <a:p>
            <a:pPr lvl="1"/>
            <a:r>
              <a:rPr lang="zh-TW" altLang="en-US" b="1" dirty="0" smtClean="0"/>
              <a:t>心臟</a:t>
            </a:r>
            <a:r>
              <a:rPr lang="zh-TW" altLang="en-US" dirty="0" smtClean="0"/>
              <a:t>，將</a:t>
            </a:r>
            <a:r>
              <a:rPr lang="zh-TW" altLang="en-US" dirty="0"/>
              <a:t>血液推送至身體各</a:t>
            </a:r>
            <a:r>
              <a:rPr lang="zh-TW" altLang="en-US" dirty="0" smtClean="0"/>
              <a:t>部的肌肉幫</a:t>
            </a:r>
            <a:r>
              <a:rPr lang="zh-TW" altLang="en-US" dirty="0"/>
              <a:t>浦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血管</a:t>
            </a:r>
            <a:r>
              <a:rPr lang="zh-TW" altLang="en-US" dirty="0" smtClean="0"/>
              <a:t>，</a:t>
            </a:r>
            <a:r>
              <a:rPr lang="zh-TW" altLang="en-US" dirty="0"/>
              <a:t>血液在其中移動的管狀網</a:t>
            </a:r>
            <a:r>
              <a:rPr lang="zh-TW" altLang="en-US" dirty="0" smtClean="0"/>
              <a:t>絡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血液</a:t>
            </a:r>
            <a:r>
              <a:rPr lang="zh-TW" altLang="en-US" dirty="0" smtClean="0"/>
              <a:t>，</a:t>
            </a:r>
            <a:r>
              <a:rPr lang="zh-TW" altLang="en-US" dirty="0"/>
              <a:t>在這些管子中循環</a:t>
            </a:r>
            <a:r>
              <a:rPr lang="zh-TW" altLang="en-US" dirty="0" smtClean="0"/>
              <a:t>者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23 - </a:t>
            </a:r>
            <a:r>
              <a:rPr lang="zh-TW" altLang="en-US" smtClean="0"/>
              <a:t>動物的循環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5198986"/>
      </p:ext>
    </p:extLst>
  </p:cSld>
  <p:clrMapOvr>
    <a:masterClrMapping/>
  </p:clrMapOvr>
</p:sld>
</file>

<file path=ppt/theme/theme1.xml><?xml version="1.0" encoding="utf-8"?>
<a:theme xmlns:a="http://schemas.openxmlformats.org/drawingml/2006/main" name="科學的生物學">
  <a:themeElements>
    <a:clrScheme name="Custom 328">
      <a:dk1>
        <a:srgbClr val="000000"/>
      </a:dk1>
      <a:lt1>
        <a:srgbClr val="FFFFFF"/>
      </a:lt1>
      <a:dk2>
        <a:srgbClr val="CE56CE"/>
      </a:dk2>
      <a:lt2>
        <a:srgbClr val="969696"/>
      </a:lt2>
      <a:accent1>
        <a:srgbClr val="7C7FF0"/>
      </a:accent1>
      <a:accent2>
        <a:srgbClr val="FF7325"/>
      </a:accent2>
      <a:accent3>
        <a:srgbClr val="4BAFE1"/>
      </a:accent3>
      <a:accent4>
        <a:srgbClr val="2EB09A"/>
      </a:accent4>
      <a:accent5>
        <a:srgbClr val="FE9D4C"/>
      </a:accent5>
      <a:accent6>
        <a:srgbClr val="BBAB65"/>
      </a:accent6>
      <a:hlink>
        <a:srgbClr val="77BB33"/>
      </a:hlink>
      <a:folHlink>
        <a:srgbClr val="DDC223"/>
      </a:folHlink>
    </a:clrScheme>
    <a:fontScheme name="微標 century">
      <a:majorFont>
        <a:latin typeface="Century Gothic"/>
        <a:ea typeface="微軟正黑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6565F1"/>
        </a:dk2>
        <a:lt2>
          <a:srgbClr val="969696"/>
        </a:lt2>
        <a:accent1>
          <a:srgbClr val="FFCC00"/>
        </a:accent1>
        <a:accent2>
          <a:srgbClr val="FF7D2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120"/>
        </a:accent6>
        <a:hlink>
          <a:srgbClr val="FF3399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5AD4EC"/>
        </a:accent1>
        <a:accent2>
          <a:srgbClr val="62A7FA"/>
        </a:accent2>
        <a:accent3>
          <a:srgbClr val="FFFFFF"/>
        </a:accent3>
        <a:accent4>
          <a:srgbClr val="000000"/>
        </a:accent4>
        <a:accent5>
          <a:srgbClr val="B5E6F4"/>
        </a:accent5>
        <a:accent6>
          <a:srgbClr val="5897E3"/>
        </a:accent6>
        <a:hlink>
          <a:srgbClr val="54D09E"/>
        </a:hlink>
        <a:folHlink>
          <a:srgbClr val="E4D6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7C7FF0"/>
        </a:accent1>
        <a:accent2>
          <a:srgbClr val="FF7325"/>
        </a:accent2>
        <a:accent3>
          <a:srgbClr val="FFFFFF"/>
        </a:accent3>
        <a:accent4>
          <a:srgbClr val="000000"/>
        </a:accent4>
        <a:accent5>
          <a:srgbClr val="BFC0F6"/>
        </a:accent5>
        <a:accent6>
          <a:srgbClr val="E76820"/>
        </a:accent6>
        <a:hlink>
          <a:srgbClr val="77BB33"/>
        </a:hlink>
        <a:folHlink>
          <a:srgbClr val="DDC2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7C7FF0"/>
        </a:accent1>
        <a:accent2>
          <a:srgbClr val="FF7325"/>
        </a:accent2>
        <a:accent3>
          <a:srgbClr val="FFFFFF"/>
        </a:accent3>
        <a:accent4>
          <a:srgbClr val="000000"/>
        </a:accent4>
        <a:accent5>
          <a:srgbClr val="BFC0F6"/>
        </a:accent5>
        <a:accent6>
          <a:srgbClr val="E76820"/>
        </a:accent6>
        <a:hlink>
          <a:srgbClr val="77BB33"/>
        </a:hlink>
        <a:folHlink>
          <a:srgbClr val="DDC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科學的生物學</Template>
  <TotalTime>848</TotalTime>
  <Words>2634</Words>
  <Application>Microsoft Office PowerPoint</Application>
  <PresentationFormat>如螢幕大小 (4:3)</PresentationFormat>
  <Paragraphs>294</Paragraphs>
  <Slides>49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科學的生物學</vt:lpstr>
      <vt:lpstr>動物的循環</vt:lpstr>
      <vt:lpstr>23.1　消化循環腔</vt:lpstr>
      <vt:lpstr>23.1　 開放式及閉鎖式循環系統</vt:lpstr>
      <vt:lpstr>23.1　開放式循環系統</vt:lpstr>
      <vt:lpstr>23.1　閉鎖式循環系統</vt:lpstr>
      <vt:lpstr>23.1　在動物界的三種循環系統</vt:lpstr>
      <vt:lpstr>23.1　循環系統的功能</vt:lpstr>
      <vt:lpstr>圖 23.1　對流式熱交換</vt:lpstr>
      <vt:lpstr>23.2　 脊椎動物循環系統的結構</vt:lpstr>
      <vt:lpstr>23.2　血液移動</vt:lpstr>
      <vt:lpstr>23.2　微血管網</vt:lpstr>
      <vt:lpstr>圖 23.2　微血管網絡連接動脈與靜脈</vt:lpstr>
      <vt:lpstr>23.2　動脈和小動脈</vt:lpstr>
      <vt:lpstr>圖 23.3　血管的構造(a) 動脈</vt:lpstr>
      <vt:lpstr>23.2　微血管</vt:lpstr>
      <vt:lpstr>23.2　微血管的結構</vt:lpstr>
      <vt:lpstr>23.2　靜脈</vt:lpstr>
      <vt:lpstr>23.2　靜脈血管</vt:lpstr>
      <vt:lpstr>圖 23.6　血液在靜脈中的流動</vt:lpstr>
      <vt:lpstr>23.3　 淋巴系統：收回失去的體液</vt:lpstr>
      <vt:lpstr>圖 23.7　人體的淋巴系統</vt:lpstr>
      <vt:lpstr>圖 23.8　微淋巴管將間隙中的液體重新收回</vt:lpstr>
      <vt:lpstr>23.3　淋巴系統功能</vt:lpstr>
      <vt:lpstr>23.4　血液</vt:lpstr>
      <vt:lpstr>圖 23.9　絲狀的纖維蛋白</vt:lpstr>
      <vt:lpstr>23.4　血球</vt:lpstr>
      <vt:lpstr>23.4　紅血球</vt:lpstr>
      <vt:lpstr>23.4　白血球和血小板</vt:lpstr>
      <vt:lpstr>圖 23.10　血球細胞的類型</vt:lpstr>
      <vt:lpstr>23.5　魚的循環</vt:lpstr>
      <vt:lpstr>圖 23.11　魚的心臟及循環</vt:lpstr>
      <vt:lpstr>23.6　肺</vt:lpstr>
      <vt:lpstr>23.6　 兩棲類及爬蟲類的循環</vt:lpstr>
      <vt:lpstr>圖 23.12　兩棲類的心臟以及爬蟲類的循環</vt:lpstr>
      <vt:lpstr>23.6　皮膚呼吸</vt:lpstr>
      <vt:lpstr>23.7　哺乳類及鳥類的循環</vt:lpstr>
      <vt:lpstr>23.7　哺乳類的心臟</vt:lpstr>
      <vt:lpstr>23.7　哺乳類的心臟(續)</vt:lpstr>
      <vt:lpstr>圖 23.13　哺乳類及鳥類的心臟及循環(a)</vt:lpstr>
      <vt:lpstr>圖 23.13　哺乳類及鳥類的心臟及循環(b)</vt:lpstr>
      <vt:lpstr>23.7　心跳</vt:lpstr>
      <vt:lpstr>23.7　血壓</vt:lpstr>
      <vt:lpstr>圖 23.14　測量血壓</vt:lpstr>
      <vt:lpstr>23.7　竇房結</vt:lpstr>
      <vt:lpstr>23.7　房室結</vt:lpstr>
      <vt:lpstr>23.7　心臟的電位活動</vt:lpstr>
      <vt:lpstr>圖 23.15　哺乳類的心臟如何收縮</vt:lpstr>
      <vt:lpstr>質詢與分析</vt:lpstr>
      <vt:lpstr>質詢與分析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動物的循環</dc:title>
  <dc:subject>普通生物學</dc:subject>
  <dc:creator>Rachel</dc:creator>
  <cp:keywords>東華書局</cp:keywords>
  <cp:lastModifiedBy>Rachel</cp:lastModifiedBy>
  <cp:revision>64</cp:revision>
  <dcterms:created xsi:type="dcterms:W3CDTF">2019-10-09T08:45:11Z</dcterms:created>
  <dcterms:modified xsi:type="dcterms:W3CDTF">2019-10-15T06:05:18Z</dcterms:modified>
</cp:coreProperties>
</file>