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6" r:id="rId41"/>
    <p:sldId id="305" r:id="rId42"/>
    <p:sldId id="307" r:id="rId43"/>
    <p:sldId id="308" r:id="rId44"/>
    <p:sldId id="309" r:id="rId45"/>
    <p:sldId id="267" r:id="rId46"/>
    <p:sldId id="310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76"/>
    <a:srgbClr val="FE7F00"/>
    <a:srgbClr val="003399"/>
    <a:srgbClr val="FFCC00"/>
    <a:srgbClr val="969696"/>
    <a:srgbClr val="7B18E8"/>
    <a:srgbClr val="FFFFBF"/>
    <a:srgbClr val="E4D61C"/>
    <a:srgbClr val="6BCB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80" d="100"/>
          <a:sy n="80" d="100"/>
        </p:scale>
        <p:origin x="-141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zh-TW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zh-TW" altLang="zh-TW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zh-TW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88AEBE-BCF9-4DA0-8DE8-02ACD8386F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4172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4" name="Rectangle 30"/>
          <p:cNvSpPr>
            <a:spLocks noGrp="1" noChangeArrowheads="1"/>
          </p:cNvSpPr>
          <p:nvPr>
            <p:ph type="ctrTitle"/>
          </p:nvPr>
        </p:nvSpPr>
        <p:spPr>
          <a:xfrm>
            <a:off x="683568" y="5373216"/>
            <a:ext cx="7772400" cy="132600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l">
              <a:defRPr sz="4400" smtClean="0">
                <a:solidFill>
                  <a:srgbClr val="002776"/>
                </a:solidFill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en-US" altLang="zh-TW" noProof="0" dirty="0" smtClean="0"/>
          </a:p>
        </p:txBody>
      </p:sp>
      <p:sp>
        <p:nvSpPr>
          <p:cNvPr id="42015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683568" y="4797152"/>
            <a:ext cx="7776864" cy="57606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marL="0" indent="0" algn="l">
              <a:buFontTx/>
              <a:buNone/>
              <a:defRPr sz="3200" b="1" smtClean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  <a:endParaRPr lang="en-US" altLang="zh-TW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3610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51845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386CD-F511-4EEB-A0ED-70801BDA50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405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422" y="3573016"/>
            <a:ext cx="7772400" cy="1362075"/>
          </a:xfrm>
        </p:spPr>
        <p:txBody>
          <a:bodyPr anchor="t"/>
          <a:lstStyle>
            <a:lvl1pPr algn="ctr">
              <a:defRPr sz="44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422" y="2072829"/>
            <a:ext cx="7772400" cy="1386383"/>
          </a:xfrm>
        </p:spPr>
        <p:txBody>
          <a:bodyPr anchor="b"/>
          <a:lstStyle>
            <a:lvl1pPr marL="0" indent="0" algn="ctr">
              <a:buNone/>
              <a:defRPr sz="3200">
                <a:solidFill>
                  <a:schemeClr val="accent4"/>
                </a:solidFill>
                <a:latin typeface="+mj-ea"/>
                <a:ea typeface="+mj-ea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B59008-BACC-4FA6-82AF-59785DE9F926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783685" y="3531220"/>
            <a:ext cx="7776864" cy="0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50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86409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40768"/>
            <a:ext cx="4191000" cy="5136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191000" cy="51362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DB387-C46D-4DB0-AAE8-9007EA61FB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316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827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827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47246-20E3-474B-AF10-F3E75A5B50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97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3610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0B099-C29F-48AA-9EE1-94DFFD9F4D0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568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3D16C-4916-490F-8B03-2D3B31926D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12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8683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12776"/>
            <a:ext cx="4191000" cy="506422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191000" cy="506422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4A0A8-3CF8-4334-9BAB-82D4E79D0B0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086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6388" y="1340768"/>
            <a:ext cx="85344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altLang="zh-TW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0" y="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100">
                <a:solidFill>
                  <a:schemeClr val="bg1"/>
                </a:solidFill>
                <a:latin typeface="Candara" panose="020E0502030303020204" pitchFamily="34" charset="0"/>
                <a:ea typeface="+mn-ea"/>
              </a:defRPr>
            </a:lvl1pPr>
          </a:lstStyle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604448" y="6554162"/>
            <a:ext cx="5395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  <a:ea typeface="新細明體" charset="-120"/>
              </a:defRPr>
            </a:lvl1pPr>
          </a:lstStyle>
          <a:p>
            <a:fld id="{3FA009EA-F44F-42DC-885F-968D90E96B0C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059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23528" y="260648"/>
            <a:ext cx="849694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  <a:endParaRPr lang="en-US" altLang="zh-TW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6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anose="05000000000000000000" pitchFamily="2" charset="2"/>
        <a:buChar char="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4"/>
        </a:buClr>
        <a:buChar char="•"/>
        <a:defRPr sz="2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600" dirty="0">
                <a:latin typeface="+mj-ea"/>
              </a:rPr>
              <a:t>植物的演化</a:t>
            </a:r>
            <a:endParaRPr lang="en-US" altLang="zh-TW" sz="5600" dirty="0">
              <a:latin typeface="+mj-ea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zh-TW" dirty="0"/>
              <a:t>Chapter </a:t>
            </a:r>
            <a:r>
              <a:rPr lang="en-US" altLang="zh-TW" dirty="0" smtClean="0"/>
              <a:t>32</a:t>
            </a:r>
            <a:endParaRPr lang="en-US" altLang="zh-TW" dirty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32.2</a:t>
            </a:r>
            <a:r>
              <a:rPr lang="zh-TW" altLang="en-US" dirty="0"/>
              <a:t>　植物的演化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四項關鍵的新變異</a:t>
            </a:r>
            <a:r>
              <a:rPr lang="zh-TW" altLang="en-US" sz="2800" dirty="0" smtClean="0"/>
              <a:t>導致植物</a:t>
            </a:r>
            <a:r>
              <a:rPr lang="zh-TW" altLang="en-US" sz="2800" dirty="0"/>
              <a:t>類群的</a:t>
            </a:r>
            <a:r>
              <a:rPr lang="zh-TW" altLang="en-US" sz="2800" dirty="0" smtClean="0"/>
              <a:t>演化</a:t>
            </a:r>
            <a:endParaRPr lang="en-US" altLang="zh-TW" sz="2800" dirty="0" smtClean="0"/>
          </a:p>
          <a:p>
            <a:pPr lvl="1">
              <a:spcBef>
                <a:spcPts val="1200"/>
              </a:spcBef>
            </a:pPr>
            <a:r>
              <a:rPr lang="zh-TW" altLang="en-US" sz="2400" dirty="0"/>
              <a:t>世代</a:t>
            </a:r>
            <a:r>
              <a:rPr lang="zh-TW" altLang="en-US" sz="2400" dirty="0" smtClean="0"/>
              <a:t>交替</a:t>
            </a:r>
            <a:endParaRPr lang="en-US" altLang="zh-TW" sz="2400" dirty="0" smtClean="0"/>
          </a:p>
          <a:p>
            <a:pPr marL="1095375" lvl="2" indent="-266700"/>
            <a:r>
              <a:rPr lang="zh-TW" altLang="en-US" sz="2000" dirty="0"/>
              <a:t>即使最早</a:t>
            </a:r>
            <a:r>
              <a:rPr lang="zh-TW" altLang="en-US" sz="2000" dirty="0" smtClean="0"/>
              <a:t>的植物，</a:t>
            </a:r>
            <a:r>
              <a:rPr lang="zh-TW" altLang="en-US" sz="2000" dirty="0"/>
              <a:t>雙倍體的</a:t>
            </a:r>
            <a:r>
              <a:rPr lang="zh-TW" altLang="en-US" sz="2000" dirty="0" smtClean="0"/>
              <a:t>孢子體</a:t>
            </a:r>
            <a:r>
              <a:rPr lang="zh-TW" altLang="en-US" sz="2000" dirty="0"/>
              <a:t>是較大的構造，且保護卵及發育中的</a:t>
            </a:r>
            <a:r>
              <a:rPr lang="zh-TW" altLang="en-US" sz="2000" dirty="0" smtClean="0"/>
              <a:t>胚</a:t>
            </a:r>
            <a:endParaRPr lang="en-US" altLang="zh-TW" sz="2000" dirty="0" smtClean="0"/>
          </a:p>
          <a:p>
            <a:pPr lvl="1">
              <a:spcBef>
                <a:spcPts val="1200"/>
              </a:spcBef>
            </a:pPr>
            <a:r>
              <a:rPr lang="zh-TW" altLang="en-US" sz="2400" dirty="0"/>
              <a:t>維管束</a:t>
            </a:r>
            <a:r>
              <a:rPr lang="zh-TW" altLang="en-US" sz="2400" dirty="0" smtClean="0"/>
              <a:t>組織</a:t>
            </a:r>
            <a:endParaRPr lang="en-US" altLang="zh-TW" sz="2400" dirty="0" smtClean="0"/>
          </a:p>
          <a:p>
            <a:pPr marL="1095375" lvl="2" indent="-266700"/>
            <a:r>
              <a:rPr lang="zh-TW" altLang="en-US" sz="2000" dirty="0"/>
              <a:t>可輸送水分及養分</a:t>
            </a:r>
            <a:r>
              <a:rPr lang="zh-TW" altLang="en-US" sz="2000" dirty="0" smtClean="0"/>
              <a:t>至植物體</a:t>
            </a:r>
            <a:r>
              <a:rPr lang="zh-TW" altLang="en-US" sz="2000" dirty="0"/>
              <a:t>全身，並且提供結構上的支持</a:t>
            </a:r>
            <a:r>
              <a:rPr lang="zh-TW" altLang="en-US" sz="2000" dirty="0" smtClean="0"/>
              <a:t>作用</a:t>
            </a:r>
            <a:endParaRPr lang="en-US" altLang="zh-TW" sz="2000" dirty="0" smtClean="0"/>
          </a:p>
          <a:p>
            <a:pPr lvl="1">
              <a:spcBef>
                <a:spcPts val="1200"/>
              </a:spcBef>
            </a:pPr>
            <a:r>
              <a:rPr lang="zh-TW" altLang="en-US" sz="2400" dirty="0" smtClean="0"/>
              <a:t>種子</a:t>
            </a:r>
            <a:endParaRPr lang="en-US" altLang="zh-TW" sz="2400" dirty="0" smtClean="0"/>
          </a:p>
          <a:p>
            <a:pPr marL="1095375" lvl="2" indent="-266700"/>
            <a:r>
              <a:rPr lang="zh-TW" altLang="en-US" sz="2000" dirty="0"/>
              <a:t>種子</a:t>
            </a:r>
            <a:r>
              <a:rPr lang="zh-TW" altLang="en-US" sz="2000" dirty="0" smtClean="0"/>
              <a:t>提供</a:t>
            </a:r>
            <a:r>
              <a:rPr lang="zh-TW" altLang="en-US" sz="2000" dirty="0"/>
              <a:t>營養及堅固持久的覆蓋層來保護胚，</a:t>
            </a:r>
            <a:r>
              <a:rPr lang="zh-TW" altLang="en-US" sz="2000" dirty="0" smtClean="0"/>
              <a:t>直到其</a:t>
            </a:r>
            <a:r>
              <a:rPr lang="zh-TW" altLang="en-US" sz="2000" dirty="0"/>
              <a:t>遭遇適於生長的條件</a:t>
            </a:r>
            <a:r>
              <a:rPr lang="zh-TW" altLang="en-US" sz="2000" dirty="0" smtClean="0"/>
              <a:t>為止</a:t>
            </a:r>
            <a:endParaRPr lang="en-US" altLang="zh-TW" sz="2000" dirty="0" smtClean="0"/>
          </a:p>
          <a:p>
            <a:pPr lvl="1" indent="-266700">
              <a:spcBef>
                <a:spcPts val="1200"/>
              </a:spcBef>
            </a:pPr>
            <a:r>
              <a:rPr lang="zh-TW" altLang="en-US" sz="2400" dirty="0"/>
              <a:t>花及</a:t>
            </a:r>
            <a:r>
              <a:rPr lang="zh-TW" altLang="en-US" sz="2400" dirty="0" smtClean="0"/>
              <a:t>果實</a:t>
            </a:r>
            <a:endParaRPr lang="en-US" altLang="zh-TW" sz="2400" dirty="0" smtClean="0"/>
          </a:p>
          <a:p>
            <a:pPr marL="1095375" lvl="2" indent="-266700"/>
            <a:r>
              <a:rPr lang="zh-TW" altLang="en-US" sz="2000" dirty="0"/>
              <a:t>改進固定不</a:t>
            </a:r>
            <a:r>
              <a:rPr lang="zh-TW" altLang="en-US" sz="2000" dirty="0" smtClean="0"/>
              <a:t>動的</a:t>
            </a:r>
            <a:r>
              <a:rPr lang="zh-TW" altLang="en-US" sz="2000" dirty="0"/>
              <a:t>植物間之成功交配機會，以及協助種子</a:t>
            </a:r>
            <a:r>
              <a:rPr lang="zh-TW" altLang="en-US" sz="2000" dirty="0" smtClean="0"/>
              <a:t>散</a:t>
            </a:r>
            <a:r>
              <a:rPr lang="zh-TW" altLang="en-US" sz="2000" dirty="0"/>
              <a:t>播的關鍵新變異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659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32.3</a:t>
            </a:r>
            <a:r>
              <a:rPr lang="zh-TW" altLang="en-US" sz="2800" dirty="0"/>
              <a:t>　植物的演化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11</a:t>
            </a:fld>
            <a:endParaRPr lang="en-US" altLang="zh-TW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484784"/>
            <a:ext cx="50006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64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表 </a:t>
            </a:r>
            <a:r>
              <a:rPr lang="en-US" altLang="zh-TW" sz="2800" dirty="0"/>
              <a:t>32.1 </a:t>
            </a:r>
            <a:r>
              <a:rPr lang="zh-TW" altLang="en-US" sz="2800" dirty="0"/>
              <a:t>植物門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9024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58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720080"/>
          </a:xfrm>
        </p:spPr>
        <p:txBody>
          <a:bodyPr/>
          <a:lstStyle/>
          <a:p>
            <a:r>
              <a:rPr lang="zh-TW" altLang="en-US" sz="2800" dirty="0"/>
              <a:t>表 </a:t>
            </a:r>
            <a:r>
              <a:rPr lang="en-US" altLang="zh-TW" sz="2800" dirty="0"/>
              <a:t>32.1 </a:t>
            </a:r>
            <a:r>
              <a:rPr lang="zh-TW" altLang="en-US" sz="2800" dirty="0"/>
              <a:t>植物</a:t>
            </a:r>
            <a:r>
              <a:rPr lang="zh-TW" altLang="en-US" sz="2800" dirty="0" smtClean="0"/>
              <a:t>門</a:t>
            </a:r>
            <a:r>
              <a:rPr lang="en-US" altLang="zh-TW" sz="2800" dirty="0"/>
              <a:t>(</a:t>
            </a:r>
            <a:r>
              <a:rPr lang="zh-TW" altLang="en-US" sz="2800" dirty="0"/>
              <a:t>續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8526"/>
            <a:ext cx="685165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923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32.3</a:t>
            </a:r>
            <a:r>
              <a:rPr lang="zh-TW" altLang="en-US" dirty="0"/>
              <a:t>　無維管束植物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1944216"/>
          </a:xfrm>
        </p:spPr>
        <p:txBody>
          <a:bodyPr/>
          <a:lstStyle/>
          <a:p>
            <a:r>
              <a:rPr lang="zh-TW" altLang="en-US" dirty="0"/>
              <a:t>第</a:t>
            </a:r>
            <a:r>
              <a:rPr lang="zh-TW" altLang="en-US" dirty="0" smtClean="0"/>
              <a:t>一個成功</a:t>
            </a:r>
            <a:r>
              <a:rPr lang="zh-TW" altLang="en-US" dirty="0"/>
              <a:t>的陸生</a:t>
            </a:r>
            <a:r>
              <a:rPr lang="zh-TW" altLang="en-US" dirty="0" smtClean="0"/>
              <a:t>植物沒有</a:t>
            </a:r>
            <a:r>
              <a:rPr lang="zh-TW" altLang="en-US" dirty="0"/>
              <a:t>維管束</a:t>
            </a:r>
            <a:r>
              <a:rPr lang="zh-TW" altLang="en-US" dirty="0" smtClean="0"/>
              <a:t>系統</a:t>
            </a:r>
            <a:endParaRPr lang="en-US" altLang="zh-TW" dirty="0" smtClean="0"/>
          </a:p>
          <a:p>
            <a:pPr lvl="1"/>
            <a:r>
              <a:rPr lang="zh-TW" altLang="en-US" dirty="0"/>
              <a:t>這</a:t>
            </a:r>
            <a:r>
              <a:rPr lang="zh-TW" altLang="en-US" dirty="0" smtClean="0"/>
              <a:t>嚴重限制植物體</a:t>
            </a:r>
            <a:r>
              <a:rPr lang="zh-TW" altLang="en-US" dirty="0"/>
              <a:t>的最大體型，因為所有的物質須藉由</a:t>
            </a:r>
            <a:r>
              <a:rPr lang="zh-TW" altLang="en-US" dirty="0" smtClean="0"/>
              <a:t>滲透</a:t>
            </a:r>
            <a:r>
              <a:rPr lang="zh-TW" altLang="en-US" dirty="0"/>
              <a:t>及擴散來</a:t>
            </a:r>
            <a:r>
              <a:rPr lang="zh-TW" altLang="en-US" dirty="0" smtClean="0"/>
              <a:t>運送</a:t>
            </a:r>
            <a:endParaRPr lang="en-US" altLang="zh-TW" dirty="0" smtClean="0"/>
          </a:p>
          <a:p>
            <a:pPr lvl="1"/>
            <a:r>
              <a:rPr lang="zh-TW" altLang="en-US" dirty="0"/>
              <a:t>此類植物只有兩</a:t>
            </a:r>
            <a:r>
              <a:rPr lang="zh-TW" altLang="en-US" dirty="0" smtClean="0"/>
              <a:t>個門沒有</a:t>
            </a:r>
            <a:r>
              <a:rPr lang="zh-TW" altLang="en-US" dirty="0"/>
              <a:t>維管束</a:t>
            </a:r>
            <a:r>
              <a:rPr lang="zh-TW" altLang="en-US" dirty="0" smtClean="0"/>
              <a:t>系統：</a:t>
            </a:r>
            <a:endParaRPr lang="en-US" altLang="zh-TW" dirty="0" smtClean="0"/>
          </a:p>
          <a:p>
            <a:pPr lvl="2"/>
            <a:r>
              <a:rPr lang="zh-TW" altLang="en-US" b="1" dirty="0"/>
              <a:t>蘚類 </a:t>
            </a:r>
            <a:r>
              <a:rPr lang="en-US" altLang="zh-TW" dirty="0" smtClean="0"/>
              <a:t>(</a:t>
            </a:r>
            <a:r>
              <a:rPr lang="zh-TW" altLang="en-US" dirty="0" smtClean="0"/>
              <a:t>蘚</a:t>
            </a:r>
            <a:r>
              <a:rPr lang="zh-TW" altLang="en-US" dirty="0"/>
              <a:t>類植物門</a:t>
            </a:r>
            <a:r>
              <a:rPr lang="en-US" altLang="zh-TW" dirty="0"/>
              <a:t>)</a:t>
            </a:r>
          </a:p>
          <a:p>
            <a:pPr lvl="2"/>
            <a:r>
              <a:rPr lang="zh-TW" altLang="en-US" b="1" dirty="0" smtClean="0"/>
              <a:t>角蘚 </a:t>
            </a:r>
            <a:r>
              <a:rPr lang="en-US" altLang="zh-TW" dirty="0" smtClean="0"/>
              <a:t>(</a:t>
            </a:r>
            <a:r>
              <a:rPr lang="zh-TW" altLang="en-US" dirty="0" smtClean="0"/>
              <a:t>角</a:t>
            </a:r>
            <a:r>
              <a:rPr lang="zh-TW" altLang="en-US" dirty="0"/>
              <a:t>蘚植物門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/>
              <a:t>第三個植物門有</a:t>
            </a:r>
            <a:r>
              <a:rPr lang="zh-TW" altLang="en-US" dirty="0" smtClean="0"/>
              <a:t>一個柔軟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簡單</a:t>
            </a:r>
            <a:r>
              <a:rPr lang="zh-TW" altLang="en-US" dirty="0"/>
              <a:t>的輸送細胞束：</a:t>
            </a:r>
          </a:p>
          <a:p>
            <a:pPr lvl="2"/>
            <a:r>
              <a:rPr lang="zh-TW" altLang="en-US" b="1" dirty="0" smtClean="0"/>
              <a:t>苔</a:t>
            </a:r>
            <a:r>
              <a:rPr lang="zh-TW" altLang="en-US" b="1" dirty="0"/>
              <a:t>類 </a:t>
            </a:r>
            <a:r>
              <a:rPr lang="en-US" altLang="zh-TW" dirty="0" smtClean="0"/>
              <a:t>(</a:t>
            </a:r>
            <a:r>
              <a:rPr lang="zh-TW" altLang="en-US" dirty="0" smtClean="0"/>
              <a:t>苔</a:t>
            </a:r>
            <a:r>
              <a:rPr lang="zh-TW" altLang="en-US" dirty="0"/>
              <a:t>類植物門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14</a:t>
            </a:fld>
            <a:endParaRPr lang="en-US" altLang="zh-TW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11835"/>
            <a:ext cx="30575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70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32.4</a:t>
            </a:r>
            <a:r>
              <a:rPr lang="zh-TW" altLang="en-US" sz="2800" dirty="0"/>
              <a:t>　苔類的生活史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15</a:t>
            </a:fld>
            <a:endParaRPr lang="en-US" altLang="zh-TW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9" y="1378868"/>
            <a:ext cx="5840107" cy="506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00074"/>
            <a:ext cx="2107332" cy="30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163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32.4</a:t>
            </a:r>
            <a:r>
              <a:rPr lang="zh-TW" altLang="en-US" dirty="0"/>
              <a:t>　維管束組織的演化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植物中其餘七個門的植物皆</a:t>
            </a:r>
            <a:r>
              <a:rPr lang="zh-TW" altLang="en-US" dirty="0" smtClean="0"/>
              <a:t>有維管束</a:t>
            </a:r>
            <a:r>
              <a:rPr lang="zh-TW" altLang="en-US" dirty="0"/>
              <a:t>系統，稱為</a:t>
            </a:r>
            <a:r>
              <a:rPr lang="zh-TW" altLang="en-US" dirty="0" smtClean="0"/>
              <a:t>維管束植物</a:t>
            </a:r>
            <a:endParaRPr lang="en-US" altLang="zh-TW" dirty="0" smtClean="0"/>
          </a:p>
          <a:p>
            <a:r>
              <a:rPr lang="zh-TW" altLang="en-US" b="1" dirty="0"/>
              <a:t>維管束</a:t>
            </a:r>
            <a:r>
              <a:rPr lang="zh-TW" altLang="en-US" b="1" dirty="0" smtClean="0"/>
              <a:t>組織</a:t>
            </a:r>
            <a:r>
              <a:rPr lang="zh-TW" altLang="en-US" dirty="0"/>
              <a:t>包括成束的特化圓柱狀或長</a:t>
            </a:r>
            <a:r>
              <a:rPr lang="zh-TW" altLang="en-US" dirty="0" smtClean="0"/>
              <a:t>形的</a:t>
            </a:r>
            <a:r>
              <a:rPr lang="zh-TW" altLang="en-US" dirty="0"/>
              <a:t>細胞，形成由管狀構造組成的網</a:t>
            </a:r>
            <a:r>
              <a:rPr lang="zh-TW" altLang="en-US" dirty="0" smtClean="0"/>
              <a:t>絡</a:t>
            </a:r>
            <a:r>
              <a:rPr lang="zh-TW" altLang="en-US" dirty="0"/>
              <a:t>，貫通</a:t>
            </a:r>
            <a:r>
              <a:rPr lang="zh-TW" altLang="en-US" dirty="0" smtClean="0"/>
              <a:t>莖而</a:t>
            </a:r>
            <a:r>
              <a:rPr lang="zh-TW" altLang="en-US" dirty="0"/>
              <a:t>進入</a:t>
            </a:r>
            <a:r>
              <a:rPr lang="zh-TW" altLang="en-US" dirty="0" smtClean="0"/>
              <a:t>葉</a:t>
            </a:r>
            <a:endParaRPr lang="en-US" altLang="zh-TW" dirty="0" smtClean="0"/>
          </a:p>
          <a:p>
            <a:r>
              <a:rPr lang="zh-TW" altLang="en-US" dirty="0"/>
              <a:t>維管束組織有兩種類型：</a:t>
            </a:r>
          </a:p>
          <a:p>
            <a:pPr lvl="1"/>
            <a:r>
              <a:rPr lang="zh-TW" altLang="en-US" dirty="0"/>
              <a:t>木質部負責輸送水及溶在水中的礦物質，且從</a:t>
            </a:r>
            <a:r>
              <a:rPr lang="zh-TW" altLang="en-US" dirty="0" smtClean="0"/>
              <a:t>根向上送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韌皮部</a:t>
            </a:r>
            <a:r>
              <a:rPr lang="zh-TW" altLang="en-US" dirty="0"/>
              <a:t>，將</a:t>
            </a:r>
            <a:r>
              <a:rPr lang="zh-TW" altLang="en-US" dirty="0" smtClean="0"/>
              <a:t>碳水化合物</a:t>
            </a:r>
            <a:r>
              <a:rPr lang="zh-TW" altLang="en-US" dirty="0"/>
              <a:t>送至植物全身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6895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32.5</a:t>
            </a:r>
            <a:r>
              <a:rPr lang="zh-TW" altLang="en-US" sz="2800" dirty="0"/>
              <a:t>　最早的維管束植物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17</a:t>
            </a:fld>
            <a:endParaRPr lang="en-US" altLang="zh-TW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795" y="1412776"/>
            <a:ext cx="49149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38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32.6</a:t>
            </a:r>
            <a:r>
              <a:rPr lang="zh-TW" altLang="en-US" sz="2800" dirty="0"/>
              <a:t>　葉子的維管束系統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18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78" y="1393328"/>
            <a:ext cx="5256584" cy="35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518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32.4</a:t>
            </a:r>
            <a:r>
              <a:rPr lang="zh-TW" altLang="en-US" dirty="0"/>
              <a:t>　初級與次級生長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多數早期維管束植物似乎都在莖和根的</a:t>
            </a:r>
            <a:r>
              <a:rPr lang="zh-TW" altLang="en-US" dirty="0" smtClean="0"/>
              <a:t>頂端</a:t>
            </a:r>
            <a:r>
              <a:rPr lang="zh-TW" altLang="en-US" dirty="0"/>
              <a:t>經由細胞分裂而</a:t>
            </a:r>
            <a:r>
              <a:rPr lang="zh-TW" altLang="en-US" dirty="0" smtClean="0"/>
              <a:t>生長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這種生長稱為</a:t>
            </a:r>
            <a:r>
              <a:rPr lang="zh-TW" altLang="en-US" b="1" dirty="0" smtClean="0"/>
              <a:t>初級生長</a:t>
            </a:r>
            <a:r>
              <a:rPr lang="zh-TW" altLang="en-US" dirty="0"/>
              <a:t>，</a:t>
            </a:r>
            <a:r>
              <a:rPr lang="zh-TW" altLang="en-US" dirty="0" smtClean="0"/>
              <a:t>僅會愈</a:t>
            </a:r>
            <a:r>
              <a:rPr lang="zh-TW" altLang="en-US" dirty="0"/>
              <a:t>高而不會</a:t>
            </a:r>
            <a:r>
              <a:rPr lang="zh-TW" altLang="en-US" dirty="0" smtClean="0"/>
              <a:t>變寬</a:t>
            </a:r>
            <a:endParaRPr lang="en-US" altLang="zh-TW" dirty="0" smtClean="0"/>
          </a:p>
          <a:p>
            <a:pPr>
              <a:spcBef>
                <a:spcPts val="2400"/>
              </a:spcBef>
            </a:pPr>
            <a:r>
              <a:rPr lang="zh-TW" altLang="en-US" dirty="0"/>
              <a:t>後來</a:t>
            </a:r>
            <a:r>
              <a:rPr lang="zh-TW" altLang="en-US" dirty="0" smtClean="0"/>
              <a:t>，</a:t>
            </a:r>
            <a:r>
              <a:rPr lang="zh-TW" altLang="en-US" dirty="0"/>
              <a:t>維管束植物發展</a:t>
            </a:r>
            <a:r>
              <a:rPr lang="zh-TW" altLang="en-US" dirty="0" smtClean="0"/>
              <a:t>出新</a:t>
            </a:r>
            <a:r>
              <a:rPr lang="zh-TW" altLang="en-US" dirty="0"/>
              <a:t>的生長模式</a:t>
            </a:r>
            <a:r>
              <a:rPr lang="zh-TW" altLang="en-US" dirty="0" smtClean="0"/>
              <a:t>，在樹皮內分裂形成一圈</a:t>
            </a:r>
            <a:r>
              <a:rPr lang="zh-TW" altLang="en-US" dirty="0"/>
              <a:t>細胞</a:t>
            </a:r>
            <a:r>
              <a:rPr lang="zh-TW" altLang="en-US" dirty="0" smtClean="0"/>
              <a:t>，植物</a:t>
            </a:r>
            <a:r>
              <a:rPr lang="zh-TW" altLang="en-US" dirty="0"/>
              <a:t>的周圍區域產生新的</a:t>
            </a:r>
            <a:r>
              <a:rPr lang="zh-TW" altLang="en-US" dirty="0" smtClean="0"/>
              <a:t>細胞</a:t>
            </a:r>
            <a:endParaRPr lang="en-US" altLang="zh-TW" dirty="0" smtClean="0"/>
          </a:p>
          <a:p>
            <a:pPr lvl="1"/>
            <a:r>
              <a:rPr lang="zh-TW" altLang="en-US" dirty="0"/>
              <a:t>這種生長稱為</a:t>
            </a:r>
            <a:r>
              <a:rPr lang="zh-TW" altLang="en-US" b="1" dirty="0"/>
              <a:t>次級</a:t>
            </a:r>
            <a:r>
              <a:rPr lang="zh-TW" altLang="en-US" b="1" dirty="0" smtClean="0"/>
              <a:t>生長</a:t>
            </a:r>
            <a:r>
              <a:rPr lang="zh-TW" altLang="en-US" dirty="0"/>
              <a:t>，</a:t>
            </a:r>
            <a:r>
              <a:rPr lang="zh-TW" altLang="en-US" dirty="0" smtClean="0"/>
              <a:t>樹幹也</a:t>
            </a:r>
            <a:r>
              <a:rPr lang="zh-TW" altLang="en-US" dirty="0"/>
              <a:t>變</a:t>
            </a:r>
            <a:r>
              <a:rPr lang="zh-TW" altLang="en-US" dirty="0" smtClean="0"/>
              <a:t>粗變高</a:t>
            </a:r>
            <a:endParaRPr lang="en-US" altLang="zh-TW" dirty="0" smtClean="0"/>
          </a:p>
          <a:p>
            <a:pPr lvl="1"/>
            <a:r>
              <a:rPr lang="zh-TW" altLang="en-US" dirty="0"/>
              <a:t>次級生長而</a:t>
            </a:r>
            <a:r>
              <a:rPr lang="zh-TW" altLang="en-US" dirty="0" smtClean="0"/>
              <a:t>產生</a:t>
            </a:r>
            <a:r>
              <a:rPr lang="zh-TW" altLang="en-US" b="1" dirty="0" smtClean="0"/>
              <a:t>木材</a:t>
            </a:r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7040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</a:t>
            </a:r>
            <a:r>
              <a:rPr lang="zh-TW" altLang="en-US" dirty="0"/>
              <a:t>　適應陸地生活</a:t>
            </a:r>
          </a:p>
        </p:txBody>
      </p:sp>
      <p:sp>
        <p:nvSpPr>
          <p:cNvPr id="13" name="內容版面配置區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植物是複雜的多細胞生物體，</a:t>
            </a:r>
            <a:r>
              <a:rPr lang="zh-TW" altLang="en-US" dirty="0" smtClean="0"/>
              <a:t>是自營生物</a:t>
            </a:r>
            <a:endParaRPr lang="en-US" altLang="zh-TW" dirty="0" smtClean="0"/>
          </a:p>
          <a:p>
            <a:pPr lvl="1"/>
            <a:r>
              <a:rPr lang="zh-TW" altLang="en-US" dirty="0"/>
              <a:t>藉光合作用即可</a:t>
            </a:r>
            <a:r>
              <a:rPr lang="zh-TW" altLang="en-US" dirty="0" smtClean="0"/>
              <a:t>自給自足</a:t>
            </a:r>
            <a:endParaRPr lang="en-US" altLang="zh-TW" dirty="0" smtClean="0"/>
          </a:p>
          <a:p>
            <a:pPr lvl="1"/>
            <a:r>
              <a:rPr lang="zh-TW" altLang="en-US" dirty="0"/>
              <a:t>幾乎都</a:t>
            </a:r>
            <a:r>
              <a:rPr lang="zh-TW" altLang="en-US" dirty="0" smtClean="0"/>
              <a:t>生長</a:t>
            </a:r>
            <a:r>
              <a:rPr lang="zh-TW" altLang="en-US" dirty="0"/>
              <a:t>在陸地</a:t>
            </a:r>
            <a:r>
              <a:rPr lang="zh-TW" altLang="en-US" dirty="0" smtClean="0"/>
              <a:t>上</a:t>
            </a:r>
            <a:endParaRPr lang="en-US" altLang="zh-TW" dirty="0" smtClean="0"/>
          </a:p>
          <a:p>
            <a:pPr lvl="1"/>
            <a:r>
              <a:rPr lang="zh-TW" altLang="en-US" dirty="0"/>
              <a:t>植物是地球表面的優勢</a:t>
            </a:r>
            <a:r>
              <a:rPr lang="zh-TW" altLang="en-US" dirty="0" smtClean="0"/>
              <a:t>生物體</a:t>
            </a:r>
            <a:endParaRPr lang="en-US" altLang="zh-TW" dirty="0" smtClean="0"/>
          </a:p>
          <a:p>
            <a:pPr lvl="1"/>
            <a:r>
              <a:rPr lang="zh-TW" altLang="zh-TW" dirty="0"/>
              <a:t>現存的物種</a:t>
            </a:r>
            <a:r>
              <a:rPr lang="zh-TW" altLang="zh-TW" dirty="0" smtClean="0"/>
              <a:t>將近</a:t>
            </a:r>
            <a:r>
              <a:rPr lang="zh-TW" altLang="en-US" dirty="0" smtClean="0"/>
              <a:t> </a:t>
            </a:r>
            <a:r>
              <a:rPr lang="en-US" altLang="zh-TW" dirty="0" smtClean="0"/>
              <a:t>300,000</a:t>
            </a:r>
            <a:r>
              <a:rPr lang="zh-TW" altLang="en-US" dirty="0" smtClean="0"/>
              <a:t> </a:t>
            </a:r>
            <a:r>
              <a:rPr lang="zh-TW" altLang="zh-TW" dirty="0" smtClean="0"/>
              <a:t>種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</a:t>
            </a:fld>
            <a:endParaRPr lang="en-US" altLang="zh-TW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802626" cy="252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608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32.5</a:t>
            </a:r>
            <a:r>
              <a:rPr lang="zh-TW" altLang="en-US" dirty="0"/>
              <a:t>　無種子維管束植物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5345732" cy="3888432"/>
          </a:xfrm>
        </p:spPr>
        <p:txBody>
          <a:bodyPr/>
          <a:lstStyle/>
          <a:p>
            <a:r>
              <a:rPr lang="zh-TW" altLang="en-US" dirty="0"/>
              <a:t>無種子維管束</a:t>
            </a:r>
            <a:r>
              <a:rPr lang="zh-TW" altLang="en-US" dirty="0" smtClean="0"/>
              <a:t>植物</a:t>
            </a:r>
            <a:r>
              <a:rPr lang="zh-TW" altLang="en-US" dirty="0"/>
              <a:t>有兩種門：</a:t>
            </a:r>
          </a:p>
          <a:p>
            <a:pPr lvl="1"/>
            <a:r>
              <a:rPr lang="zh-TW" altLang="en-US" b="1" dirty="0" smtClean="0"/>
              <a:t>蕨類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/>
              <a:t>蕨類植物</a:t>
            </a:r>
            <a:r>
              <a:rPr lang="zh-TW" altLang="en-US" dirty="0" smtClean="0"/>
              <a:t>門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lvl="2"/>
            <a:r>
              <a:rPr lang="zh-TW" altLang="en-US" dirty="0" smtClean="0"/>
              <a:t>蕨類孢子</a:t>
            </a:r>
            <a:r>
              <a:rPr lang="zh-TW" altLang="en-US" dirty="0"/>
              <a:t>體則大型且較</a:t>
            </a:r>
            <a:r>
              <a:rPr lang="zh-TW" altLang="en-US" dirty="0" smtClean="0"/>
              <a:t>複雜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具有</a:t>
            </a:r>
            <a:r>
              <a:rPr lang="zh-TW" altLang="en-US" dirty="0"/>
              <a:t>長而垂直的</a:t>
            </a:r>
            <a:r>
              <a:rPr lang="zh-TW" altLang="en-US" b="1" dirty="0"/>
              <a:t>葉片</a:t>
            </a:r>
            <a:endParaRPr lang="en-US" altLang="zh-TW" b="1" dirty="0"/>
          </a:p>
          <a:p>
            <a:pPr lvl="2"/>
            <a:r>
              <a:rPr lang="zh-TW" altLang="en-US" dirty="0"/>
              <a:t>這個門還包括</a:t>
            </a:r>
            <a:r>
              <a:rPr lang="zh-TW" altLang="en-US" dirty="0" smtClean="0"/>
              <a:t>木賊</a:t>
            </a:r>
            <a:r>
              <a:rPr lang="zh-TW" altLang="en-US" dirty="0"/>
              <a:t>屬 </a:t>
            </a:r>
            <a:r>
              <a:rPr lang="zh-TW" altLang="en-US" dirty="0" smtClean="0"/>
              <a:t>和松葉</a:t>
            </a:r>
            <a:r>
              <a:rPr lang="zh-TW" altLang="en-US" dirty="0"/>
              <a:t>蕨</a:t>
            </a:r>
            <a:r>
              <a:rPr lang="zh-TW" altLang="en-US" dirty="0" smtClean="0"/>
              <a:t>屬</a:t>
            </a:r>
            <a:endParaRPr lang="en-US" altLang="zh-TW" i="1" dirty="0" smtClean="0"/>
          </a:p>
          <a:p>
            <a:pPr lvl="1"/>
            <a:r>
              <a:rPr lang="zh-TW" altLang="en-US" b="1" dirty="0"/>
              <a:t>石松類 </a:t>
            </a:r>
            <a:r>
              <a:rPr lang="en-US" altLang="zh-TW" dirty="0"/>
              <a:t>(</a:t>
            </a:r>
            <a:r>
              <a:rPr lang="zh-TW" altLang="en-US" dirty="0"/>
              <a:t>石松植物門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20</a:t>
            </a:fld>
            <a:endParaRPr lang="en-US" altLang="zh-TW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30289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774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96944" cy="576064"/>
          </a:xfrm>
        </p:spPr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32.7</a:t>
            </a:r>
            <a:r>
              <a:rPr lang="zh-TW" altLang="en-US" sz="2800" dirty="0"/>
              <a:t>　無種子維管束植物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21</a:t>
            </a:fld>
            <a:endParaRPr lang="en-US" altLang="zh-TW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64516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948264" y="1859340"/>
            <a:ext cx="2088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/>
            <a:r>
              <a:rPr lang="en-US" altLang="zh-TW" dirty="0" smtClean="0"/>
              <a:t>(a) </a:t>
            </a:r>
            <a:r>
              <a:rPr lang="zh-TW" altLang="en-US" dirty="0" smtClean="0"/>
              <a:t>馬來西亞</a:t>
            </a:r>
            <a:r>
              <a:rPr lang="zh-TW" altLang="en-US" dirty="0"/>
              <a:t>森林中的樹蕨 </a:t>
            </a:r>
            <a:r>
              <a:rPr lang="en-US" altLang="zh-TW" dirty="0"/>
              <a:t>(</a:t>
            </a:r>
            <a:r>
              <a:rPr lang="zh-TW" altLang="en-US" dirty="0"/>
              <a:t>蕨類植物門</a:t>
            </a:r>
            <a:r>
              <a:rPr lang="en-US" altLang="zh-TW" dirty="0" smtClean="0"/>
              <a:t>)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 marL="347663" indent="-347663"/>
            <a:r>
              <a:rPr lang="en-US" altLang="zh-TW" dirty="0" smtClean="0"/>
              <a:t>(</a:t>
            </a:r>
            <a:r>
              <a:rPr lang="en-US" altLang="zh-TW" dirty="0"/>
              <a:t>b) </a:t>
            </a:r>
            <a:r>
              <a:rPr lang="zh-TW" altLang="en-US" dirty="0"/>
              <a:t>在紅木森林底層</a:t>
            </a:r>
            <a:r>
              <a:rPr lang="zh-TW" altLang="en-US" dirty="0" smtClean="0"/>
              <a:t>的蕨類；</a:t>
            </a:r>
            <a:endParaRPr lang="en-US" altLang="zh-TW" dirty="0" smtClean="0"/>
          </a:p>
          <a:p>
            <a:pPr marL="347663" indent="-347663"/>
            <a:r>
              <a:rPr lang="en-US" altLang="zh-TW" dirty="0" smtClean="0"/>
              <a:t>(</a:t>
            </a:r>
            <a:r>
              <a:rPr lang="en-US" altLang="zh-TW" dirty="0"/>
              <a:t>c) </a:t>
            </a:r>
            <a:r>
              <a:rPr lang="zh-TW" altLang="en-US" dirty="0"/>
              <a:t>松葉蕨，它沒有根或葉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 marL="347663" indent="-347663"/>
            <a:r>
              <a:rPr lang="en-US" altLang="zh-TW" dirty="0" smtClean="0"/>
              <a:t>(</a:t>
            </a:r>
            <a:r>
              <a:rPr lang="en-US" altLang="zh-TW" dirty="0"/>
              <a:t>d) </a:t>
            </a:r>
            <a:r>
              <a:rPr lang="zh-TW" altLang="en-US" dirty="0" smtClean="0"/>
              <a:t>木賊</a:t>
            </a:r>
            <a:r>
              <a:rPr lang="zh-TW" altLang="en-US" dirty="0"/>
              <a:t>；</a:t>
            </a:r>
            <a:endParaRPr lang="en-US" altLang="zh-TW" i="1" dirty="0" smtClean="0"/>
          </a:p>
          <a:p>
            <a:pPr marL="347663" indent="-347663"/>
            <a:r>
              <a:rPr lang="en-US" altLang="zh-TW" dirty="0" smtClean="0"/>
              <a:t>(</a:t>
            </a:r>
            <a:r>
              <a:rPr lang="en-US" altLang="zh-TW" dirty="0"/>
              <a:t>e) </a:t>
            </a:r>
            <a:r>
              <a:rPr lang="zh-TW" altLang="en-US" dirty="0"/>
              <a:t>石松 </a:t>
            </a:r>
            <a:r>
              <a:rPr lang="en-US" altLang="zh-TW" dirty="0"/>
              <a:t>(</a:t>
            </a:r>
            <a:r>
              <a:rPr lang="zh-TW" altLang="en-US" dirty="0"/>
              <a:t>石松植物門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7519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1944216" cy="3168352"/>
          </a:xfrm>
        </p:spPr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32.8</a:t>
            </a:r>
            <a:r>
              <a:rPr lang="zh-TW" altLang="en-US" sz="2800" dirty="0"/>
              <a:t>　蕨類的生活史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22</a:t>
            </a:fld>
            <a:endParaRPr lang="en-US" altLang="zh-TW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5328592" cy="680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2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32.6</a:t>
            </a:r>
            <a:r>
              <a:rPr lang="zh-TW" altLang="en-US" dirty="0"/>
              <a:t>　種子植物的演化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在</a:t>
            </a:r>
            <a:r>
              <a:rPr lang="zh-TW" altLang="en-US" dirty="0" smtClean="0"/>
              <a:t>陸地</a:t>
            </a:r>
            <a:r>
              <a:rPr lang="zh-TW" altLang="en-US" dirty="0"/>
              <a:t>生活的過程中，種子是一項重要的適應，</a:t>
            </a:r>
            <a:r>
              <a:rPr lang="zh-TW" altLang="en-US" dirty="0" smtClean="0"/>
              <a:t>因為</a:t>
            </a:r>
            <a:r>
              <a:rPr lang="zh-TW" altLang="en-US" dirty="0"/>
              <a:t>它保護處於易受害的胚胎期之</a:t>
            </a:r>
            <a:r>
              <a:rPr lang="zh-TW" altLang="en-US" dirty="0" smtClean="0"/>
              <a:t>植物體</a:t>
            </a:r>
            <a:endParaRPr lang="en-US" altLang="zh-TW" dirty="0" smtClean="0"/>
          </a:p>
          <a:p>
            <a:pPr>
              <a:spcBef>
                <a:spcPts val="2400"/>
              </a:spcBef>
            </a:pPr>
            <a:r>
              <a:rPr lang="zh-TW" altLang="en-US" dirty="0"/>
              <a:t>種子植物產生雄和雌兩種</a:t>
            </a:r>
            <a:r>
              <a:rPr lang="zh-TW" altLang="en-US" dirty="0" smtClean="0"/>
              <a:t>配子體，並各</a:t>
            </a:r>
            <a:r>
              <a:rPr lang="zh-TW" altLang="en-US" dirty="0"/>
              <a:t>自在孢子體內</a:t>
            </a:r>
            <a:r>
              <a:rPr lang="zh-TW" altLang="en-US" dirty="0" smtClean="0"/>
              <a:t>發育</a:t>
            </a:r>
            <a:endParaRPr lang="en-US" altLang="zh-TW" dirty="0" smtClean="0"/>
          </a:p>
          <a:p>
            <a:pPr lvl="1"/>
            <a:r>
              <a:rPr lang="zh-TW" altLang="en-US" dirty="0"/>
              <a:t>雄配子體，也就是被稱為</a:t>
            </a:r>
            <a:r>
              <a:rPr lang="zh-TW" altLang="en-US" b="1" dirty="0"/>
              <a:t>花粉</a:t>
            </a:r>
            <a:r>
              <a:rPr lang="zh-TW" altLang="en-US" b="1" dirty="0" smtClean="0"/>
              <a:t>粒</a:t>
            </a:r>
            <a:endParaRPr lang="en-US" altLang="zh-TW" b="1" dirty="0" smtClean="0"/>
          </a:p>
          <a:p>
            <a:pPr lvl="2"/>
            <a:r>
              <a:rPr lang="zh-TW" altLang="en-US" dirty="0"/>
              <a:t>它們</a:t>
            </a:r>
            <a:r>
              <a:rPr lang="zh-TW" altLang="en-US" dirty="0" smtClean="0"/>
              <a:t>由</a:t>
            </a:r>
            <a:r>
              <a:rPr lang="zh-TW" altLang="en-US" b="1" dirty="0"/>
              <a:t>小</a:t>
            </a:r>
            <a:r>
              <a:rPr lang="zh-TW" altLang="en-US" b="1" dirty="0" smtClean="0"/>
              <a:t>孢子</a:t>
            </a:r>
            <a:r>
              <a:rPr lang="zh-TW" altLang="en-US" dirty="0" smtClean="0"/>
              <a:t>發育</a:t>
            </a:r>
            <a:r>
              <a:rPr lang="zh-TW" altLang="en-US" dirty="0"/>
              <a:t>而</a:t>
            </a:r>
            <a:r>
              <a:rPr lang="zh-TW" altLang="en-US" dirty="0" smtClean="0"/>
              <a:t>來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雌</a:t>
            </a:r>
            <a:r>
              <a:rPr lang="zh-TW" altLang="en-US" dirty="0"/>
              <a:t>配子</a:t>
            </a:r>
            <a:r>
              <a:rPr lang="zh-TW" altLang="en-US" dirty="0" smtClean="0"/>
              <a:t>體</a:t>
            </a:r>
            <a:r>
              <a:rPr lang="zh-TW" altLang="en-US" dirty="0"/>
              <a:t>含有</a:t>
            </a:r>
            <a:r>
              <a:rPr lang="zh-TW" altLang="en-US" b="1" dirty="0"/>
              <a:t>胚珠</a:t>
            </a:r>
            <a:r>
              <a:rPr lang="zh-TW" altLang="en-US" dirty="0"/>
              <a:t>內</a:t>
            </a:r>
            <a:r>
              <a:rPr lang="zh-TW" altLang="en-US" dirty="0" smtClean="0"/>
              <a:t>的卵</a:t>
            </a:r>
            <a:endParaRPr lang="en-US" altLang="zh-TW" dirty="0" smtClean="0"/>
          </a:p>
          <a:p>
            <a:pPr lvl="2"/>
            <a:r>
              <a:rPr lang="zh-TW" altLang="en-US" dirty="0"/>
              <a:t>它是從</a:t>
            </a:r>
            <a:r>
              <a:rPr lang="zh-TW" altLang="en-US" b="1" dirty="0"/>
              <a:t>大孢子</a:t>
            </a:r>
            <a:r>
              <a:rPr lang="zh-TW" altLang="en-US" dirty="0"/>
              <a:t>發展而來的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207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32.6</a:t>
            </a:r>
            <a:r>
              <a:rPr lang="zh-TW" altLang="en-US" dirty="0"/>
              <a:t>　</a:t>
            </a:r>
            <a:r>
              <a:rPr lang="zh-TW" altLang="en-US" dirty="0" smtClean="0"/>
              <a:t>授粉</a:t>
            </a:r>
            <a:r>
              <a:rPr lang="zh-TW" altLang="en-US" dirty="0"/>
              <a:t>作用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在種子植物中</a:t>
            </a:r>
            <a:r>
              <a:rPr lang="zh-TW" altLang="en-US" dirty="0" smtClean="0"/>
              <a:t>，受精作用</a:t>
            </a:r>
            <a:r>
              <a:rPr lang="zh-TW" altLang="en-US" dirty="0"/>
              <a:t>過程中，不需有自然的</a:t>
            </a:r>
            <a:r>
              <a:rPr lang="zh-TW" altLang="en-US" dirty="0" smtClean="0"/>
              <a:t>水域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昆蟲</a:t>
            </a:r>
            <a:r>
              <a:rPr lang="zh-TW" altLang="en-US" dirty="0" smtClean="0"/>
              <a:t>、風力</a:t>
            </a:r>
            <a:r>
              <a:rPr lang="zh-TW" altLang="en-US" dirty="0"/>
              <a:t>或其他方式傳至胚珠，稱為</a:t>
            </a:r>
            <a:r>
              <a:rPr lang="zh-TW" altLang="en-US" b="1" dirty="0"/>
              <a:t>授粉作</a:t>
            </a:r>
            <a:r>
              <a:rPr lang="zh-TW" altLang="en-US" dirty="0"/>
              <a:t>用</a:t>
            </a:r>
          </a:p>
          <a:p>
            <a:pPr lvl="1">
              <a:spcBef>
                <a:spcPts val="1200"/>
              </a:spcBef>
            </a:pPr>
            <a:r>
              <a:rPr lang="zh-TW" altLang="en-US" dirty="0"/>
              <a:t>接著，花粉粒裂開而發芽，且內含精細胞的</a:t>
            </a:r>
            <a:r>
              <a:rPr lang="zh-TW" altLang="en-US" b="1" dirty="0"/>
              <a:t>花粉管</a:t>
            </a:r>
            <a:r>
              <a:rPr lang="zh-TW" altLang="en-US" dirty="0"/>
              <a:t>向外延伸，</a:t>
            </a:r>
            <a:r>
              <a:rPr lang="zh-TW" altLang="en-US" dirty="0" smtClean="0"/>
              <a:t>直接將</a:t>
            </a:r>
            <a:r>
              <a:rPr lang="zh-TW" altLang="en-US" dirty="0"/>
              <a:t>精細胞傳送到卵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0570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32.6</a:t>
            </a:r>
            <a:r>
              <a:rPr lang="zh-TW" altLang="en-US" dirty="0" smtClean="0"/>
              <a:t>　種子</a:t>
            </a:r>
            <a:r>
              <a:rPr lang="zh-TW" altLang="en-US" dirty="0"/>
              <a:t>植物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4913684" cy="5184576"/>
          </a:xfrm>
        </p:spPr>
        <p:txBody>
          <a:bodyPr/>
          <a:lstStyle/>
          <a:p>
            <a:r>
              <a:rPr lang="zh-TW" altLang="en-US" dirty="0"/>
              <a:t>所有的種子植物都</a:t>
            </a:r>
            <a:r>
              <a:rPr lang="zh-TW" altLang="en-US" dirty="0" smtClean="0"/>
              <a:t>來自單一</a:t>
            </a:r>
            <a:r>
              <a:rPr lang="zh-TW" altLang="en-US" dirty="0"/>
              <a:t>共同</a:t>
            </a:r>
            <a:r>
              <a:rPr lang="zh-TW" altLang="en-US" dirty="0" smtClean="0"/>
              <a:t>祖先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裸子植物</a:t>
            </a:r>
            <a:endParaRPr lang="en-US" altLang="zh-TW" dirty="0" smtClean="0"/>
          </a:p>
          <a:p>
            <a:pPr lvl="2"/>
            <a:r>
              <a:rPr lang="zh-TW" altLang="en-US" dirty="0"/>
              <a:t>在授粉作用時，其胚珠沒有</a:t>
            </a:r>
            <a:r>
              <a:rPr lang="zh-TW" altLang="en-US" dirty="0" smtClean="0"/>
              <a:t>完全被</a:t>
            </a:r>
            <a:r>
              <a:rPr lang="zh-TW" altLang="en-US" dirty="0"/>
              <a:t>孢子體組織所包圍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被子植物</a:t>
            </a:r>
            <a:endParaRPr lang="en-US" altLang="zh-TW" dirty="0" smtClean="0"/>
          </a:p>
          <a:p>
            <a:pPr lvl="2"/>
            <a:r>
              <a:rPr lang="zh-TW" altLang="en-US" dirty="0"/>
              <a:t>在</a:t>
            </a:r>
            <a:r>
              <a:rPr lang="zh-TW" altLang="en-US" dirty="0" smtClean="0"/>
              <a:t>受粉</a:t>
            </a:r>
            <a:r>
              <a:rPr lang="zh-TW" altLang="en-US" dirty="0"/>
              <a:t>時，胚珠被完全包在一朵花中的一個</a:t>
            </a:r>
            <a:r>
              <a:rPr lang="zh-TW" altLang="en-US" dirty="0" smtClean="0"/>
              <a:t>容器裡</a:t>
            </a:r>
            <a:r>
              <a:rPr lang="zh-TW" altLang="en-US" dirty="0"/>
              <a:t>，此容器稱為心</a:t>
            </a:r>
            <a:r>
              <a:rPr lang="zh-TW" altLang="en-US" dirty="0" smtClean="0"/>
              <a:t>皮，</a:t>
            </a:r>
            <a:r>
              <a:rPr lang="zh-TW" altLang="en-US" dirty="0"/>
              <a:t>是由孢子體</a:t>
            </a:r>
            <a:r>
              <a:rPr lang="zh-TW" altLang="en-US" dirty="0" smtClean="0"/>
              <a:t>組織</a:t>
            </a:r>
            <a:r>
              <a:rPr lang="zh-TW" altLang="en-US" dirty="0"/>
              <a:t>構成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25</a:t>
            </a:fld>
            <a:endParaRPr lang="en-US" altLang="zh-TW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9456"/>
            <a:ext cx="3096344" cy="406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248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32.6</a:t>
            </a:r>
            <a:r>
              <a:rPr lang="zh-TW" altLang="en-US" dirty="0"/>
              <a:t>　種子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06388" y="1412776"/>
            <a:ext cx="4409628" cy="5184576"/>
          </a:xfrm>
        </p:spPr>
        <p:txBody>
          <a:bodyPr/>
          <a:lstStyle/>
          <a:p>
            <a:r>
              <a:rPr lang="zh-TW" altLang="en-US" dirty="0"/>
              <a:t>種子有三</a:t>
            </a:r>
            <a:r>
              <a:rPr lang="zh-TW" altLang="en-US" dirty="0" smtClean="0"/>
              <a:t>個部分可見：</a:t>
            </a:r>
            <a:endParaRPr lang="en-US" altLang="zh-TW" dirty="0" smtClean="0"/>
          </a:p>
          <a:p>
            <a:pPr marL="400050" lvl="1" indent="0">
              <a:spcBef>
                <a:spcPts val="1200"/>
              </a:spcBef>
              <a:buNone/>
            </a:pPr>
            <a:r>
              <a:rPr lang="en-US" altLang="zh-TW" dirty="0" smtClean="0"/>
              <a:t>(</a:t>
            </a:r>
            <a:r>
              <a:rPr lang="en-US" altLang="zh-TW" dirty="0"/>
              <a:t>1) </a:t>
            </a:r>
            <a:r>
              <a:rPr lang="zh-TW" altLang="en-US" dirty="0"/>
              <a:t>孢子體的</a:t>
            </a:r>
            <a:r>
              <a:rPr lang="zh-TW" altLang="en-US" dirty="0" smtClean="0"/>
              <a:t>胚</a:t>
            </a:r>
            <a:endParaRPr lang="en-US" altLang="zh-TW" dirty="0" smtClean="0"/>
          </a:p>
          <a:p>
            <a:pPr marL="895350" lvl="1" indent="-495300">
              <a:spcBef>
                <a:spcPts val="1200"/>
              </a:spcBef>
              <a:buNone/>
            </a:pPr>
            <a:r>
              <a:rPr lang="en-US" altLang="zh-TW" dirty="0" smtClean="0"/>
              <a:t>(</a:t>
            </a:r>
            <a:r>
              <a:rPr lang="en-US" altLang="zh-TW" dirty="0"/>
              <a:t>2</a:t>
            </a:r>
            <a:r>
              <a:rPr lang="en-US" altLang="zh-TW" dirty="0" smtClean="0"/>
              <a:t>)</a:t>
            </a:r>
            <a:r>
              <a:rPr lang="zh-TW" altLang="en-US" dirty="0" smtClean="0"/>
              <a:t> 胚乳，</a:t>
            </a:r>
            <a:r>
              <a:rPr lang="zh-TW" altLang="en-US" dirty="0"/>
              <a:t>提供胚發育的營養</a:t>
            </a:r>
            <a:r>
              <a:rPr lang="zh-TW" altLang="en-US" dirty="0" smtClean="0"/>
              <a:t>源</a:t>
            </a:r>
            <a:endParaRPr lang="en-US" altLang="zh-TW" dirty="0" smtClean="0"/>
          </a:p>
          <a:p>
            <a:pPr marL="1152525" lvl="2" indent="-257175"/>
            <a:r>
              <a:rPr lang="zh-TW" altLang="en-US" dirty="0"/>
              <a:t>有些種子中，胚乳在胚的發育過程</a:t>
            </a:r>
            <a:r>
              <a:rPr lang="zh-TW" altLang="en-US" dirty="0" smtClean="0"/>
              <a:t>中用完</a:t>
            </a:r>
            <a:r>
              <a:rPr lang="zh-TW" altLang="en-US" dirty="0"/>
              <a:t>，並把營養存在胚的葉狀構造</a:t>
            </a:r>
            <a:r>
              <a:rPr lang="zh-TW" altLang="en-US" dirty="0" smtClean="0"/>
              <a:t>中稱為</a:t>
            </a:r>
            <a:r>
              <a:rPr lang="zh-TW" altLang="en-US" b="1" dirty="0" smtClean="0"/>
              <a:t>子葉</a:t>
            </a:r>
            <a:endParaRPr lang="en-US" altLang="zh-TW" b="1" dirty="0" smtClean="0"/>
          </a:p>
          <a:p>
            <a:pPr marL="400050" lvl="1" indent="0">
              <a:spcBef>
                <a:spcPts val="1200"/>
              </a:spcBef>
              <a:buNone/>
            </a:pPr>
            <a:r>
              <a:rPr lang="en-US" altLang="zh-TW" dirty="0" smtClean="0"/>
              <a:t>(</a:t>
            </a:r>
            <a:r>
              <a:rPr lang="en-US" altLang="zh-TW" dirty="0"/>
              <a:t>3) </a:t>
            </a:r>
            <a:r>
              <a:rPr lang="zh-TW" altLang="en-US" dirty="0" smtClean="0"/>
              <a:t>抗</a:t>
            </a:r>
            <a:r>
              <a:rPr lang="zh-TW" altLang="en-US" dirty="0"/>
              <a:t>乾燥</a:t>
            </a:r>
            <a:r>
              <a:rPr lang="zh-TW" altLang="en-US" dirty="0" smtClean="0"/>
              <a:t>的保護</a:t>
            </a:r>
            <a:r>
              <a:rPr lang="zh-TW" altLang="en-US" dirty="0"/>
              <a:t>層</a:t>
            </a:r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26</a:t>
            </a:fld>
            <a:endParaRPr lang="en-US" altLang="zh-TW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99" y="1628800"/>
            <a:ext cx="3821435" cy="159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901827" cy="14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33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32.6</a:t>
            </a:r>
            <a:r>
              <a:rPr lang="zh-TW" altLang="en-US" dirty="0" smtClean="0"/>
              <a:t>　種子</a:t>
            </a:r>
            <a:r>
              <a:rPr lang="zh-TW" altLang="en-US" dirty="0"/>
              <a:t>的好處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種子</a:t>
            </a:r>
            <a:r>
              <a:rPr lang="zh-TW" altLang="en-US" dirty="0"/>
              <a:t>在以下方面特別</a:t>
            </a:r>
            <a:r>
              <a:rPr lang="zh-TW" altLang="en-US" dirty="0"/>
              <a:t>適應在陸地上</a:t>
            </a:r>
            <a:r>
              <a:rPr lang="zh-TW" altLang="en-US" dirty="0" smtClean="0"/>
              <a:t>生活：</a:t>
            </a:r>
            <a:endParaRPr lang="zh-TW" altLang="en-US" dirty="0"/>
          </a:p>
          <a:p>
            <a:pPr marL="400050" lvl="1" indent="0">
              <a:buNone/>
            </a:pPr>
            <a:r>
              <a:rPr lang="en-US" altLang="zh-TW" dirty="0" smtClean="0"/>
              <a:t>1. </a:t>
            </a:r>
            <a:r>
              <a:rPr lang="zh-TW" altLang="en-US" dirty="0" smtClean="0"/>
              <a:t>散播</a:t>
            </a:r>
            <a:endParaRPr lang="en-US" altLang="zh-TW" dirty="0" smtClean="0"/>
          </a:p>
          <a:p>
            <a:pPr marL="1076325" lvl="2" indent="-276225"/>
            <a:r>
              <a:rPr lang="zh-TW" altLang="en-US" dirty="0" smtClean="0"/>
              <a:t>使得下一代</a:t>
            </a:r>
            <a:r>
              <a:rPr lang="zh-TW" altLang="en-US" dirty="0"/>
              <a:t>的遷徙與散播至新棲地更加便利。</a:t>
            </a:r>
            <a:endParaRPr lang="en-US" altLang="zh-TW" dirty="0" smtClean="0"/>
          </a:p>
          <a:p>
            <a:pPr marL="400050" lvl="1" indent="0">
              <a:buNone/>
            </a:pPr>
            <a:r>
              <a:rPr lang="en-US" altLang="zh-TW" dirty="0"/>
              <a:t>2. </a:t>
            </a:r>
            <a:r>
              <a:rPr lang="zh-TW" altLang="en-US" dirty="0" smtClean="0"/>
              <a:t>休眠</a:t>
            </a:r>
            <a:endParaRPr lang="en-US" altLang="zh-TW" dirty="0" smtClean="0"/>
          </a:p>
          <a:p>
            <a:pPr marL="1076325" lvl="2" indent="-276225"/>
            <a:r>
              <a:rPr lang="zh-TW" altLang="en-US" dirty="0"/>
              <a:t>讓植物在環境條件不適宜時</a:t>
            </a:r>
            <a:r>
              <a:rPr lang="zh-TW" altLang="en-US" dirty="0" smtClean="0"/>
              <a:t>延後</a:t>
            </a:r>
            <a:r>
              <a:rPr lang="zh-TW" altLang="en-US" dirty="0"/>
              <a:t>發育</a:t>
            </a:r>
            <a:endParaRPr lang="en-US" altLang="zh-TW" dirty="0" smtClean="0"/>
          </a:p>
          <a:p>
            <a:pPr marL="400050" lvl="1" indent="0">
              <a:buNone/>
            </a:pPr>
            <a:r>
              <a:rPr lang="en-US" altLang="zh-TW" dirty="0"/>
              <a:t>3. </a:t>
            </a:r>
            <a:r>
              <a:rPr lang="zh-TW" altLang="en-US" dirty="0" smtClean="0"/>
              <a:t>萌發</a:t>
            </a:r>
            <a:endParaRPr lang="en-US" altLang="zh-TW" dirty="0" smtClean="0"/>
          </a:p>
          <a:p>
            <a:pPr marL="1095375" lvl="2" indent="-295275"/>
            <a:r>
              <a:rPr lang="zh-TW" altLang="en-US" dirty="0"/>
              <a:t>種子容許胚的發育過程與植物棲地</a:t>
            </a:r>
            <a:r>
              <a:rPr lang="zh-TW" altLang="en-US" dirty="0" smtClean="0"/>
              <a:t>的重要</a:t>
            </a:r>
            <a:r>
              <a:rPr lang="zh-TW" altLang="en-US" dirty="0"/>
              <a:t>因子同步</a:t>
            </a:r>
            <a:endParaRPr lang="en-US" altLang="zh-TW" dirty="0" smtClean="0"/>
          </a:p>
          <a:p>
            <a:pPr marL="400050" lvl="1" indent="0">
              <a:buNone/>
            </a:pPr>
            <a:r>
              <a:rPr lang="en-US" altLang="zh-TW" dirty="0"/>
              <a:t>4. </a:t>
            </a:r>
            <a:r>
              <a:rPr lang="zh-TW" altLang="en-US" dirty="0" smtClean="0"/>
              <a:t>營養</a:t>
            </a:r>
            <a:endParaRPr lang="en-US" altLang="zh-TW" dirty="0" smtClean="0"/>
          </a:p>
          <a:p>
            <a:pPr marL="1114425" lvl="2" indent="-314325"/>
            <a:r>
              <a:rPr lang="zh-TW" altLang="en-US" dirty="0" smtClean="0"/>
              <a:t>在</a:t>
            </a:r>
            <a:r>
              <a:rPr lang="zh-TW" altLang="en-US" dirty="0"/>
              <a:t>種子萌發之後</a:t>
            </a:r>
            <a:r>
              <a:rPr lang="zh-TW" altLang="en-US" dirty="0" smtClean="0"/>
              <a:t>，小</a:t>
            </a:r>
            <a:r>
              <a:rPr lang="zh-TW" altLang="en-US" dirty="0"/>
              <a:t>苗必須由種子提供營養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5445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32.11</a:t>
            </a:r>
            <a:r>
              <a:rPr lang="zh-TW" altLang="en-US" sz="2800" dirty="0"/>
              <a:t>　種子使得植物能度過乾燥季節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28</a:t>
            </a:fld>
            <a:endParaRPr lang="en-US" altLang="zh-TW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t="5983" r="1461" b="2631"/>
          <a:stretch/>
        </p:blipFill>
        <p:spPr>
          <a:xfrm>
            <a:off x="1331640" y="1268760"/>
            <a:ext cx="6939061" cy="455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39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32.7</a:t>
            </a:r>
            <a:r>
              <a:rPr lang="zh-TW" altLang="en-US" dirty="0"/>
              <a:t>　裸子植物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裸子植物有四個</a:t>
            </a:r>
            <a:r>
              <a:rPr lang="zh-TW" altLang="en-US" dirty="0" smtClean="0"/>
              <a:t>門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松柏</a:t>
            </a:r>
            <a:r>
              <a:rPr lang="zh-TW" altLang="en-US" dirty="0" smtClean="0"/>
              <a:t>類 </a:t>
            </a:r>
            <a:r>
              <a:rPr lang="en-US" altLang="zh-TW" dirty="0" smtClean="0"/>
              <a:t>(</a:t>
            </a:r>
            <a:r>
              <a:rPr lang="zh-TW" altLang="en-US" dirty="0" smtClean="0"/>
              <a:t>松柏</a:t>
            </a:r>
            <a:r>
              <a:rPr lang="zh-TW" altLang="en-US" dirty="0"/>
              <a:t>植物</a:t>
            </a:r>
            <a:r>
              <a:rPr lang="zh-TW" altLang="en-US" dirty="0" smtClean="0"/>
              <a:t>門</a:t>
            </a:r>
            <a:r>
              <a:rPr lang="en-US" altLang="zh-TW" dirty="0" smtClean="0"/>
              <a:t>)</a:t>
            </a:r>
          </a:p>
          <a:p>
            <a:pPr lvl="2"/>
            <a:r>
              <a:rPr lang="zh-TW" altLang="en-US" dirty="0"/>
              <a:t>在毬果中產生種子的樹</a:t>
            </a:r>
            <a:r>
              <a:rPr lang="zh-TW" altLang="en-US" dirty="0" smtClean="0"/>
              <a:t>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多數具有</a:t>
            </a:r>
            <a:r>
              <a:rPr lang="zh-TW" altLang="en-US" dirty="0"/>
              <a:t>針狀葉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蘇鐵</a:t>
            </a:r>
            <a:r>
              <a:rPr lang="zh-TW" altLang="en-US" dirty="0"/>
              <a:t>類 </a:t>
            </a:r>
            <a:r>
              <a:rPr lang="en-US" altLang="zh-TW" dirty="0" smtClean="0"/>
              <a:t>(</a:t>
            </a:r>
            <a:r>
              <a:rPr lang="zh-TW" altLang="en-US" dirty="0" smtClean="0"/>
              <a:t>蘇鐵</a:t>
            </a:r>
            <a:r>
              <a:rPr lang="zh-TW" altLang="en-US" dirty="0"/>
              <a:t>植物</a:t>
            </a:r>
            <a:r>
              <a:rPr lang="zh-TW" altLang="en-US" dirty="0" smtClean="0"/>
              <a:t>門</a:t>
            </a:r>
            <a:r>
              <a:rPr lang="en-US" altLang="zh-TW" dirty="0" smtClean="0"/>
              <a:t>)</a:t>
            </a:r>
          </a:p>
          <a:p>
            <a:pPr lvl="2"/>
            <a:r>
              <a:rPr lang="zh-TW" altLang="en-US" dirty="0"/>
              <a:t>有短</a:t>
            </a:r>
            <a:r>
              <a:rPr lang="zh-TW" altLang="en-US" dirty="0" smtClean="0"/>
              <a:t>的莖</a:t>
            </a:r>
            <a:r>
              <a:rPr lang="zh-TW" altLang="en-US" dirty="0"/>
              <a:t>及棕櫚狀的葉子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尼</a:t>
            </a:r>
            <a:r>
              <a:rPr lang="zh-TW" altLang="en-US" dirty="0"/>
              <a:t>藤類 </a:t>
            </a:r>
            <a:r>
              <a:rPr lang="en-US" altLang="zh-TW" dirty="0" smtClean="0"/>
              <a:t>(</a:t>
            </a:r>
            <a:r>
              <a:rPr lang="zh-TW" altLang="en-US" dirty="0" smtClean="0"/>
              <a:t>尼藤</a:t>
            </a:r>
            <a:r>
              <a:rPr lang="zh-TW" altLang="en-US" dirty="0"/>
              <a:t>植物</a:t>
            </a:r>
            <a:r>
              <a:rPr lang="zh-TW" altLang="en-US" dirty="0" smtClean="0"/>
              <a:t>門</a:t>
            </a:r>
            <a:r>
              <a:rPr lang="en-US" altLang="zh-TW" dirty="0" smtClean="0"/>
              <a:t>)</a:t>
            </a:r>
          </a:p>
          <a:p>
            <a:pPr lvl="2"/>
            <a:r>
              <a:rPr lang="zh-TW" altLang="en-US" dirty="0"/>
              <a:t>包括三類植物，且其外形都很</a:t>
            </a:r>
            <a:r>
              <a:rPr lang="zh-TW" altLang="en-US" dirty="0" smtClean="0"/>
              <a:t>特別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銀杏 </a:t>
            </a:r>
            <a:r>
              <a:rPr lang="en-US" altLang="zh-TW" dirty="0"/>
              <a:t>(</a:t>
            </a:r>
            <a:r>
              <a:rPr lang="zh-TW" altLang="en-US" dirty="0"/>
              <a:t>銀杏植物</a:t>
            </a:r>
            <a:r>
              <a:rPr lang="zh-TW" altLang="en-US" dirty="0" smtClean="0"/>
              <a:t>門</a:t>
            </a:r>
            <a:r>
              <a:rPr lang="en-US" altLang="zh-TW" dirty="0" smtClean="0"/>
              <a:t>)</a:t>
            </a:r>
          </a:p>
          <a:p>
            <a:pPr lvl="2"/>
            <a:r>
              <a:rPr lang="zh-TW" altLang="en-US" dirty="0"/>
              <a:t>只有一個物種，其葉片呈扇形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29</a:t>
            </a:fld>
            <a:endParaRPr lang="en-US" altLang="zh-TW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3192016" cy="280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9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</a:t>
            </a:r>
            <a:r>
              <a:rPr lang="zh-TW" altLang="en-US" dirty="0"/>
              <a:t>　適應陸地生活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可能是今日植物祖先的綠藻是水生生物</a:t>
            </a:r>
            <a:r>
              <a:rPr lang="zh-TW" altLang="en-US" dirty="0" smtClean="0"/>
              <a:t>，它們</a:t>
            </a:r>
            <a:r>
              <a:rPr lang="zh-TW" altLang="en-US" dirty="0"/>
              <a:t>無法適應陸地</a:t>
            </a:r>
            <a:r>
              <a:rPr lang="zh-TW" altLang="en-US" dirty="0" smtClean="0"/>
              <a:t>生活</a:t>
            </a:r>
            <a:endParaRPr lang="en-US" altLang="zh-TW" dirty="0" smtClean="0"/>
          </a:p>
          <a:p>
            <a:pPr>
              <a:spcBef>
                <a:spcPts val="2400"/>
              </a:spcBef>
            </a:pPr>
            <a:r>
              <a:rPr lang="zh-TW" altLang="en-US" dirty="0"/>
              <a:t>它們的後代可在</a:t>
            </a:r>
            <a:r>
              <a:rPr lang="zh-TW" altLang="en-US" dirty="0" smtClean="0"/>
              <a:t>陸地</a:t>
            </a:r>
            <a:r>
              <a:rPr lang="zh-TW" altLang="en-US" dirty="0"/>
              <a:t>生活之前，它們必須克服許多環境的</a:t>
            </a:r>
            <a:r>
              <a:rPr lang="zh-TW" altLang="en-US" dirty="0" smtClean="0"/>
              <a:t>挑戰：</a:t>
            </a:r>
            <a:endParaRPr lang="en-US" altLang="zh-TW" dirty="0" smtClean="0"/>
          </a:p>
          <a:p>
            <a:pPr lvl="1"/>
            <a:r>
              <a:rPr lang="zh-TW" altLang="en-US" dirty="0"/>
              <a:t>如何吸收礦物質？</a:t>
            </a:r>
          </a:p>
          <a:p>
            <a:pPr lvl="1"/>
            <a:r>
              <a:rPr lang="zh-TW" altLang="en-US" dirty="0" smtClean="0"/>
              <a:t>如何</a:t>
            </a:r>
            <a:r>
              <a:rPr lang="zh-TW" altLang="en-US" dirty="0"/>
              <a:t>保存水分的方法</a:t>
            </a:r>
            <a:r>
              <a:rPr lang="zh-TW" altLang="en-US" dirty="0" smtClean="0"/>
              <a:t>？</a:t>
            </a:r>
            <a:endParaRPr lang="zh-TW" altLang="en-US" dirty="0"/>
          </a:p>
          <a:p>
            <a:pPr lvl="1"/>
            <a:r>
              <a:rPr lang="zh-TW" altLang="en-US" dirty="0" smtClean="0"/>
              <a:t>如何</a:t>
            </a:r>
            <a:r>
              <a:rPr lang="zh-TW" altLang="en-US" dirty="0"/>
              <a:t>在陸上生殖的方式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168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648072"/>
          </a:xfrm>
        </p:spPr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32.12</a:t>
            </a:r>
            <a:r>
              <a:rPr lang="zh-TW" altLang="en-US" sz="2800" dirty="0"/>
              <a:t>　裸子植物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30</a:t>
            </a:fld>
            <a:endParaRPr lang="en-US" altLang="zh-TW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5172" r="4558" b="3879"/>
          <a:stretch/>
        </p:blipFill>
        <p:spPr>
          <a:xfrm>
            <a:off x="2322164" y="1196752"/>
            <a:ext cx="5131271" cy="555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75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32.7</a:t>
            </a:r>
            <a:r>
              <a:rPr lang="zh-TW" altLang="en-US" dirty="0"/>
              <a:t>　</a:t>
            </a:r>
            <a:r>
              <a:rPr lang="zh-TW" altLang="en-US" dirty="0" smtClean="0"/>
              <a:t>松柏</a:t>
            </a:r>
            <a:r>
              <a:rPr lang="zh-TW" altLang="en-US" dirty="0"/>
              <a:t>類的生活史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以松柏</a:t>
            </a:r>
            <a:r>
              <a:rPr lang="zh-TW" altLang="en-US" dirty="0"/>
              <a:t>類的</a:t>
            </a:r>
            <a:r>
              <a:rPr lang="zh-TW" altLang="en-US" dirty="0" smtClean="0"/>
              <a:t>生活史</a:t>
            </a:r>
            <a:r>
              <a:rPr lang="zh-TW" altLang="en-US" dirty="0"/>
              <a:t>為典型</a:t>
            </a:r>
            <a:r>
              <a:rPr lang="zh-TW" altLang="en-US" dirty="0" smtClean="0"/>
              <a:t>裸子植物</a:t>
            </a:r>
            <a:endParaRPr lang="en-US" altLang="zh-TW" dirty="0" smtClean="0"/>
          </a:p>
          <a:p>
            <a:pPr lvl="1"/>
            <a:r>
              <a:rPr lang="zh-TW" altLang="en-US" dirty="0"/>
              <a:t>松柏類會產生</a:t>
            </a:r>
            <a:r>
              <a:rPr lang="zh-TW" altLang="en-US" dirty="0" smtClean="0"/>
              <a:t>兩種毬果</a:t>
            </a:r>
            <a:endParaRPr lang="en-US" altLang="zh-TW" dirty="0" smtClean="0"/>
          </a:p>
          <a:p>
            <a:pPr lvl="2"/>
            <a:r>
              <a:rPr lang="zh-TW" altLang="en-US" dirty="0"/>
              <a:t>雌</a:t>
            </a:r>
            <a:r>
              <a:rPr lang="zh-TW" altLang="en-US" dirty="0" smtClean="0"/>
              <a:t>毬果具有</a:t>
            </a:r>
            <a:r>
              <a:rPr lang="zh-TW" altLang="en-US" dirty="0"/>
              <a:t>包含卵細胞的雌</a:t>
            </a:r>
            <a:r>
              <a:rPr lang="zh-TW" altLang="en-US" dirty="0" smtClean="0"/>
              <a:t>配子體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雄毬果含有花粉粒</a:t>
            </a:r>
            <a:endParaRPr lang="en-US" altLang="zh-TW" dirty="0" smtClean="0"/>
          </a:p>
          <a:p>
            <a:pPr lvl="1"/>
            <a:r>
              <a:rPr lang="zh-TW" altLang="en-US" dirty="0"/>
              <a:t>花粉</a:t>
            </a:r>
            <a:r>
              <a:rPr lang="zh-TW" altLang="en-US" dirty="0" smtClean="0"/>
              <a:t>粒小</a:t>
            </a:r>
            <a:r>
              <a:rPr lang="zh-TW" altLang="en-US" dirty="0"/>
              <a:t>而輕，藉風力傳至</a:t>
            </a:r>
            <a:r>
              <a:rPr lang="zh-TW" altLang="en-US" dirty="0" smtClean="0"/>
              <a:t>雌毬果</a:t>
            </a:r>
            <a:endParaRPr lang="en-US" altLang="zh-TW" dirty="0" smtClean="0"/>
          </a:p>
          <a:p>
            <a:pPr lvl="1"/>
            <a:r>
              <a:rPr lang="zh-TW" altLang="en-US" dirty="0"/>
              <a:t>受精後的胚珠發育成</a:t>
            </a:r>
            <a:r>
              <a:rPr lang="zh-TW" altLang="en-US" dirty="0" smtClean="0"/>
              <a:t>種子，含有</a:t>
            </a:r>
            <a:r>
              <a:rPr lang="zh-TW" altLang="en-US" dirty="0"/>
              <a:t>一片像風帆的構造，可</a:t>
            </a:r>
            <a:r>
              <a:rPr lang="zh-TW" altLang="en-US" dirty="0" smtClean="0"/>
              <a:t>協助</a:t>
            </a:r>
            <a:r>
              <a:rPr lang="zh-TW" altLang="en-US" dirty="0"/>
              <a:t>種子隨風</a:t>
            </a:r>
            <a:r>
              <a:rPr lang="zh-TW" altLang="en-US" dirty="0" smtClean="0"/>
              <a:t>飄散</a:t>
            </a:r>
            <a:endParaRPr lang="en-US" altLang="zh-TW" dirty="0" smtClean="0"/>
          </a:p>
          <a:p>
            <a:pPr lvl="1"/>
            <a:r>
              <a:rPr lang="zh-TW" altLang="en-US" dirty="0"/>
              <a:t>種子便會</a:t>
            </a:r>
            <a:r>
              <a:rPr lang="zh-TW" altLang="en-US" dirty="0" smtClean="0"/>
              <a:t>萌發</a:t>
            </a:r>
            <a:r>
              <a:rPr lang="zh-TW" altLang="en-US" dirty="0"/>
              <a:t>並開始形成新的孢子體植株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0900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2160240" cy="2952328"/>
          </a:xfrm>
        </p:spPr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32.13</a:t>
            </a:r>
            <a:r>
              <a:rPr lang="zh-TW" altLang="en-US" sz="2800" dirty="0"/>
              <a:t>　松柏類的生活史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32</a:t>
            </a:fld>
            <a:endParaRPr lang="en-US" altLang="zh-TW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28" y="0"/>
            <a:ext cx="6134812" cy="682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45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32.8</a:t>
            </a:r>
            <a:r>
              <a:rPr lang="zh-TW" altLang="en-US" dirty="0"/>
              <a:t>　被子植物的興起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4841676" cy="518457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 smtClean="0"/>
              <a:t>現存</a:t>
            </a:r>
            <a:r>
              <a:rPr lang="zh-TW" altLang="en-US" dirty="0"/>
              <a:t>的植物</a:t>
            </a:r>
            <a:r>
              <a:rPr lang="zh-TW" altLang="en-US" dirty="0" smtClean="0"/>
              <a:t>中 </a:t>
            </a:r>
            <a:r>
              <a:rPr lang="en-US" altLang="zh-TW" dirty="0" smtClean="0"/>
              <a:t>90</a:t>
            </a:r>
            <a:r>
              <a:rPr lang="en-US" altLang="zh-TW" dirty="0"/>
              <a:t>% </a:t>
            </a:r>
            <a:r>
              <a:rPr lang="zh-TW" altLang="en-US" dirty="0"/>
              <a:t>是</a:t>
            </a:r>
            <a:r>
              <a:rPr lang="zh-TW" altLang="en-US" dirty="0" smtClean="0"/>
              <a:t>被子植物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 smtClean="0"/>
              <a:t>簡單來</a:t>
            </a:r>
            <a:r>
              <a:rPr lang="zh-TW" altLang="en-US" dirty="0"/>
              <a:t>說，我們每天所見者幾乎都是</a:t>
            </a:r>
            <a:r>
              <a:rPr lang="zh-TW" altLang="en-US" dirty="0" smtClean="0"/>
              <a:t>被子植物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被子植物藉</a:t>
            </a:r>
            <a:r>
              <a:rPr lang="zh-TW" altLang="en-US" dirty="0" smtClean="0"/>
              <a:t>由花</a:t>
            </a:r>
            <a:r>
              <a:rPr lang="zh-TW" altLang="en-US" dirty="0"/>
              <a:t>來</a:t>
            </a:r>
            <a:r>
              <a:rPr lang="zh-TW" altLang="en-US" dirty="0" smtClean="0"/>
              <a:t>誘導</a:t>
            </a:r>
            <a:r>
              <a:rPr lang="zh-TW" altLang="en-US" dirty="0"/>
              <a:t>昆蟲及其他</a:t>
            </a:r>
            <a:r>
              <a:rPr lang="zh-TW" altLang="en-US" dirty="0" smtClean="0"/>
              <a:t>動物攜帶花粉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直接將花粉從物種的一個體傳</a:t>
            </a:r>
            <a:r>
              <a:rPr lang="zh-TW" altLang="en-US" dirty="0" smtClean="0"/>
              <a:t>至另一個體</a:t>
            </a:r>
            <a:r>
              <a:rPr lang="zh-TW" altLang="en-US" dirty="0"/>
              <a:t>確保</a:t>
            </a:r>
            <a:r>
              <a:rPr lang="zh-TW" altLang="en-US" dirty="0" smtClean="0"/>
              <a:t>授粉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33</a:t>
            </a:fld>
            <a:endParaRPr lang="en-US" altLang="zh-TW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56792"/>
            <a:ext cx="30575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943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32.8</a:t>
            </a:r>
            <a:r>
              <a:rPr lang="zh-TW" altLang="en-US" dirty="0"/>
              <a:t>　</a:t>
            </a:r>
            <a:r>
              <a:rPr lang="zh-TW" altLang="en-US" dirty="0" smtClean="0"/>
              <a:t>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花的基本構造包括四圈同心圓或稱</a:t>
            </a:r>
            <a:r>
              <a:rPr lang="zh-TW" altLang="en-US" sz="2800" b="1" dirty="0" smtClean="0"/>
              <a:t>輪</a:t>
            </a:r>
            <a:r>
              <a:rPr lang="zh-TW" altLang="en-US" sz="2800" dirty="0" smtClean="0"/>
              <a:t>，生</a:t>
            </a:r>
            <a:r>
              <a:rPr lang="zh-TW" altLang="en-US" sz="2800" dirty="0"/>
              <a:t>在</a:t>
            </a:r>
            <a:r>
              <a:rPr lang="zh-TW" altLang="en-US" sz="2800" dirty="0" smtClean="0"/>
              <a:t>一個</a:t>
            </a:r>
            <a:r>
              <a:rPr lang="zh-TW" altLang="en-US" sz="2800" dirty="0"/>
              <a:t>稱為</a:t>
            </a:r>
            <a:r>
              <a:rPr lang="zh-TW" altLang="en-US" sz="2800" b="1" dirty="0" smtClean="0"/>
              <a:t>花托</a:t>
            </a:r>
            <a:r>
              <a:rPr lang="zh-TW" altLang="en-US" sz="2800" dirty="0"/>
              <a:t>的</a:t>
            </a:r>
            <a:r>
              <a:rPr lang="zh-TW" altLang="en-US" sz="2800" dirty="0" smtClean="0"/>
              <a:t>基座上</a:t>
            </a:r>
            <a:endParaRPr lang="en-US" altLang="zh-TW" sz="2800" dirty="0" smtClean="0"/>
          </a:p>
          <a:p>
            <a:pPr lvl="1"/>
            <a:r>
              <a:rPr lang="zh-TW" altLang="en-US" sz="2400" dirty="0"/>
              <a:t>最</a:t>
            </a:r>
            <a:r>
              <a:rPr lang="zh-TW" altLang="en-US" sz="2400" dirty="0" smtClean="0"/>
              <a:t>外輪稱為</a:t>
            </a:r>
            <a:r>
              <a:rPr lang="zh-TW" altLang="en-US" sz="2400" dirty="0"/>
              <a:t>花的</a:t>
            </a:r>
            <a:r>
              <a:rPr lang="zh-TW" altLang="en-US" sz="2400" b="1" dirty="0" smtClean="0"/>
              <a:t>萼片</a:t>
            </a:r>
            <a:r>
              <a:rPr lang="zh-TW" altLang="en-US" sz="2400" dirty="0" smtClean="0"/>
              <a:t>，</a:t>
            </a:r>
            <a:r>
              <a:rPr lang="zh-TW" altLang="en-US" sz="2400" dirty="0"/>
              <a:t>通常作為</a:t>
            </a:r>
            <a:r>
              <a:rPr lang="zh-TW" altLang="en-US" sz="2400" dirty="0" smtClean="0"/>
              <a:t>保護</a:t>
            </a:r>
            <a:r>
              <a:rPr lang="zh-TW" altLang="en-US" sz="2400" dirty="0"/>
              <a:t>花以免</a:t>
            </a:r>
            <a:r>
              <a:rPr lang="zh-TW" altLang="en-US" sz="2400" dirty="0" smtClean="0"/>
              <a:t>受傷</a:t>
            </a:r>
            <a:endParaRPr lang="en-US" altLang="zh-TW" sz="2400" dirty="0" smtClean="0"/>
          </a:p>
          <a:p>
            <a:pPr lvl="1"/>
            <a:r>
              <a:rPr lang="zh-TW" altLang="en-US" sz="2400" dirty="0"/>
              <a:t>第二</a:t>
            </a:r>
            <a:r>
              <a:rPr lang="zh-TW" altLang="en-US" sz="2400" dirty="0" smtClean="0"/>
              <a:t>輪稱為</a:t>
            </a:r>
            <a:r>
              <a:rPr lang="zh-TW" altLang="en-US" sz="2400" dirty="0"/>
              <a:t>花的</a:t>
            </a:r>
            <a:r>
              <a:rPr lang="zh-TW" altLang="en-US" sz="2400" b="1" dirty="0" smtClean="0"/>
              <a:t>花瓣</a:t>
            </a:r>
            <a:r>
              <a:rPr lang="zh-TW" altLang="en-US" sz="2400" dirty="0" smtClean="0"/>
              <a:t>，用以</a:t>
            </a:r>
            <a:r>
              <a:rPr lang="zh-TW" altLang="en-US" sz="2400" dirty="0"/>
              <a:t>吸引</a:t>
            </a:r>
            <a:r>
              <a:rPr lang="zh-TW" altLang="en-US" sz="2400" dirty="0" smtClean="0"/>
              <a:t>特定</a:t>
            </a:r>
            <a:r>
              <a:rPr lang="zh-TW" altLang="en-US" sz="2400" dirty="0"/>
              <a:t>的傳粉</a:t>
            </a:r>
            <a:r>
              <a:rPr lang="zh-TW" altLang="en-US" sz="2400" dirty="0" smtClean="0"/>
              <a:t>者</a:t>
            </a:r>
            <a:endParaRPr lang="en-US" altLang="zh-TW" sz="2400" dirty="0" smtClean="0"/>
          </a:p>
          <a:p>
            <a:pPr lvl="1"/>
            <a:r>
              <a:rPr lang="zh-TW" altLang="en-US" sz="2400" dirty="0"/>
              <a:t>第三</a:t>
            </a:r>
            <a:r>
              <a:rPr lang="zh-TW" altLang="en-US" sz="2400" dirty="0" smtClean="0"/>
              <a:t>輪稱為</a:t>
            </a:r>
            <a:r>
              <a:rPr lang="zh-TW" altLang="en-US" sz="2400" dirty="0"/>
              <a:t>花的</a:t>
            </a:r>
            <a:r>
              <a:rPr lang="zh-TW" altLang="en-US" sz="2400" b="1" dirty="0" smtClean="0"/>
              <a:t>雄蕊</a:t>
            </a:r>
            <a:r>
              <a:rPr lang="zh-TW" altLang="en-US" sz="2400" dirty="0" smtClean="0"/>
              <a:t>，</a:t>
            </a:r>
            <a:r>
              <a:rPr lang="zh-TW" altLang="en-US" sz="2400" dirty="0"/>
              <a:t>包含</a:t>
            </a:r>
            <a:r>
              <a:rPr lang="zh-TW" altLang="en-US" sz="2400" dirty="0" smtClean="0"/>
              <a:t>產生花粉的雄性部位</a:t>
            </a:r>
            <a:endParaRPr lang="en-US" altLang="zh-TW" sz="2400" dirty="0" smtClean="0"/>
          </a:p>
          <a:p>
            <a:pPr lvl="1"/>
            <a:r>
              <a:rPr lang="zh-TW" altLang="en-US" sz="2400" dirty="0"/>
              <a:t>第四輪也是最</a:t>
            </a:r>
            <a:r>
              <a:rPr lang="zh-TW" altLang="en-US" sz="2400" dirty="0" smtClean="0"/>
              <a:t>內圈 </a:t>
            </a:r>
            <a:r>
              <a:rPr lang="zh-TW" altLang="en-US" sz="2400" dirty="0"/>
              <a:t>稱為花的</a:t>
            </a:r>
            <a:r>
              <a:rPr lang="zh-TW" altLang="en-US" sz="2400" dirty="0" smtClean="0"/>
              <a:t>心皮，</a:t>
            </a:r>
            <a:r>
              <a:rPr lang="zh-TW" altLang="en-US" sz="2400" dirty="0"/>
              <a:t>包含產生卵</a:t>
            </a:r>
            <a:r>
              <a:rPr lang="zh-TW" altLang="en-US" sz="2400" dirty="0" smtClean="0"/>
              <a:t>的雌性部位</a:t>
            </a:r>
            <a:endParaRPr lang="en-US" altLang="zh-TW" sz="2400" dirty="0" smtClean="0"/>
          </a:p>
          <a:p>
            <a:pPr marL="1085850" lvl="2" indent="-266700"/>
            <a:r>
              <a:rPr lang="zh-TW" altLang="en-US" sz="2400" dirty="0"/>
              <a:t>胚珠位於心皮下方膨大的</a:t>
            </a:r>
            <a:r>
              <a:rPr lang="zh-TW" altLang="en-US" sz="2400" dirty="0" smtClean="0"/>
              <a:t>部位稱為</a:t>
            </a:r>
            <a:r>
              <a:rPr lang="zh-TW" altLang="en-US" sz="2400" b="1" dirty="0"/>
              <a:t>子房</a:t>
            </a:r>
            <a:r>
              <a:rPr lang="zh-TW" altLang="en-US" sz="2400" dirty="0"/>
              <a:t> </a:t>
            </a:r>
            <a:endParaRPr lang="en-US" altLang="zh-TW" sz="2400" dirty="0" smtClean="0"/>
          </a:p>
          <a:p>
            <a:pPr marL="1085850" lvl="2" indent="-266700"/>
            <a:r>
              <a:rPr lang="zh-TW" altLang="en-US" sz="2400" dirty="0"/>
              <a:t>通常從子房延伸</a:t>
            </a:r>
            <a:r>
              <a:rPr lang="zh-TW" altLang="en-US" sz="2400" dirty="0" smtClean="0"/>
              <a:t>出細柄稱為</a:t>
            </a:r>
            <a:r>
              <a:rPr lang="zh-TW" altLang="en-US" sz="2400" b="1" dirty="0" smtClean="0"/>
              <a:t>花柱</a:t>
            </a:r>
            <a:r>
              <a:rPr lang="zh-TW" altLang="en-US" sz="2400" dirty="0" smtClean="0"/>
              <a:t>，</a:t>
            </a:r>
            <a:r>
              <a:rPr lang="zh-TW" altLang="en-US" sz="2400" dirty="0"/>
              <a:t>且有具黏性的</a:t>
            </a:r>
            <a:r>
              <a:rPr lang="zh-TW" altLang="en-US" sz="2400" dirty="0" smtClean="0"/>
              <a:t>頂端稱為</a:t>
            </a:r>
            <a:r>
              <a:rPr lang="zh-TW" altLang="en-US" sz="2400" b="1" dirty="0" smtClean="0"/>
              <a:t>柱頭</a:t>
            </a:r>
            <a:r>
              <a:rPr lang="zh-TW" altLang="en-US" sz="2400" dirty="0" smtClean="0"/>
              <a:t>，</a:t>
            </a:r>
            <a:r>
              <a:rPr lang="zh-TW" altLang="en-US" sz="2400" dirty="0"/>
              <a:t>以接收花粉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4937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32.8</a:t>
            </a:r>
            <a:r>
              <a:rPr lang="zh-TW" altLang="en-US" dirty="0" smtClean="0"/>
              <a:t>　被子植物</a:t>
            </a:r>
            <a:r>
              <a:rPr lang="zh-TW" altLang="en-US" dirty="0"/>
              <a:t>花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35</a:t>
            </a:fld>
            <a:endParaRPr lang="en-US" altLang="zh-TW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12057"/>
            <a:ext cx="3895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7990" r="14511" b="16744"/>
          <a:stretch/>
        </p:blipFill>
        <p:spPr>
          <a:xfrm>
            <a:off x="5148064" y="1707281"/>
            <a:ext cx="3328045" cy="28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0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32.9</a:t>
            </a:r>
            <a:r>
              <a:rPr lang="zh-TW" altLang="en-US" dirty="0"/>
              <a:t>　為何有不同類型的花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昆蟲與植物</a:t>
            </a:r>
            <a:r>
              <a:rPr lang="zh-TW" altLang="en-US" dirty="0" smtClean="0"/>
              <a:t>已共同</a:t>
            </a:r>
            <a:r>
              <a:rPr lang="zh-TW" altLang="en-US" dirty="0"/>
              <a:t>演化，所以有些昆蟲會固定去拜訪特定</a:t>
            </a:r>
            <a:r>
              <a:rPr lang="zh-TW" altLang="en-US" dirty="0" smtClean="0"/>
              <a:t>種類</a:t>
            </a:r>
            <a:r>
              <a:rPr lang="zh-TW" altLang="en-US" dirty="0"/>
              <a:t>的</a:t>
            </a:r>
            <a:r>
              <a:rPr lang="zh-TW" altLang="en-US" dirty="0" smtClean="0"/>
              <a:t>花</a:t>
            </a:r>
            <a:endParaRPr lang="en-US" altLang="zh-TW" dirty="0" smtClean="0"/>
          </a:p>
          <a:p>
            <a:pPr lvl="1"/>
            <a:r>
              <a:rPr lang="zh-TW" altLang="en-US" dirty="0"/>
              <a:t>結果特定的昆蟲便將花粉從同物種</a:t>
            </a:r>
            <a:r>
              <a:rPr lang="zh-TW" altLang="en-US" dirty="0" smtClean="0"/>
              <a:t>的一</a:t>
            </a:r>
            <a:r>
              <a:rPr lang="zh-TW" altLang="en-US" dirty="0"/>
              <a:t>朵花傳至另一</a:t>
            </a:r>
            <a:r>
              <a:rPr lang="zh-TW" altLang="en-US" dirty="0" smtClean="0"/>
              <a:t>朵</a:t>
            </a:r>
            <a:endParaRPr lang="en-US" altLang="zh-TW" dirty="0" smtClean="0"/>
          </a:p>
          <a:p>
            <a:pPr lvl="1"/>
            <a:r>
              <a:rPr lang="zh-TW" altLang="en-US" dirty="0"/>
              <a:t>蜜蜂是最多的昆蟲傳粉</a:t>
            </a:r>
            <a:r>
              <a:rPr lang="zh-TW" altLang="en-US" dirty="0" smtClean="0"/>
              <a:t>者</a:t>
            </a:r>
            <a:endParaRPr lang="en-US" altLang="zh-TW" dirty="0" smtClean="0"/>
          </a:p>
          <a:p>
            <a:pPr lvl="1"/>
            <a:r>
              <a:rPr lang="zh-TW" altLang="en-US" dirty="0"/>
              <a:t>蜂鳥與</a:t>
            </a:r>
            <a:r>
              <a:rPr lang="zh-TW" altLang="en-US" dirty="0" smtClean="0"/>
              <a:t>太陽鳥</a:t>
            </a:r>
            <a:r>
              <a:rPr lang="zh-TW" altLang="en-US" dirty="0"/>
              <a:t>也</a:t>
            </a:r>
            <a:r>
              <a:rPr lang="zh-TW" altLang="en-US" dirty="0" smtClean="0"/>
              <a:t>為</a:t>
            </a:r>
            <a:r>
              <a:rPr lang="zh-TW" altLang="en-US" dirty="0"/>
              <a:t>一些花朵授粉，特別是紅色</a:t>
            </a:r>
            <a:r>
              <a:rPr lang="zh-TW" altLang="en-US" dirty="0" smtClean="0"/>
              <a:t>花朵</a:t>
            </a:r>
            <a:endParaRPr lang="en-US" altLang="zh-TW" dirty="0" smtClean="0"/>
          </a:p>
          <a:p>
            <a:pPr lvl="1"/>
            <a:r>
              <a:rPr lang="zh-TW" altLang="en-US" dirty="0"/>
              <a:t>草和</a:t>
            </a:r>
            <a:r>
              <a:rPr lang="zh-TW" altLang="en-US" dirty="0" smtClean="0"/>
              <a:t>有些</a:t>
            </a:r>
            <a:r>
              <a:rPr lang="zh-TW" altLang="en-US" dirty="0"/>
              <a:t>被子植物改</a:t>
            </a:r>
            <a:r>
              <a:rPr lang="zh-TW" altLang="en-US" dirty="0" smtClean="0"/>
              <a:t>回與</a:t>
            </a:r>
            <a:r>
              <a:rPr lang="zh-TW" altLang="en-US" dirty="0"/>
              <a:t>祖先相同的風力傳粉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8377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32.14</a:t>
            </a:r>
            <a:r>
              <a:rPr lang="zh-TW" altLang="en-US" sz="2800" dirty="0"/>
              <a:t>　蜜蜂如何看一朵花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1268760"/>
            <a:ext cx="4337891" cy="218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3692252"/>
            <a:ext cx="4288031" cy="29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01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32.15</a:t>
            </a:r>
            <a:r>
              <a:rPr lang="zh-TW" altLang="en-US" sz="2800" dirty="0"/>
              <a:t>　此紅色的花是由蜂鳥傳粉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38</a:t>
            </a:fld>
            <a:endParaRPr lang="en-US" altLang="zh-TW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16" y="1412776"/>
            <a:ext cx="5490170" cy="320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49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32.10</a:t>
            </a:r>
            <a:r>
              <a:rPr lang="zh-TW" altLang="en-US" dirty="0"/>
              <a:t>　雙重受精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被子植物在其種子中產生一種</a:t>
            </a:r>
            <a:r>
              <a:rPr lang="zh-TW" altLang="en-US" sz="2800" dirty="0" smtClean="0"/>
              <a:t>特殊</a:t>
            </a:r>
            <a:r>
              <a:rPr lang="zh-TW" altLang="en-US" sz="2800" dirty="0"/>
              <a:t>且高營養的組織稱為</a:t>
            </a:r>
            <a:r>
              <a:rPr lang="zh-TW" altLang="en-US" sz="2800" dirty="0" smtClean="0"/>
              <a:t>胚乳</a:t>
            </a:r>
            <a:endParaRPr lang="en-US" altLang="zh-TW" sz="2800" dirty="0" smtClean="0"/>
          </a:p>
          <a:p>
            <a:r>
              <a:rPr lang="zh-TW" altLang="en-US" sz="2800" dirty="0"/>
              <a:t>當花授粉時，</a:t>
            </a:r>
          </a:p>
          <a:p>
            <a:pPr lvl="1"/>
            <a:r>
              <a:rPr lang="zh-TW" altLang="en-US" sz="2400" dirty="0" smtClean="0"/>
              <a:t>花粉管</a:t>
            </a:r>
            <a:r>
              <a:rPr lang="zh-TW" altLang="en-US" sz="2400" dirty="0"/>
              <a:t>從柱頭上的花粉粒</a:t>
            </a:r>
            <a:r>
              <a:rPr lang="zh-TW" altLang="en-US" sz="2400" dirty="0" smtClean="0"/>
              <a:t>向下伸長</a:t>
            </a:r>
            <a:endParaRPr lang="zh-TW" altLang="en-US" sz="2400" dirty="0"/>
          </a:p>
          <a:p>
            <a:pPr lvl="1"/>
            <a:r>
              <a:rPr lang="zh-TW" altLang="en-US" sz="2400" dirty="0" smtClean="0"/>
              <a:t>花粉</a:t>
            </a:r>
            <a:r>
              <a:rPr lang="zh-TW" altLang="en-US" sz="2400" dirty="0"/>
              <a:t>粒包含兩個單倍體</a:t>
            </a:r>
            <a:r>
              <a:rPr lang="zh-TW" altLang="en-US" sz="2400" dirty="0" smtClean="0"/>
              <a:t>精</a:t>
            </a:r>
            <a:r>
              <a:rPr lang="zh-TW" altLang="en-US" sz="2400" dirty="0"/>
              <a:t>細胞</a:t>
            </a:r>
          </a:p>
          <a:p>
            <a:pPr lvl="2"/>
            <a:r>
              <a:rPr lang="zh-TW" altLang="en-US" sz="2400" dirty="0"/>
              <a:t>第一個精細胞與</a:t>
            </a:r>
            <a:r>
              <a:rPr lang="zh-TW" altLang="en-US" sz="2400" dirty="0" smtClean="0"/>
              <a:t>卵結合</a:t>
            </a:r>
            <a:r>
              <a:rPr lang="zh-TW" altLang="en-US" sz="2400" dirty="0"/>
              <a:t>，形成合子</a:t>
            </a:r>
            <a:r>
              <a:rPr lang="zh-TW" altLang="en-US" sz="2400" dirty="0" smtClean="0"/>
              <a:t>而後</a:t>
            </a:r>
            <a:r>
              <a:rPr lang="zh-TW" altLang="en-US" sz="2400" dirty="0"/>
              <a:t>發育成</a:t>
            </a:r>
            <a:r>
              <a:rPr lang="zh-TW" altLang="en-US" sz="2400" dirty="0" smtClean="0"/>
              <a:t>胚</a:t>
            </a:r>
            <a:endParaRPr lang="en-US" altLang="zh-TW" sz="2400" dirty="0" smtClean="0"/>
          </a:p>
          <a:p>
            <a:pPr lvl="2"/>
            <a:r>
              <a:rPr lang="zh-TW" altLang="en-US" sz="2400" dirty="0" smtClean="0"/>
              <a:t>另一個</a:t>
            </a:r>
            <a:r>
              <a:rPr lang="zh-TW" altLang="en-US" sz="2400" dirty="0"/>
              <a:t>精細胞則和另兩個</a:t>
            </a:r>
            <a:r>
              <a:rPr lang="zh-TW" altLang="en-US" sz="2400" dirty="0" smtClean="0"/>
              <a:t>減數分裂</a:t>
            </a:r>
            <a:r>
              <a:rPr lang="zh-TW" altLang="en-US" sz="2400" dirty="0"/>
              <a:t>後所產生的極核結合形成一個三倍</a:t>
            </a:r>
            <a:r>
              <a:rPr lang="zh-TW" altLang="en-US" sz="2400" dirty="0" smtClean="0"/>
              <a:t>體的</a:t>
            </a:r>
            <a:r>
              <a:rPr lang="zh-TW" altLang="en-US" sz="2400" dirty="0"/>
              <a:t>胚乳</a:t>
            </a:r>
            <a:r>
              <a:rPr lang="zh-TW" altLang="en-US" sz="2400" dirty="0" smtClean="0"/>
              <a:t>細胞</a:t>
            </a:r>
            <a:endParaRPr lang="en-US" altLang="zh-TW" sz="2400" dirty="0" smtClean="0"/>
          </a:p>
          <a:p>
            <a:pPr lvl="1"/>
            <a:r>
              <a:rPr lang="zh-TW" altLang="en-US" sz="2400" dirty="0"/>
              <a:t>乳</a:t>
            </a:r>
            <a:r>
              <a:rPr lang="zh-TW" altLang="en-US" sz="2400" dirty="0" smtClean="0"/>
              <a:t>細胞分裂</a:t>
            </a:r>
            <a:r>
              <a:rPr lang="zh-TW" altLang="en-US" sz="2400" dirty="0"/>
              <a:t>得比</a:t>
            </a:r>
            <a:r>
              <a:rPr lang="zh-TW" altLang="en-US" sz="2400" dirty="0" smtClean="0"/>
              <a:t>合子</a:t>
            </a:r>
            <a:r>
              <a:rPr lang="zh-TW" altLang="en-US" sz="2400" dirty="0"/>
              <a:t>快速，進而產生種子中營養豐富的胚乳</a:t>
            </a:r>
            <a:r>
              <a:rPr lang="zh-TW" altLang="en-US" sz="2400" dirty="0" smtClean="0"/>
              <a:t>組織</a:t>
            </a:r>
            <a:endParaRPr lang="en-US" altLang="zh-TW" sz="2400" dirty="0" smtClean="0"/>
          </a:p>
          <a:p>
            <a:r>
              <a:rPr lang="zh-TW" altLang="en-US" sz="2800" dirty="0"/>
              <a:t>由兩個精</a:t>
            </a:r>
            <a:r>
              <a:rPr lang="zh-TW" altLang="en-US" sz="2800" dirty="0" smtClean="0"/>
              <a:t>細胞</a:t>
            </a:r>
            <a:r>
              <a:rPr lang="zh-TW" altLang="en-US" sz="2800" dirty="0"/>
              <a:t>產生合子及胚乳的受精過程稱為</a:t>
            </a:r>
            <a:r>
              <a:rPr lang="zh-TW" altLang="en-US" sz="2800" b="1" dirty="0"/>
              <a:t>雙重受精</a:t>
            </a:r>
            <a:endParaRPr lang="zh-TW" altLang="en-US" sz="2600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1296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</a:t>
            </a:r>
            <a:r>
              <a:rPr lang="zh-TW" altLang="en-US" dirty="0"/>
              <a:t>　吸收礦物質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植物需要相對大量的六種無機礦物質</a:t>
            </a:r>
            <a:r>
              <a:rPr lang="zh-TW" altLang="en-US" dirty="0" smtClean="0"/>
              <a:t>：氮</a:t>
            </a:r>
            <a:r>
              <a:rPr lang="zh-TW" altLang="en-US" dirty="0"/>
              <a:t>、鉀、鈣、磷、鎂及</a:t>
            </a:r>
            <a:r>
              <a:rPr lang="zh-TW" altLang="en-US" dirty="0" smtClean="0"/>
              <a:t>硫</a:t>
            </a:r>
            <a:endParaRPr lang="en-US" altLang="zh-TW" dirty="0" smtClean="0"/>
          </a:p>
          <a:p>
            <a:r>
              <a:rPr lang="zh-TW" altLang="en-US" dirty="0" smtClean="0"/>
              <a:t>在</a:t>
            </a:r>
            <a:r>
              <a:rPr lang="zh-TW" altLang="en-US" dirty="0"/>
              <a:t>這些礦物質中</a:t>
            </a:r>
            <a:r>
              <a:rPr lang="zh-TW" altLang="en-US" dirty="0" smtClean="0"/>
              <a:t>，每</a:t>
            </a:r>
            <a:r>
              <a:rPr lang="zh-TW" altLang="en-US" dirty="0"/>
              <a:t>種都占植物體乾重的 </a:t>
            </a:r>
            <a:r>
              <a:rPr lang="en-US" altLang="zh-TW" dirty="0"/>
              <a:t>1% </a:t>
            </a:r>
            <a:r>
              <a:rPr lang="zh-TW" altLang="en-US" dirty="0" smtClean="0"/>
              <a:t>以上</a:t>
            </a:r>
            <a:endParaRPr lang="en-US" altLang="zh-TW" dirty="0" smtClean="0"/>
          </a:p>
          <a:p>
            <a:r>
              <a:rPr lang="zh-TW" altLang="en-US" dirty="0"/>
              <a:t>植物</a:t>
            </a:r>
            <a:r>
              <a:rPr lang="zh-TW" altLang="en-US" dirty="0" smtClean="0"/>
              <a:t>可從</a:t>
            </a:r>
            <a:r>
              <a:rPr lang="zh-TW" altLang="en-US" b="1" dirty="0"/>
              <a:t>根部</a:t>
            </a:r>
            <a:r>
              <a:rPr lang="zh-TW" altLang="en-US" dirty="0"/>
              <a:t>吸收水及</a:t>
            </a:r>
            <a:r>
              <a:rPr lang="zh-TW" altLang="en-US" dirty="0" smtClean="0"/>
              <a:t>礦物質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最初出現的植物似乎已與真菌發展出共生關係的構造稱為</a:t>
            </a:r>
            <a:r>
              <a:rPr lang="zh-TW" altLang="en-US" b="1" dirty="0" smtClean="0"/>
              <a:t>菌根</a:t>
            </a:r>
            <a:r>
              <a:rPr lang="zh-TW" altLang="en-US" dirty="0"/>
              <a:t>，</a:t>
            </a:r>
            <a:r>
              <a:rPr lang="zh-TW" altLang="en-US" dirty="0" smtClean="0"/>
              <a:t>促使吸收磷</a:t>
            </a:r>
            <a:r>
              <a:rPr lang="zh-TW" altLang="en-US" dirty="0"/>
              <a:t>及其他營養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629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32.16</a:t>
            </a:r>
            <a:r>
              <a:rPr lang="zh-TW" altLang="en-US" sz="2800" dirty="0"/>
              <a:t>　被子植物的生活史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40</a:t>
            </a:fld>
            <a:endParaRPr lang="en-US" altLang="zh-TW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70" y="1196752"/>
            <a:ext cx="67754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685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32.10</a:t>
            </a:r>
            <a:r>
              <a:rPr lang="zh-TW" altLang="en-US" dirty="0"/>
              <a:t>　</a:t>
            </a:r>
            <a:r>
              <a:rPr lang="zh-TW" altLang="en-US" dirty="0" smtClean="0"/>
              <a:t>單子葉和雙子葉植物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有些</a:t>
            </a:r>
            <a:r>
              <a:rPr lang="zh-TW" altLang="en-US" dirty="0" smtClean="0"/>
              <a:t>被子植物其</a:t>
            </a:r>
            <a:r>
              <a:rPr lang="zh-TW" altLang="en-US" dirty="0"/>
              <a:t>胚乳</a:t>
            </a:r>
            <a:r>
              <a:rPr lang="zh-TW" altLang="en-US" dirty="0" smtClean="0"/>
              <a:t>在種子</a:t>
            </a:r>
            <a:r>
              <a:rPr lang="zh-TW" altLang="en-US" dirty="0"/>
              <a:t>成熟時即已完全用</a:t>
            </a:r>
            <a:r>
              <a:rPr lang="zh-TW" altLang="en-US" dirty="0" smtClean="0"/>
              <a:t>罄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營養儲存在胚</a:t>
            </a:r>
            <a:r>
              <a:rPr lang="zh-TW" altLang="en-US" dirty="0" smtClean="0"/>
              <a:t>中的膨大</a:t>
            </a:r>
            <a:r>
              <a:rPr lang="zh-TW" altLang="en-US" dirty="0"/>
              <a:t>肉質葉片稱為</a:t>
            </a:r>
            <a:r>
              <a:rPr lang="zh-TW" altLang="en-US" dirty="0" smtClean="0"/>
              <a:t>子葉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有些被子植物的胚具有兩片子葉，故</a:t>
            </a:r>
            <a:r>
              <a:rPr lang="zh-TW" altLang="en-US" dirty="0" smtClean="0"/>
              <a:t>稱為</a:t>
            </a:r>
            <a:r>
              <a:rPr lang="zh-TW" altLang="en-US" b="1" dirty="0" smtClean="0"/>
              <a:t>雙子葉植物</a:t>
            </a:r>
            <a:endParaRPr lang="en-US" altLang="zh-TW" b="1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胚具有單一</a:t>
            </a:r>
            <a:r>
              <a:rPr lang="zh-TW" altLang="en-US" dirty="0" smtClean="0"/>
              <a:t>子葉稱為</a:t>
            </a:r>
            <a:r>
              <a:rPr lang="zh-TW" altLang="en-US" b="1" dirty="0"/>
              <a:t>單子葉植物</a:t>
            </a:r>
            <a:endParaRPr lang="en-US" altLang="zh-TW" b="1" dirty="0" smtClean="0"/>
          </a:p>
          <a:p>
            <a:pPr lvl="1">
              <a:spcBef>
                <a:spcPts val="1200"/>
              </a:spcBef>
            </a:pP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246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32.17</a:t>
            </a:r>
            <a:r>
              <a:rPr lang="zh-TW" altLang="en-US" sz="2800" dirty="0"/>
              <a:t>　雙子葉與單子葉植物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42</a:t>
            </a:fld>
            <a:endParaRPr lang="en-US" altLang="zh-TW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75" y="1628800"/>
            <a:ext cx="5637659" cy="187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68" y="3933056"/>
            <a:ext cx="5594787" cy="177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558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32.11</a:t>
            </a:r>
            <a:r>
              <a:rPr lang="zh-TW" altLang="en-US" dirty="0"/>
              <a:t>　果實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圍在胚珠</a:t>
            </a:r>
            <a:r>
              <a:rPr lang="zh-TW" altLang="en-US" dirty="0" smtClean="0"/>
              <a:t>外層</a:t>
            </a:r>
            <a:r>
              <a:rPr lang="zh-TW" altLang="en-US" dirty="0"/>
              <a:t>的成熟子房也會長成完整的果實或其中</a:t>
            </a:r>
            <a:r>
              <a:rPr lang="zh-TW" altLang="en-US" dirty="0" smtClean="0"/>
              <a:t>一部分</a:t>
            </a:r>
            <a:endParaRPr lang="en-US" altLang="zh-TW" dirty="0" smtClean="0"/>
          </a:p>
          <a:p>
            <a:pPr lvl="1"/>
            <a:r>
              <a:rPr lang="zh-TW" altLang="en-US" dirty="0"/>
              <a:t>被子植物利用水果誘導</a:t>
            </a:r>
            <a:r>
              <a:rPr lang="zh-TW" altLang="en-US" dirty="0" smtClean="0"/>
              <a:t>動物散播種子</a:t>
            </a:r>
            <a:endParaRPr lang="en-US" altLang="zh-TW" dirty="0" smtClean="0"/>
          </a:p>
          <a:p>
            <a:pPr lvl="2"/>
            <a:r>
              <a:rPr lang="zh-TW" altLang="en-US" dirty="0"/>
              <a:t>被子植物鼓勵動物來吃這些果實，而其中的</a:t>
            </a:r>
            <a:r>
              <a:rPr lang="zh-TW" altLang="en-US" dirty="0" smtClean="0"/>
              <a:t>種子</a:t>
            </a:r>
            <a:r>
              <a:rPr lang="zh-TW" altLang="en-US" dirty="0"/>
              <a:t>可抵抗動物的咀嚼及</a:t>
            </a:r>
            <a:r>
              <a:rPr lang="zh-TW" altLang="en-US" dirty="0" smtClean="0"/>
              <a:t>消化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未</a:t>
            </a:r>
            <a:r>
              <a:rPr lang="zh-TW" altLang="en-US" dirty="0"/>
              <a:t>受傷的種子</a:t>
            </a:r>
            <a:r>
              <a:rPr lang="zh-TW" altLang="en-US" dirty="0" smtClean="0"/>
              <a:t>即隨</a:t>
            </a:r>
            <a:r>
              <a:rPr lang="zh-TW" altLang="en-US" dirty="0"/>
              <a:t>糞便排出動物體，在遠離親代植株的新</a:t>
            </a:r>
            <a:r>
              <a:rPr lang="zh-TW" altLang="en-US" dirty="0" smtClean="0"/>
              <a:t>地區準備萌發</a:t>
            </a:r>
            <a:endParaRPr lang="en-US" altLang="zh-TW" dirty="0" smtClean="0"/>
          </a:p>
          <a:p>
            <a:pPr lvl="1"/>
            <a:r>
              <a:rPr lang="zh-TW" altLang="en-US" dirty="0"/>
              <a:t>許多果實是藉由動物散播的，而</a:t>
            </a:r>
            <a:r>
              <a:rPr lang="zh-TW" altLang="en-US" dirty="0" smtClean="0"/>
              <a:t>有些果實</a:t>
            </a:r>
            <a:r>
              <a:rPr lang="zh-TW" altLang="en-US" dirty="0"/>
              <a:t>可藉水散播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0083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32.18</a:t>
            </a:r>
            <a:r>
              <a:rPr lang="zh-TW" altLang="en-US" sz="2800" dirty="0"/>
              <a:t>　果實的不同散播方式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44</a:t>
            </a:fld>
            <a:endParaRPr lang="en-US" altLang="zh-TW"/>
          </a:p>
        </p:txBody>
      </p:sp>
      <p:grpSp>
        <p:nvGrpSpPr>
          <p:cNvPr id="7" name="群組 6"/>
          <p:cNvGrpSpPr/>
          <p:nvPr/>
        </p:nvGrpSpPr>
        <p:grpSpPr>
          <a:xfrm>
            <a:off x="1259632" y="1573188"/>
            <a:ext cx="2716151" cy="2388210"/>
            <a:chOff x="1259632" y="1573188"/>
            <a:chExt cx="2716151" cy="2388210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573188"/>
              <a:ext cx="2716151" cy="231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1486628" y="3592066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/>
                <a:t>藉由動物散播的果實</a:t>
              </a:r>
              <a:endParaRPr lang="zh-TW" altLang="en-US" dirty="0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954741" y="1563663"/>
            <a:ext cx="2910741" cy="2375401"/>
            <a:chOff x="4954741" y="1563663"/>
            <a:chExt cx="2910741" cy="2375401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4741" y="1563663"/>
              <a:ext cx="2910741" cy="231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5172447" y="3569732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/>
                <a:t>藉水散播的果實</a:t>
              </a:r>
              <a:endParaRPr lang="zh-TW" altLang="en-US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2915816" y="4293096"/>
            <a:ext cx="2732367" cy="2366739"/>
            <a:chOff x="2915816" y="4293096"/>
            <a:chExt cx="2732367" cy="2366739"/>
          </a:xfrm>
        </p:grpSpPr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293096"/>
              <a:ext cx="2732367" cy="2310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3171903" y="6290503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/>
                <a:t>藉由風力攜帶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0575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質詢與分析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b="1" dirty="0"/>
              <a:t>箭</a:t>
            </a:r>
            <a:r>
              <a:rPr lang="zh-TW" altLang="en-US" b="1" dirty="0" smtClean="0"/>
              <a:t>草如何</a:t>
            </a:r>
            <a:r>
              <a:rPr lang="zh-TW" altLang="en-US" b="1" dirty="0"/>
              <a:t>耐受鹽分</a:t>
            </a:r>
            <a:r>
              <a:rPr lang="zh-TW" altLang="zh-TW" b="1" dirty="0" smtClean="0"/>
              <a:t>？</a:t>
            </a:r>
            <a:endParaRPr lang="zh-TW" altLang="zh-TW" dirty="0"/>
          </a:p>
          <a:p>
            <a:pPr marL="0" indent="0">
              <a:buNone/>
            </a:pPr>
            <a:r>
              <a:rPr lang="zh-TW" altLang="en-US" sz="2000" dirty="0"/>
              <a:t>植物幾乎生長在地球上的每一處，生活在空曠、乾燥以及其他嚴峻條件下的棲地環境都在挑戰其生存。在沙漠地區，常見的逆境是土壤中鹽分太高，土壤鹽度也是數百萬頃荒廢農地的問題，因為灌溉水中的鹽分累積而限制生長。為何土壤中過量的鹽分會是對植物造成問題？首先，根部吸收高濃度的鈉離子會毒害植物，此外，長在高鹽的土壤中的植物，其根不能取得水。滲透作用 </a:t>
            </a:r>
            <a:r>
              <a:rPr lang="en-US" altLang="zh-TW" sz="2000" dirty="0"/>
              <a:t>(</a:t>
            </a:r>
            <a:r>
              <a:rPr lang="zh-TW" altLang="en-US" sz="2000" dirty="0"/>
              <a:t>水分子移動至較高溶質濃度的區域</a:t>
            </a:r>
            <a:r>
              <a:rPr lang="en-US" altLang="zh-TW" sz="2000" dirty="0"/>
              <a:t>) </a:t>
            </a:r>
            <a:r>
              <a:rPr lang="zh-TW" altLang="en-US" sz="2000" dirty="0"/>
              <a:t>使得水分反而從根部滲出而流向高鹽的土壤。然而，確實有植物可生長在這樣的土壤環境，它們是如何做到的？</a:t>
            </a:r>
          </a:p>
          <a:p>
            <a:pPr marL="0" indent="0">
              <a:buNone/>
            </a:pPr>
            <a:r>
              <a:rPr lang="zh-TW" altLang="en-US" sz="2000" dirty="0" smtClean="0"/>
              <a:t>為</a:t>
            </a:r>
            <a:r>
              <a:rPr lang="zh-TW" altLang="en-US" sz="2000" dirty="0"/>
              <a:t>探究此問題，研究人員以海邊的箭草 </a:t>
            </a:r>
            <a:r>
              <a:rPr lang="en-US" altLang="zh-TW" sz="2000" dirty="0"/>
              <a:t>(</a:t>
            </a:r>
            <a:r>
              <a:rPr lang="en-US" altLang="zh-TW" sz="2000" dirty="0" err="1"/>
              <a:t>Trigiochin</a:t>
            </a:r>
            <a:r>
              <a:rPr lang="en-US" altLang="zh-TW" sz="2000" dirty="0"/>
              <a:t> maritime) </a:t>
            </a:r>
            <a:r>
              <a:rPr lang="zh-TW" altLang="en-US" sz="2000" dirty="0"/>
              <a:t>為研究材料，植株如下圖所示。箭草能夠長在非常鹹、僅有少數植物可存活的海邊土壤，它們是如何存活的？研究人員發現這種植物的根部並不吸收鹽，所以不會累積有毒的鹽量</a:t>
            </a:r>
            <a:r>
              <a:rPr lang="zh-TW" altLang="en-US" sz="2000" dirty="0" smtClean="0"/>
              <a:t>。</a:t>
            </a:r>
            <a:endParaRPr lang="zh-TW" altLang="en-US" sz="20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5736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chemeClr val="accent6">
                    <a:lumMod val="50000"/>
                  </a:schemeClr>
                </a:solidFill>
              </a:rPr>
              <a:t>質詢與分析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D9CEC2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000" dirty="0" smtClean="0"/>
              <a:t>然而</a:t>
            </a:r>
            <a:r>
              <a:rPr lang="zh-TW" altLang="en-US" sz="2000" dirty="0"/>
              <a:t>，這仍對箭草植株造成一項挑戰，即避免其根部細胞喪失水分至周遭的高鹽土壤，根部如何達成滲透平衡？欲解答此疑問，研究人員將箭草種在沒有鹽的土壤中兩星期，然後移植到不同</a:t>
            </a:r>
            <a:r>
              <a:rPr lang="zh-TW" altLang="en-US" sz="2000" dirty="0" smtClean="0"/>
              <a:t>鹽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 smtClean="0"/>
              <a:t>度</a:t>
            </a:r>
            <a:r>
              <a:rPr lang="zh-TW" altLang="en-US" sz="2000" dirty="0"/>
              <a:t>的土壤中，十天之後，採收植物莖部並</a:t>
            </a:r>
            <a:r>
              <a:rPr lang="zh-TW" altLang="en-US" sz="2000" dirty="0" smtClean="0"/>
              <a:t>分析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 smtClean="0"/>
              <a:t>其</a:t>
            </a:r>
            <a:r>
              <a:rPr lang="zh-TW" altLang="en-US" sz="2000" dirty="0"/>
              <a:t>胺基酸，因為細胞維持滲透平衡的方式之</a:t>
            </a:r>
            <a:r>
              <a:rPr lang="zh-TW" altLang="en-US" sz="2000" dirty="0" smtClean="0"/>
              <a:t>一</a:t>
            </a:r>
            <a:r>
              <a:rPr lang="en-US" altLang="zh-TW" sz="2000" dirty="0" smtClean="0"/>
              <a:t/>
            </a:r>
            <a:br>
              <a:rPr lang="en-US" altLang="zh-TW" sz="2000" dirty="0" smtClean="0"/>
            </a:br>
            <a:r>
              <a:rPr lang="zh-TW" altLang="en-US" sz="2000" dirty="0" smtClean="0"/>
              <a:t>是</a:t>
            </a:r>
            <a:r>
              <a:rPr lang="zh-TW" altLang="en-US" sz="2000" dirty="0"/>
              <a:t>累積胺基酸。結果如曲線圖所示。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46</a:t>
            </a:fld>
            <a:endParaRPr lang="en-US" altLang="zh-TW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85220"/>
            <a:ext cx="43910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45221"/>
            <a:ext cx="2810305" cy="422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9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</a:t>
            </a:r>
            <a:r>
              <a:rPr lang="zh-TW" altLang="en-US" dirty="0"/>
              <a:t>　保存水分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在陸上生活的關鍵挑戰之一是需要避免</a:t>
            </a:r>
            <a:r>
              <a:rPr lang="zh-TW" altLang="en-US" dirty="0" smtClean="0"/>
              <a:t>過度乾燥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植物</a:t>
            </a:r>
            <a:r>
              <a:rPr lang="zh-TW" altLang="en-US" dirty="0"/>
              <a:t>具有一防水的覆蓋層稱為</a:t>
            </a:r>
            <a:r>
              <a:rPr lang="zh-TW" altLang="en-US" b="1" dirty="0" smtClean="0"/>
              <a:t>角質層</a:t>
            </a:r>
            <a:r>
              <a:rPr lang="zh-TW" altLang="en-US" dirty="0" smtClean="0"/>
              <a:t>是</a:t>
            </a:r>
            <a:r>
              <a:rPr lang="zh-TW" altLang="en-US" dirty="0"/>
              <a:t>由不</a:t>
            </a:r>
            <a:r>
              <a:rPr lang="zh-TW" altLang="en-US" dirty="0" smtClean="0"/>
              <a:t>透水</a:t>
            </a:r>
            <a:r>
              <a:rPr lang="zh-TW" altLang="en-US" dirty="0"/>
              <a:t>的蠟質所</a:t>
            </a:r>
            <a:r>
              <a:rPr lang="zh-TW" altLang="en-US" dirty="0" smtClean="0"/>
              <a:t>構成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水只</a:t>
            </a:r>
            <a:r>
              <a:rPr lang="zh-TW" altLang="en-US" dirty="0"/>
              <a:t>能從根部進入植物體內，而角質層則可</a:t>
            </a:r>
            <a:r>
              <a:rPr lang="zh-TW" altLang="en-US" dirty="0" smtClean="0"/>
              <a:t>避免水分</a:t>
            </a:r>
            <a:r>
              <a:rPr lang="zh-TW" altLang="en-US" dirty="0"/>
              <a:t>散失至空氣</a:t>
            </a:r>
            <a:r>
              <a:rPr lang="zh-TW" altLang="en-US" dirty="0" smtClean="0"/>
              <a:t>中</a:t>
            </a:r>
            <a:endParaRPr lang="en-US" altLang="zh-TW" dirty="0" smtClean="0"/>
          </a:p>
          <a:p>
            <a:pPr lvl="1"/>
            <a:r>
              <a:rPr lang="zh-TW" altLang="en-US" dirty="0"/>
              <a:t> 稱為</a:t>
            </a:r>
            <a:r>
              <a:rPr lang="zh-TW" altLang="en-US" b="1" dirty="0" smtClean="0"/>
              <a:t>氣孔</a:t>
            </a:r>
            <a:r>
              <a:rPr lang="zh-TW" altLang="en-US" dirty="0" smtClean="0"/>
              <a:t>的特化孔洞允許</a:t>
            </a:r>
            <a:r>
              <a:rPr lang="zh-TW" altLang="en-US" dirty="0"/>
              <a:t>水通過</a:t>
            </a:r>
            <a:r>
              <a:rPr lang="zh-TW" altLang="en-US" dirty="0" smtClean="0"/>
              <a:t>角質層</a:t>
            </a:r>
            <a:endParaRPr lang="en-US" altLang="zh-TW" dirty="0" smtClean="0"/>
          </a:p>
          <a:p>
            <a:pPr lvl="2"/>
            <a:r>
              <a:rPr lang="zh-TW" altLang="en-US" dirty="0"/>
              <a:t>它們存在於</a:t>
            </a:r>
            <a:r>
              <a:rPr lang="zh-TW" altLang="en-US" dirty="0" smtClean="0"/>
              <a:t>葉片</a:t>
            </a:r>
            <a:r>
              <a:rPr lang="zh-TW" altLang="en-US" dirty="0"/>
              <a:t>和綠色嫩莖</a:t>
            </a:r>
            <a:r>
              <a:rPr lang="zh-TW" altLang="en-US" dirty="0" smtClean="0"/>
              <a:t>上</a:t>
            </a:r>
            <a:endParaRPr lang="en-US" altLang="zh-TW" dirty="0" smtClean="0"/>
          </a:p>
          <a:p>
            <a:pPr lvl="2"/>
            <a:r>
              <a:rPr lang="zh-TW" altLang="en-US" dirty="0"/>
              <a:t>它們</a:t>
            </a:r>
            <a:r>
              <a:rPr lang="zh-TW" altLang="en-US" dirty="0" smtClean="0"/>
              <a:t>可</a:t>
            </a:r>
            <a:r>
              <a:rPr lang="zh-TW" altLang="en-US" dirty="0"/>
              <a:t>讓二氧化碳擴散進入植物體內以行</a:t>
            </a:r>
            <a:r>
              <a:rPr lang="zh-TW" altLang="en-US" dirty="0" smtClean="0"/>
              <a:t>光合作用</a:t>
            </a:r>
            <a:r>
              <a:rPr lang="zh-TW" altLang="en-US" dirty="0"/>
              <a:t>，並讓水及氧氣從此孔洞</a:t>
            </a:r>
            <a:r>
              <a:rPr lang="zh-TW" altLang="en-US" dirty="0" smtClean="0"/>
              <a:t>出去</a:t>
            </a:r>
            <a:endParaRPr lang="en-US" altLang="zh-TW" dirty="0" smtClean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2720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32.1</a:t>
            </a:r>
            <a:r>
              <a:rPr lang="zh-TW" altLang="en-US" sz="2800" dirty="0"/>
              <a:t>　氣孔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6</a:t>
            </a:fld>
            <a:endParaRPr lang="en-US" altLang="zh-TW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29" y="1268760"/>
            <a:ext cx="5832648" cy="481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93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</a:t>
            </a:r>
            <a:r>
              <a:rPr lang="zh-TW" altLang="en-US" dirty="0"/>
              <a:t>　</a:t>
            </a:r>
            <a:r>
              <a:rPr lang="zh-TW" altLang="en-US" dirty="0" smtClean="0"/>
              <a:t>在</a:t>
            </a:r>
            <a:r>
              <a:rPr lang="zh-TW" altLang="en-US" dirty="0"/>
              <a:t>陸上生殖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zh-TW" altLang="en-US" dirty="0"/>
              <a:t>在陸上行有性生殖</a:t>
            </a:r>
            <a:r>
              <a:rPr lang="zh-TW" altLang="en-US" dirty="0" smtClean="0"/>
              <a:t>，</a:t>
            </a:r>
            <a:r>
              <a:rPr lang="zh-TW" altLang="en-US" dirty="0"/>
              <a:t>對植物是一種</a:t>
            </a:r>
            <a:r>
              <a:rPr lang="zh-TW" altLang="en-US" dirty="0" smtClean="0"/>
              <a:t>挑戰</a:t>
            </a:r>
            <a:endParaRPr lang="en-US" altLang="zh-TW" dirty="0" smtClean="0"/>
          </a:p>
          <a:p>
            <a:pPr lvl="1">
              <a:spcBef>
                <a:spcPts val="1200"/>
              </a:spcBef>
            </a:pPr>
            <a:r>
              <a:rPr lang="zh-TW" altLang="en-US" dirty="0"/>
              <a:t>由於</a:t>
            </a:r>
            <a:r>
              <a:rPr lang="zh-TW" altLang="en-US" dirty="0" smtClean="0"/>
              <a:t>植物不能移動，</a:t>
            </a:r>
            <a:r>
              <a:rPr lang="zh-TW" altLang="en-US" dirty="0"/>
              <a:t>植物</a:t>
            </a:r>
            <a:r>
              <a:rPr lang="zh-TW" altLang="en-US" dirty="0" smtClean="0"/>
              <a:t>須</a:t>
            </a:r>
            <a:r>
              <a:rPr lang="zh-TW" altLang="en-US" dirty="0"/>
              <a:t>將配子由一個體</a:t>
            </a:r>
            <a:r>
              <a:rPr lang="zh-TW" altLang="en-US" dirty="0" smtClean="0"/>
              <a:t>傳到</a:t>
            </a:r>
            <a:r>
              <a:rPr lang="zh-TW" altLang="en-US" dirty="0"/>
              <a:t>另一個</a:t>
            </a:r>
            <a:r>
              <a:rPr lang="zh-TW" altLang="en-US" dirty="0" smtClean="0"/>
              <a:t>體內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/>
              <a:t>最早的植物中，卵被一層</a:t>
            </a:r>
            <a:r>
              <a:rPr lang="zh-TW" altLang="en-US" dirty="0" smtClean="0"/>
              <a:t>細胞所</a:t>
            </a:r>
            <a:r>
              <a:rPr lang="zh-TW" altLang="en-US" dirty="0"/>
              <a:t>包圍，必須有水膜讓精細胞游至卵，並</a:t>
            </a:r>
            <a:r>
              <a:rPr lang="zh-TW" altLang="en-US" dirty="0" smtClean="0"/>
              <a:t>完成受精</a:t>
            </a:r>
            <a:endParaRPr lang="en-US" altLang="zh-TW" dirty="0" smtClean="0"/>
          </a:p>
          <a:p>
            <a:pPr lvl="2">
              <a:spcBef>
                <a:spcPts val="1200"/>
              </a:spcBef>
            </a:pPr>
            <a:r>
              <a:rPr lang="zh-TW" altLang="en-US" dirty="0" smtClean="0"/>
              <a:t>後來</a:t>
            </a:r>
            <a:r>
              <a:rPr lang="zh-TW" altLang="en-US" dirty="0"/>
              <a:t>的植物中演化出花粉，提供</a:t>
            </a:r>
            <a:r>
              <a:rPr lang="zh-TW" altLang="en-US" dirty="0" smtClean="0"/>
              <a:t>了傳遞</a:t>
            </a:r>
            <a:r>
              <a:rPr lang="zh-TW" altLang="en-US" dirty="0"/>
              <a:t>配子且不讓其乾死的方式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002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32.1</a:t>
            </a:r>
            <a:r>
              <a:rPr lang="zh-TW" altLang="en-US" dirty="0"/>
              <a:t>　世代交替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6388" y="1412776"/>
            <a:ext cx="8534400" cy="3456384"/>
          </a:xfrm>
        </p:spPr>
        <p:txBody>
          <a:bodyPr/>
          <a:lstStyle/>
          <a:p>
            <a:r>
              <a:rPr lang="zh-TW" altLang="en-US" dirty="0"/>
              <a:t>最早的植物中，</a:t>
            </a:r>
            <a:r>
              <a:rPr lang="zh-TW" altLang="en-US" dirty="0" smtClean="0"/>
              <a:t>減數分裂延</a:t>
            </a:r>
            <a:r>
              <a:rPr lang="zh-TW" altLang="en-US" dirty="0"/>
              <a:t>後進行，合子細胞進行分裂產生多細胞</a:t>
            </a:r>
            <a:r>
              <a:rPr lang="zh-TW" altLang="en-US" dirty="0" smtClean="0"/>
              <a:t>的雙倍</a:t>
            </a:r>
            <a:r>
              <a:rPr lang="zh-TW" altLang="en-US" dirty="0"/>
              <a:t>體</a:t>
            </a:r>
            <a:r>
              <a:rPr lang="zh-TW" altLang="en-US" dirty="0" smtClean="0"/>
              <a:t>構造</a:t>
            </a:r>
            <a:endParaRPr lang="en-US" altLang="zh-TW" dirty="0" smtClean="0"/>
          </a:p>
          <a:p>
            <a:pPr>
              <a:spcBef>
                <a:spcPts val="2400"/>
              </a:spcBef>
            </a:pPr>
            <a:r>
              <a:rPr lang="zh-TW" altLang="en-US" dirty="0" smtClean="0"/>
              <a:t>這導致</a:t>
            </a:r>
            <a:r>
              <a:rPr lang="zh-TW" altLang="en-US" b="1" dirty="0"/>
              <a:t>世代</a:t>
            </a:r>
            <a:r>
              <a:rPr lang="zh-TW" altLang="en-US" b="1" dirty="0" smtClean="0"/>
              <a:t>交替</a:t>
            </a:r>
            <a:r>
              <a:rPr lang="zh-TW" altLang="en-US" dirty="0" smtClean="0"/>
              <a:t>，即雙倍體世代和單倍體世代相互交替</a:t>
            </a:r>
            <a:endParaRPr lang="en-US" altLang="zh-TW" dirty="0" smtClean="0"/>
          </a:p>
          <a:p>
            <a:pPr lvl="1">
              <a:spcBef>
                <a:spcPts val="700"/>
              </a:spcBef>
            </a:pPr>
            <a:r>
              <a:rPr lang="zh-TW" altLang="en-US" dirty="0" smtClean="0"/>
              <a:t>單倍體世代為</a:t>
            </a:r>
            <a:r>
              <a:rPr lang="zh-TW" altLang="en-US" b="1" dirty="0"/>
              <a:t>配子</a:t>
            </a:r>
            <a:r>
              <a:rPr lang="zh-TW" altLang="en-US" b="1" dirty="0" smtClean="0"/>
              <a:t>體</a:t>
            </a:r>
            <a:endParaRPr lang="en-US" altLang="zh-TW" b="1" dirty="0" smtClean="0"/>
          </a:p>
          <a:p>
            <a:pPr lvl="1">
              <a:spcBef>
                <a:spcPts val="700"/>
              </a:spcBef>
            </a:pPr>
            <a:r>
              <a:rPr lang="zh-TW" altLang="en-US" dirty="0"/>
              <a:t>雙倍體</a:t>
            </a:r>
            <a:r>
              <a:rPr lang="zh-TW" altLang="en-US" dirty="0" smtClean="0"/>
              <a:t>世代為</a:t>
            </a:r>
            <a:r>
              <a:rPr lang="zh-TW" altLang="en-US" b="1" dirty="0" smtClean="0"/>
              <a:t>孢子體</a:t>
            </a:r>
            <a:endParaRPr lang="zh-TW" altLang="en-US" b="1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86CD-F511-4EEB-A0ED-70801BDA50F0}" type="slidenum">
              <a:rPr lang="en-US" altLang="zh-TW" smtClean="0"/>
              <a:pPr/>
              <a:t>8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4436688"/>
            <a:ext cx="3295650" cy="223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13512"/>
            <a:ext cx="4031307" cy="181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287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/>
              <a:t>圖 </a:t>
            </a:r>
            <a:r>
              <a:rPr lang="en-US" altLang="zh-TW" sz="2800" dirty="0"/>
              <a:t>32.2</a:t>
            </a:r>
            <a:r>
              <a:rPr lang="zh-TW" altLang="en-US" sz="2800" dirty="0"/>
              <a:t>　植物生活史的共通模式</a:t>
            </a: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普通生物學  </a:t>
            </a:r>
            <a:r>
              <a:rPr lang="en-US" altLang="zh-TW" smtClean="0"/>
              <a:t>Chapter 32 - </a:t>
            </a:r>
            <a:r>
              <a:rPr lang="zh-TW" altLang="en-US" smtClean="0"/>
              <a:t>植物的演化 </a:t>
            </a:r>
            <a:endParaRPr lang="zh-TW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0B099-C29F-48AA-9EE1-94DFFD9F4D02}" type="slidenum">
              <a:rPr lang="en-US" altLang="zh-TW" smtClean="0"/>
              <a:pPr/>
              <a:t>9</a:t>
            </a:fld>
            <a:endParaRPr lang="en-US" altLang="zh-TW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55340"/>
            <a:ext cx="6010275" cy="5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449085"/>
      </p:ext>
    </p:extLst>
  </p:cSld>
  <p:clrMapOvr>
    <a:masterClrMapping/>
  </p:clrMapOvr>
</p:sld>
</file>

<file path=ppt/theme/theme1.xml><?xml version="1.0" encoding="utf-8"?>
<a:theme xmlns:a="http://schemas.openxmlformats.org/drawingml/2006/main" name="科學的生物學">
  <a:themeElements>
    <a:clrScheme name="Custom 328">
      <a:dk1>
        <a:srgbClr val="000000"/>
      </a:dk1>
      <a:lt1>
        <a:srgbClr val="FFFFFF"/>
      </a:lt1>
      <a:dk2>
        <a:srgbClr val="CE56CE"/>
      </a:dk2>
      <a:lt2>
        <a:srgbClr val="969696"/>
      </a:lt2>
      <a:accent1>
        <a:srgbClr val="7C7FF0"/>
      </a:accent1>
      <a:accent2>
        <a:srgbClr val="FF7325"/>
      </a:accent2>
      <a:accent3>
        <a:srgbClr val="4BAFE1"/>
      </a:accent3>
      <a:accent4>
        <a:srgbClr val="2EB09A"/>
      </a:accent4>
      <a:accent5>
        <a:srgbClr val="FE9D4C"/>
      </a:accent5>
      <a:accent6>
        <a:srgbClr val="BBAB65"/>
      </a:accent6>
      <a:hlink>
        <a:srgbClr val="77BB33"/>
      </a:hlink>
      <a:folHlink>
        <a:srgbClr val="DDC223"/>
      </a:folHlink>
    </a:clrScheme>
    <a:fontScheme name="微標 century">
      <a:majorFont>
        <a:latin typeface="Century Gothic"/>
        <a:ea typeface="微軟正黑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6565F1"/>
        </a:dk2>
        <a:lt2>
          <a:srgbClr val="969696"/>
        </a:lt2>
        <a:accent1>
          <a:srgbClr val="FFCC00"/>
        </a:accent1>
        <a:accent2>
          <a:srgbClr val="FF7D25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7120"/>
        </a:accent6>
        <a:hlink>
          <a:srgbClr val="FF3399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CE56CE"/>
        </a:dk2>
        <a:lt2>
          <a:srgbClr val="969696"/>
        </a:lt2>
        <a:accent1>
          <a:srgbClr val="5AD4EC"/>
        </a:accent1>
        <a:accent2>
          <a:srgbClr val="62A7FA"/>
        </a:accent2>
        <a:accent3>
          <a:srgbClr val="FFFFFF"/>
        </a:accent3>
        <a:accent4>
          <a:srgbClr val="000000"/>
        </a:accent4>
        <a:accent5>
          <a:srgbClr val="B5E6F4"/>
        </a:accent5>
        <a:accent6>
          <a:srgbClr val="5897E3"/>
        </a:accent6>
        <a:hlink>
          <a:srgbClr val="54D09E"/>
        </a:hlink>
        <a:folHlink>
          <a:srgbClr val="E4D61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26AA8B"/>
        </a:dk2>
        <a:lt2>
          <a:srgbClr val="969696"/>
        </a:lt2>
        <a:accent1>
          <a:srgbClr val="A0DD4F"/>
        </a:accent1>
        <a:accent2>
          <a:srgbClr val="5BB9DB"/>
        </a:accent2>
        <a:accent3>
          <a:srgbClr val="FFFFFF"/>
        </a:accent3>
        <a:accent4>
          <a:srgbClr val="000000"/>
        </a:accent4>
        <a:accent5>
          <a:srgbClr val="CDEBB2"/>
        </a:accent5>
        <a:accent6>
          <a:srgbClr val="52A7C6"/>
        </a:accent6>
        <a:hlink>
          <a:srgbClr val="80A5F8"/>
        </a:hlink>
        <a:folHlink>
          <a:srgbClr val="DDD3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3659C8"/>
        </a:dk2>
        <a:lt2>
          <a:srgbClr val="969696"/>
        </a:lt2>
        <a:accent1>
          <a:srgbClr val="FFCC00"/>
        </a:accent1>
        <a:accent2>
          <a:srgbClr val="2CB4F8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7A3E1"/>
        </a:accent6>
        <a:hlink>
          <a:srgbClr val="FE7F00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26AA8B"/>
        </a:dk2>
        <a:lt2>
          <a:srgbClr val="969696"/>
        </a:lt2>
        <a:accent1>
          <a:srgbClr val="A0DD4F"/>
        </a:accent1>
        <a:accent2>
          <a:srgbClr val="5BB9DB"/>
        </a:accent2>
        <a:accent3>
          <a:srgbClr val="FFFFFF"/>
        </a:accent3>
        <a:accent4>
          <a:srgbClr val="000000"/>
        </a:accent4>
        <a:accent5>
          <a:srgbClr val="CDEBB2"/>
        </a:accent5>
        <a:accent6>
          <a:srgbClr val="52A7C6"/>
        </a:accent6>
        <a:hlink>
          <a:srgbClr val="80A5F8"/>
        </a:hlink>
        <a:folHlink>
          <a:srgbClr val="DDD3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659C8"/>
        </a:dk2>
        <a:lt2>
          <a:srgbClr val="969696"/>
        </a:lt2>
        <a:accent1>
          <a:srgbClr val="FFCC00"/>
        </a:accent1>
        <a:accent2>
          <a:srgbClr val="2CB4F8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7A3E1"/>
        </a:accent6>
        <a:hlink>
          <a:srgbClr val="FE7F00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CE56CE"/>
        </a:dk2>
        <a:lt2>
          <a:srgbClr val="969696"/>
        </a:lt2>
        <a:accent1>
          <a:srgbClr val="7C7FF0"/>
        </a:accent1>
        <a:accent2>
          <a:srgbClr val="FF7325"/>
        </a:accent2>
        <a:accent3>
          <a:srgbClr val="FFFFFF"/>
        </a:accent3>
        <a:accent4>
          <a:srgbClr val="000000"/>
        </a:accent4>
        <a:accent5>
          <a:srgbClr val="BFC0F6"/>
        </a:accent5>
        <a:accent6>
          <a:srgbClr val="E76820"/>
        </a:accent6>
        <a:hlink>
          <a:srgbClr val="77BB33"/>
        </a:hlink>
        <a:folHlink>
          <a:srgbClr val="DDC2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26AA8B"/>
        </a:dk2>
        <a:lt2>
          <a:srgbClr val="969696"/>
        </a:lt2>
        <a:accent1>
          <a:srgbClr val="A0DD4F"/>
        </a:accent1>
        <a:accent2>
          <a:srgbClr val="5BB9DB"/>
        </a:accent2>
        <a:accent3>
          <a:srgbClr val="FFFFFF"/>
        </a:accent3>
        <a:accent4>
          <a:srgbClr val="000000"/>
        </a:accent4>
        <a:accent5>
          <a:srgbClr val="CDEBB2"/>
        </a:accent5>
        <a:accent6>
          <a:srgbClr val="52A7C6"/>
        </a:accent6>
        <a:hlink>
          <a:srgbClr val="80A5F8"/>
        </a:hlink>
        <a:folHlink>
          <a:srgbClr val="DDD3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659C8"/>
        </a:dk2>
        <a:lt2>
          <a:srgbClr val="969696"/>
        </a:lt2>
        <a:accent1>
          <a:srgbClr val="FFCC00"/>
        </a:accent1>
        <a:accent2>
          <a:srgbClr val="2CB4F8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7A3E1"/>
        </a:accent6>
        <a:hlink>
          <a:srgbClr val="FE7F00"/>
        </a:hlink>
        <a:folHlink>
          <a:srgbClr val="6BCB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CE56CE"/>
        </a:dk2>
        <a:lt2>
          <a:srgbClr val="969696"/>
        </a:lt2>
        <a:accent1>
          <a:srgbClr val="7C7FF0"/>
        </a:accent1>
        <a:accent2>
          <a:srgbClr val="FF7325"/>
        </a:accent2>
        <a:accent3>
          <a:srgbClr val="FFFFFF"/>
        </a:accent3>
        <a:accent4>
          <a:srgbClr val="000000"/>
        </a:accent4>
        <a:accent5>
          <a:srgbClr val="BFC0F6"/>
        </a:accent5>
        <a:accent6>
          <a:srgbClr val="E76820"/>
        </a:accent6>
        <a:hlink>
          <a:srgbClr val="77BB33"/>
        </a:hlink>
        <a:folHlink>
          <a:srgbClr val="DDC22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科學的生物學</Template>
  <TotalTime>468</TotalTime>
  <Words>2420</Words>
  <Application>Microsoft Office PowerPoint</Application>
  <PresentationFormat>如螢幕大小 (4:3)</PresentationFormat>
  <Paragraphs>286</Paragraphs>
  <Slides>46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47" baseType="lpstr">
      <vt:lpstr>科學的生物學</vt:lpstr>
      <vt:lpstr>植物的演化</vt:lpstr>
      <vt:lpstr>32.1　適應陸地生活</vt:lpstr>
      <vt:lpstr>32.1　適應陸地生活</vt:lpstr>
      <vt:lpstr>32.1　吸收礦物質</vt:lpstr>
      <vt:lpstr>32.1　保存水分</vt:lpstr>
      <vt:lpstr>圖 32.1　氣孔</vt:lpstr>
      <vt:lpstr>32.1　在陸上生殖</vt:lpstr>
      <vt:lpstr>32.1　世代交替</vt:lpstr>
      <vt:lpstr>圖 32.2　植物生活史的共通模式</vt:lpstr>
      <vt:lpstr>32.2　植物的演化</vt:lpstr>
      <vt:lpstr>圖 32.3　植物的演化</vt:lpstr>
      <vt:lpstr>表 32.1 植物門</vt:lpstr>
      <vt:lpstr>表 32.1 植物門(續)</vt:lpstr>
      <vt:lpstr>32.3　無維管束植物</vt:lpstr>
      <vt:lpstr>圖 32.4　苔類的生活史</vt:lpstr>
      <vt:lpstr>32.4　維管束組織的演化</vt:lpstr>
      <vt:lpstr>圖 32.5　最早的維管束植物</vt:lpstr>
      <vt:lpstr>圖 32.6　葉子的維管束系統</vt:lpstr>
      <vt:lpstr>32.4　初級與次級生長</vt:lpstr>
      <vt:lpstr>32.5　無種子維管束植物</vt:lpstr>
      <vt:lpstr>圖 32.7　無種子維管束植物</vt:lpstr>
      <vt:lpstr>圖 32.8　蕨類的生活史</vt:lpstr>
      <vt:lpstr>32.6　種子植物的演化</vt:lpstr>
      <vt:lpstr>32.6　授粉作用</vt:lpstr>
      <vt:lpstr>32.6　種子植物</vt:lpstr>
      <vt:lpstr>32.6　種子</vt:lpstr>
      <vt:lpstr>32.6　種子的好處</vt:lpstr>
      <vt:lpstr>圖 32.11　種子使得植物能度過乾燥季節</vt:lpstr>
      <vt:lpstr>32.7　裸子植物</vt:lpstr>
      <vt:lpstr>圖 32.12　裸子植物</vt:lpstr>
      <vt:lpstr>32.7　松柏類的生活史</vt:lpstr>
      <vt:lpstr>圖 32.13　松柏類的生活史</vt:lpstr>
      <vt:lpstr>32.8　被子植物的興起</vt:lpstr>
      <vt:lpstr>32.8　花</vt:lpstr>
      <vt:lpstr>32.8　被子植物花</vt:lpstr>
      <vt:lpstr>32.9　為何有不同類型的花?</vt:lpstr>
      <vt:lpstr>圖 32.14　蜜蜂如何看一朵花</vt:lpstr>
      <vt:lpstr>圖 32.15　此紅色的花是由蜂鳥傳粉</vt:lpstr>
      <vt:lpstr>32.10　雙重受精</vt:lpstr>
      <vt:lpstr>圖 32.16　被子植物的生活史</vt:lpstr>
      <vt:lpstr>32.10　單子葉和雙子葉植物</vt:lpstr>
      <vt:lpstr>圖 32.17　雙子葉與單子葉植物</vt:lpstr>
      <vt:lpstr>32.11　果實</vt:lpstr>
      <vt:lpstr>圖 32.18　果實的不同散播方式</vt:lpstr>
      <vt:lpstr>質詢與分析</vt:lpstr>
      <vt:lpstr>質詢與分析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植物的演化</dc:title>
  <dc:subject>普通生物學</dc:subject>
  <dc:creator>Rachel</dc:creator>
  <cp:keywords>東華書局</cp:keywords>
  <cp:lastModifiedBy>Rachel</cp:lastModifiedBy>
  <cp:revision>60</cp:revision>
  <dcterms:created xsi:type="dcterms:W3CDTF">2019-09-18T05:52:14Z</dcterms:created>
  <dcterms:modified xsi:type="dcterms:W3CDTF">2019-09-19T08:25:55Z</dcterms:modified>
</cp:coreProperties>
</file>